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59" r:id="rId8"/>
    <p:sldId id="264" r:id="rId9"/>
    <p:sldId id="258" r:id="rId10"/>
    <p:sldId id="265" r:id="rId11"/>
    <p:sldId id="271" r:id="rId12"/>
    <p:sldId id="269" r:id="rId13"/>
    <p:sldId id="272" r:id="rId14"/>
    <p:sldId id="266" r:id="rId15"/>
    <p:sldId id="274" r:id="rId16"/>
    <p:sldId id="273" r:id="rId17"/>
    <p:sldId id="267" r:id="rId18"/>
    <p:sldId id="268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AB9BD-02EA-C837-7DEC-8FDD58B0F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96E7E-5ADF-A898-A786-DCBE20D65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9E7BA-FCF0-88B7-38B2-C683619F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0554-2F8C-41E4-8602-A38A58C66CE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93E97-826D-9675-A212-D94642BC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DB24-5BAC-EC8B-6C23-645C5FE8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4C02-3DAC-4940-AC3D-4FBB5BAA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F132-E344-2C12-5BAD-4C2A5682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78486-7F73-BA6B-AC92-1070FFFAF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3E19B-098A-E1D4-649B-BE02FF6D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0554-2F8C-41E4-8602-A38A58C66CE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0463-DEEE-50FC-4ECF-E5B940AF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D201D-5182-1F29-3170-CC77596B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4C02-3DAC-4940-AC3D-4FBB5BAA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3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35AB9-06B4-E104-C980-773C068DD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89FE3-1D0C-80F9-E44A-BA41159BB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02B56-FD17-7A86-387C-6A755EF2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0554-2F8C-41E4-8602-A38A58C66CE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7E8C8-2D40-00FE-0C6D-ADCB1594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92957-4122-58B9-B32A-D1A9FFBB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4C02-3DAC-4940-AC3D-4FBB5BAA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9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A7DE-C911-7944-ACF3-391B7F32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B4505-975C-FB09-D978-E8D26D448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623BB-A883-BD5E-204F-2C9A2112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0554-2F8C-41E4-8602-A38A58C66CE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803B8-769C-8E49-35AB-D68195DF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C5CFD-735B-8FEB-D659-B403C970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4C02-3DAC-4940-AC3D-4FBB5BAA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5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34BC9-3791-3C35-A4D5-59953D60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74493-03FE-6256-B420-B0CE2ADE6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0E81A-7FEF-2780-824A-D9832B88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0554-2F8C-41E4-8602-A38A58C66CE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BF052-E3C4-AA6C-7075-39301826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4023B-A762-BB03-85A6-63691206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4C02-3DAC-4940-AC3D-4FBB5BAA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8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C50A-0E5F-3F24-E374-EBC7DF4C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479B5-BED0-F821-D2D1-FC81437CA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F902-A3AC-5654-57AA-18CCB023C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5D663-143A-6AB3-D589-6E217AEF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0554-2F8C-41E4-8602-A38A58C66CE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A9E81-FEBE-4869-BE2F-6992B880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6509-27FC-8EA2-0E23-1052F312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4C02-3DAC-4940-AC3D-4FBB5BAA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3A32-F838-8C36-3DF7-C26285A0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74BA8-666C-4C98-7335-B041D22B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82FE3-4DCE-1D51-88DC-0C23D7D6B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DB40B6-A720-EC39-CCD2-4736A444F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18FC2-52AF-D633-BBF3-3FBDB8B2E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61FC43-58C2-1A8F-DA21-A084FC23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0554-2F8C-41E4-8602-A38A58C66CE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018B0-D05C-A037-1890-A9323627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EAD62-19F6-857C-6410-A39BFDA9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4C02-3DAC-4940-AC3D-4FBB5BAA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3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4D7F-843C-3FDB-0E24-79ADBF37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12ED5-F167-05F4-F4CD-59098C17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0554-2F8C-41E4-8602-A38A58C66CE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CA9A7-D678-598A-34E6-18DC2F6C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8C5E6-2B4F-8D3D-996A-AFDB1AEE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4C02-3DAC-4940-AC3D-4FBB5BAA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7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45244-96C8-E6F9-1F96-1A42A223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0554-2F8C-41E4-8602-A38A58C66CE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917D4-A879-2135-0FC2-A5E6B309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84169-F113-0858-3B90-8D4E8013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4C02-3DAC-4940-AC3D-4FBB5BAA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3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BACC-256D-9663-2177-776518E0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BAF81-D585-7F42-0DF1-E337994B0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B345E-71B5-8058-9ADE-FF6D72139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1D801-CAAB-C72F-AABF-258264C1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0554-2F8C-41E4-8602-A38A58C66CE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F995D-08E7-4D7B-CCE2-43E8539C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19317-58B1-E42F-0440-0699A56B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4C02-3DAC-4940-AC3D-4FBB5BAA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92BD-0B65-6E3C-4D35-5932FEB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68A32F-FC76-ADE9-51F3-B26398C72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07460-B164-0E38-D82C-55EB8BA09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4B298-C625-96B8-69E0-4A95DC91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0554-2F8C-41E4-8602-A38A58C66CE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84D8D-4980-38C5-68D1-7FDC63B8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808F9-8696-D065-974A-FAD42FAD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4C02-3DAC-4940-AC3D-4FBB5BAA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37D43F-373D-48AD-BAA8-0A087049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A771D-8839-E4F9-02A9-79354662C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16113-3B49-FA8E-5370-280A63AB5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930554-2F8C-41E4-8602-A38A58C66CE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5E157-550D-0008-9825-70BED53E8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B6157-F670-F9B5-587D-6571B7FF1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8C4C02-3DAC-4940-AC3D-4FBB5BAA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eform_Judaism" TargetMode="External"/><Relationship Id="rId3" Type="http://schemas.openxmlformats.org/officeDocument/2006/relationships/hyperlink" Target="https://en.wikipedia.org/wiki/Birth_name#Maiden_and_married_names" TargetMode="External"/><Relationship Id="rId7" Type="http://schemas.openxmlformats.org/officeDocument/2006/relationships/hyperlink" Target="https://en.wikipedia.org/wiki/Donna_Zuckerberg" TargetMode="External"/><Relationship Id="rId12" Type="http://schemas.openxmlformats.org/officeDocument/2006/relationships/hyperlink" Target="https://en.wikipedia.org/wiki/Mark_Zuckerberg#cite_note-8" TargetMode="External"/><Relationship Id="rId2" Type="http://schemas.openxmlformats.org/officeDocument/2006/relationships/hyperlink" Target="https://en.wikipedia.org/wiki/White_Plains,_New_Yor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andi_Zuckerberg" TargetMode="External"/><Relationship Id="rId11" Type="http://schemas.openxmlformats.org/officeDocument/2006/relationships/hyperlink" Target="https://en.wikipedia.org/wiki/Mark_Zuckerberg#cite_note-NEWYORKER2010-7" TargetMode="External"/><Relationship Id="rId5" Type="http://schemas.openxmlformats.org/officeDocument/2006/relationships/hyperlink" Target="https://en.wikipedia.org/wiki/Mark_Zuckerberg#cite_note-5" TargetMode="External"/><Relationship Id="rId10" Type="http://schemas.openxmlformats.org/officeDocument/2006/relationships/hyperlink" Target="https://en.wikipedia.org/wiki/Dobbs_Ferry,_New_York" TargetMode="External"/><Relationship Id="rId4" Type="http://schemas.openxmlformats.org/officeDocument/2006/relationships/hyperlink" Target="https://en.wikipedia.org/wiki/Mark_Zuckerberg#cite_note-4" TargetMode="External"/><Relationship Id="rId9" Type="http://schemas.openxmlformats.org/officeDocument/2006/relationships/hyperlink" Target="https://en.wikipedia.org/wiki/Mark_Zuckerberg#cite_note-Haartez-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illips_Exeter_Academy" TargetMode="External"/><Relationship Id="rId2" Type="http://schemas.openxmlformats.org/officeDocument/2006/relationships/hyperlink" Target="https://en.wikipedia.org/wiki/Ardsley_High_Schoo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nited_States" TargetMode="External"/><Relationship Id="rId3" Type="http://schemas.openxmlformats.org/officeDocument/2006/relationships/hyperlink" Target="https://en.wikipedia.org/wiki/Co-educational" TargetMode="External"/><Relationship Id="rId7" Type="http://schemas.openxmlformats.org/officeDocument/2006/relationships/hyperlink" Target="https://en.wikipedia.org/wiki/Secondary_school" TargetMode="External"/><Relationship Id="rId2" Type="http://schemas.openxmlformats.org/officeDocument/2006/relationships/hyperlink" Target="https://en.wikipedia.org/wiki/Independent_schoo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ostgraduate_year" TargetMode="External"/><Relationship Id="rId5" Type="http://schemas.openxmlformats.org/officeDocument/2006/relationships/hyperlink" Target="https://en.wikipedia.org/wiki/Exeter,_New_Hampshire" TargetMode="External"/><Relationship Id="rId4" Type="http://schemas.openxmlformats.org/officeDocument/2006/relationships/hyperlink" Target="https://en.wikipedia.org/wiki/College-preparatory_school" TargetMode="Externa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y.com/parents/mark-zuckerberg-priscilla-chan-are-expecting-baby-girl-t35981" TargetMode="External"/><Relationship Id="rId2" Type="http://schemas.openxmlformats.org/officeDocument/2006/relationships/hyperlink" Target="https://www.today.com/parents/facebooks-mark-zuckerberg-priscilla-chan-post-letter-newborn-daughter-max-t590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day.com/parents/women-applaud-mark-zuckerberg-talking-about-miscarriages-t3637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ckers:_Heroes_of_the_Computer_Revolution" TargetMode="External"/><Relationship Id="rId2" Type="http://schemas.openxmlformats.org/officeDocument/2006/relationships/hyperlink" Target="https://en.wikipedia.org/wiki/Steven_Lev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rk_Zuckerberg#cite_note-wired041910-39" TargetMode="External"/><Relationship Id="rId5" Type="http://schemas.openxmlformats.org/officeDocument/2006/relationships/hyperlink" Target="https://en.wikipedia.org/wiki/Hackathon" TargetMode="External"/><Relationship Id="rId4" Type="http://schemas.openxmlformats.org/officeDocument/2006/relationships/hyperlink" Target="https://en.wikipedia.org/wiki/Hacker_cultu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b1ea5600979d51fe&amp;rlz=1C1CHBF_enRS857RS857&amp;sxsrf=AE3TifMzWVMbhMP1ZvXJg0ADc_8ItsPVEQ:1760594481816&amp;q=Karen+Kempner&amp;si=AMgyJEtRPX4ld4pdQeltMBlsXK6YnLg9be4xryEBJwXFHLOO-K7E3QvMlQht3ELHv39h0gGxL4XhAkLgrae-UNF62WjAcBth5jTICr4FspKo8Pc2NdaHZ9Sjgu-bas04Vg2ARppEnvUbCzKwzZSrcSU7ThMs2qu8oVVAzUzB-tOW32NtAoPsq7j8cVgKbXGaPCceSwtubGSll2aJdcuAu4-tVIHQeM92JQGKExWHcZQhbWoSMBJjfKi4UA9Zxq08WGIrREDwe__TFVuYc3yL9HyPSGs5G3CdAg%3D%3D&amp;sa=X&amp;ved=2ahUKEwiLsLrFhaiQAxVBU6QEHf8VCrIQmxN6BAgiEAM" TargetMode="External"/><Relationship Id="rId2" Type="http://schemas.openxmlformats.org/officeDocument/2006/relationships/hyperlink" Target="https://www.google.com/search?sca_esv=b1ea5600979d51fe&amp;rlz=1C1CHBF_enRS857RS857&amp;sxsrf=AE3TifMzWVMbhMP1ZvXJg0ADc_8ItsPVEQ:1760594481816&amp;q=Edward+Zuckerberg&amp;si=AMgyJEtRPX4ld4pdQeltMBlsXK6YnLg9be4xryEBJwXFHLOO-NlQ4LylDQJZEHG2d_R0oPw_-UwywlAM4VRC_gXg9CfQQVkQ4wrg3nmJYHFwj4UNR0gPgFscIKDWLLhyY8RhAh4hcCtWntod7V-G0NNxydk9-QyOYtCHHQP_PaR2hBcCPPT9xcb1RGVqtjKODzYvRXNHvmXM7nXT4Dl4rQ6RRol5qsUImfc500Pp-M4x1gxYDbEZiwiLh1dg_KDqLnCl2pDs6ewUG0X6Veo4Hv1G1spBNrZiww%3D%3D&amp;sa=X&amp;ved=2ahUKEwiLsLrFhaiQAxVBU6QEHf8VCrIQmxN6BAgiEA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ometers.info/world-population/us-populat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search?rlz=1C1CHBF_enRS857RS857&amp;cs=0&amp;sca_esv=415e83c541284ed9&amp;sxsrf=AE3TifNJnYW0u0GIl3TuvLaWvD_nfMk0nw%3A1760595398383&amp;q=Meta&amp;sa=X&amp;ved=2ahUKEwiYkIf6iKiQAxXiK_sDHd0wHmsQxccNegQIBBAB&amp;mstk=AUtExfDSNLLTkGz430mmPMnpQ9tpvPhN5kSWHH9QOeWRdz_GgcT5x-_xlNG5XDUMdA6UKujqxOanDbn8X-A3QCTv5pevHccDSPmxkaTA76DEsc5d3KDE2TyyOxULBZ1Mjm8LBuaZRGR8VIRp2U2jJZ14NeHdfY72i75plvXwp2ev5TePisRvLe_arGSWGviRIy47mRqrg5d8BP3AMt0YM74nD4C1ltcgYajG3mqaIb6FHAK324JvZVivtyBbUtE69rarWV5p1E66P8hy-MF9GGh0RQaf&amp;csui=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hreads_(social_network)" TargetMode="External"/><Relationship Id="rId13" Type="http://schemas.openxmlformats.org/officeDocument/2006/relationships/hyperlink" Target="https://en.wikipedia.org/wiki/Microsoft" TargetMode="External"/><Relationship Id="rId3" Type="http://schemas.openxmlformats.org/officeDocument/2006/relationships/hyperlink" Target="https://en.wikipedia.org/wiki/Social_media" TargetMode="External"/><Relationship Id="rId7" Type="http://schemas.openxmlformats.org/officeDocument/2006/relationships/hyperlink" Target="https://en.wikipedia.org/wiki/Messenger_(Meta)" TargetMode="External"/><Relationship Id="rId12" Type="http://schemas.openxmlformats.org/officeDocument/2006/relationships/hyperlink" Target="https://en.wikipedia.org/wiki/Nvidia" TargetMode="External"/><Relationship Id="rId2" Type="http://schemas.openxmlformats.org/officeDocument/2006/relationships/hyperlink" Target="https://en.wikipedia.org/wiki/Menlo_Park,_California" TargetMode="External"/><Relationship Id="rId16" Type="http://schemas.openxmlformats.org/officeDocument/2006/relationships/hyperlink" Target="https://en.wikipedia.org/wiki/Amazon_(company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WhatsApp" TargetMode="External"/><Relationship Id="rId11" Type="http://schemas.openxmlformats.org/officeDocument/2006/relationships/hyperlink" Target="https://en.wikipedia.org/wiki/Big_Tech" TargetMode="External"/><Relationship Id="rId5" Type="http://schemas.openxmlformats.org/officeDocument/2006/relationships/hyperlink" Target="https://en.wikipedia.org/wiki/Instagram" TargetMode="External"/><Relationship Id="rId15" Type="http://schemas.openxmlformats.org/officeDocument/2006/relationships/hyperlink" Target="https://en.wikipedia.org/wiki/Alphabet_Inc." TargetMode="External"/><Relationship Id="rId10" Type="http://schemas.openxmlformats.org/officeDocument/2006/relationships/hyperlink" Target="https://en.wikipedia.org/wiki/Meta_Platforms#cite_note-9" TargetMode="External"/><Relationship Id="rId4" Type="http://schemas.openxmlformats.org/officeDocument/2006/relationships/hyperlink" Target="https://en.wikipedia.org/wiki/Facebook" TargetMode="External"/><Relationship Id="rId9" Type="http://schemas.openxmlformats.org/officeDocument/2006/relationships/hyperlink" Target="https://en.wikipedia.org/wiki/Advertising_network" TargetMode="External"/><Relationship Id="rId14" Type="http://schemas.openxmlformats.org/officeDocument/2006/relationships/hyperlink" Target="https://en.wikipedia.org/wiki/Apple_Inc.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17E70-F0FD-E077-A1B3-0F50FE7168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28" r="16111" b="909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7410C-889D-0E5D-4C76-1908DF2A4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 err="1">
                <a:solidFill>
                  <a:schemeClr val="bg1"/>
                </a:solidFill>
              </a:rPr>
              <a:t>Danasnji</a:t>
            </a:r>
            <a:r>
              <a:rPr lang="en-US" sz="4800" dirty="0">
                <a:solidFill>
                  <a:schemeClr val="bg1"/>
                </a:solidFill>
              </a:rPr>
              <a:t> Jesa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44FB0-716D-B564-10EB-BF1D46562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50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1D05-E1B9-41DB-B801-233D09C3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Dosta o </a:t>
            </a:r>
            <a:r>
              <a:rPr lang="en-US" dirty="0" err="1"/>
              <a:t>poslu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o </a:t>
            </a:r>
            <a:r>
              <a:rPr lang="en-US" dirty="0" err="1"/>
              <a:t>Zuckebergu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47E2D-EB89-E58C-460B-96E8C783A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 Elliot Zuckerberg </a:t>
            </a:r>
            <a:r>
              <a:rPr lang="en-US" dirty="0" err="1"/>
              <a:t>rođen</a:t>
            </a:r>
            <a:r>
              <a:rPr lang="en-US" dirty="0"/>
              <a:t> je 14. maja 1984. </a:t>
            </a:r>
            <a:r>
              <a:rPr lang="en-US" dirty="0" err="1"/>
              <a:t>godine</a:t>
            </a:r>
            <a:r>
              <a:rPr lang="en-US" dirty="0"/>
              <a:t> u </a:t>
            </a:r>
            <a:r>
              <a:rPr lang="en-US" dirty="0">
                <a:hlinkClick r:id="rId2" tooltip="Bijele ravnice, New York"/>
              </a:rPr>
              <a:t>White </a:t>
            </a:r>
            <a:r>
              <a:rPr lang="en-US" dirty="0" err="1">
                <a:hlinkClick r:id="rId2" tooltip="Bijele ravnice, New York"/>
              </a:rPr>
              <a:t>Plainsu</a:t>
            </a:r>
            <a:r>
              <a:rPr lang="en-US" dirty="0">
                <a:hlinkClick r:id="rId2" tooltip="Bijele ravnice, New York"/>
              </a:rPr>
              <a:t>, New York</a:t>
            </a:r>
            <a:r>
              <a:rPr lang="en-US" dirty="0"/>
              <a:t> , od  </a:t>
            </a:r>
            <a:r>
              <a:rPr lang="en-US" dirty="0" err="1"/>
              <a:t>psihijatrice</a:t>
            </a:r>
            <a:r>
              <a:rPr lang="en-US" dirty="0"/>
              <a:t> Karen ( </a:t>
            </a:r>
            <a:r>
              <a:rPr lang="en-US" dirty="0" err="1">
                <a:hlinkClick r:id="rId3" tooltip="Ime po rođenju"/>
              </a:rPr>
              <a:t>rođene</a:t>
            </a:r>
            <a:r>
              <a:rPr lang="en-US" dirty="0"/>
              <a:t>  Kempner 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zubara</a:t>
            </a:r>
            <a:r>
              <a:rPr lang="en-US" dirty="0"/>
              <a:t> Edwarda </a:t>
            </a:r>
            <a:r>
              <a:rPr lang="en-US" dirty="0" err="1"/>
              <a:t>Zuckerberga</a:t>
            </a:r>
            <a:r>
              <a:rPr lang="en-US" dirty="0"/>
              <a:t>. </a:t>
            </a:r>
            <a:r>
              <a:rPr lang="en-US" baseline="30000" dirty="0">
                <a:hlinkClick r:id="rId4"/>
              </a:rPr>
              <a:t>[ 3 ] </a:t>
            </a:r>
            <a:r>
              <a:rPr lang="en-US" baseline="30000" dirty="0">
                <a:hlinkClick r:id="rId5"/>
              </a:rPr>
              <a:t>[ 4 ]</a:t>
            </a:r>
            <a:r>
              <a:rPr lang="en-US" dirty="0"/>
              <a:t> On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tri </a:t>
            </a:r>
            <a:r>
              <a:rPr lang="en-US" dirty="0" err="1"/>
              <a:t>sestre</a:t>
            </a:r>
            <a:r>
              <a:rPr lang="en-US" dirty="0"/>
              <a:t> (Arielle, </a:t>
            </a:r>
            <a:r>
              <a:rPr lang="en-US" dirty="0">
                <a:hlinkClick r:id="rId6" tooltip="Randi Zuckerberg"/>
              </a:rPr>
              <a:t>Randi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>
                <a:hlinkClick r:id="rId7" tooltip="Donna Zuckerberg"/>
              </a:rPr>
              <a:t>Donna</a:t>
            </a:r>
            <a:r>
              <a:rPr lang="en-US" dirty="0"/>
              <a:t> ) </a:t>
            </a:r>
            <a:r>
              <a:rPr lang="en-US" dirty="0" err="1"/>
              <a:t>odrasli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 </a:t>
            </a:r>
            <a:r>
              <a:rPr lang="en-US" dirty="0" err="1">
                <a:hlinkClick r:id="rId8" tooltip="Reformni judaizam"/>
              </a:rPr>
              <a:t>reformiranoj</a:t>
            </a:r>
            <a:r>
              <a:rPr lang="en-US" dirty="0">
                <a:hlinkClick r:id="rId8" tooltip="Reformni judaizam"/>
              </a:rPr>
              <a:t> </a:t>
            </a:r>
            <a:r>
              <a:rPr lang="en-US" dirty="0" err="1">
                <a:hlinkClick r:id="rId8" tooltip="Reformni judaizam"/>
              </a:rPr>
              <a:t>jevrejskoj</a:t>
            </a:r>
            <a:r>
              <a:rPr lang="en-US" dirty="0"/>
              <a:t> </a:t>
            </a:r>
            <a:r>
              <a:rPr lang="en-US" dirty="0" err="1"/>
              <a:t>porodici</a:t>
            </a:r>
            <a:r>
              <a:rPr lang="en-US" dirty="0"/>
              <a:t> </a:t>
            </a:r>
            <a:r>
              <a:rPr lang="en-US" baseline="30000" dirty="0">
                <a:hlinkClick r:id="rId9"/>
              </a:rPr>
              <a:t>[ 5 ]</a:t>
            </a:r>
            <a:r>
              <a:rPr lang="en-US" dirty="0"/>
              <a:t> u </a:t>
            </a:r>
            <a:r>
              <a:rPr lang="en-US" dirty="0">
                <a:hlinkClick r:id="rId10" tooltip="Dobbs Ferry, New York"/>
              </a:rPr>
              <a:t>Dobbs </a:t>
            </a:r>
            <a:r>
              <a:rPr lang="en-US" dirty="0" err="1">
                <a:hlinkClick r:id="rId10" tooltip="Dobbs Ferry, New York"/>
              </a:rPr>
              <a:t>Ferryju</a:t>
            </a:r>
            <a:r>
              <a:rPr lang="en-US" dirty="0">
                <a:hlinkClick r:id="rId10" tooltip="Dobbs Ferry, New York"/>
              </a:rPr>
              <a:t>, New York</a:t>
            </a:r>
            <a:r>
              <a:rPr lang="en-US" dirty="0"/>
              <a:t> . </a:t>
            </a:r>
            <a:r>
              <a:rPr lang="en-US" baseline="30000" dirty="0">
                <a:hlinkClick r:id="rId11"/>
              </a:rPr>
              <a:t>[ 6 ]</a:t>
            </a:r>
            <a:r>
              <a:rPr lang="en-US" dirty="0"/>
              <a:t> </a:t>
            </a:r>
          </a:p>
          <a:p>
            <a:r>
              <a:rPr lang="en-US" dirty="0" err="1"/>
              <a:t>Njihovi</a:t>
            </a:r>
            <a:r>
              <a:rPr lang="en-US" dirty="0"/>
              <a:t> </a:t>
            </a:r>
            <a:r>
              <a:rPr lang="en-US" dirty="0" err="1"/>
              <a:t>prabake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pradjedovi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emigranti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Austrije</a:t>
            </a:r>
            <a:r>
              <a:rPr lang="en-US" dirty="0"/>
              <a:t>, </a:t>
            </a:r>
            <a:r>
              <a:rPr lang="en-US" dirty="0" err="1"/>
              <a:t>Njemačke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Poljske</a:t>
            </a:r>
            <a:r>
              <a:rPr lang="en-US" dirty="0"/>
              <a:t>. </a:t>
            </a:r>
            <a:r>
              <a:rPr lang="en-US" baseline="30000" dirty="0">
                <a:hlinkClick r:id="rId12"/>
              </a:rPr>
              <a:t>[ 7 ]</a:t>
            </a:r>
            <a:r>
              <a:rPr lang="en-US" dirty="0"/>
              <a:t> </a:t>
            </a:r>
          </a:p>
          <a:p>
            <a:r>
              <a:rPr lang="en-US" dirty="0"/>
              <a:t>Imao je bar-</a:t>
            </a:r>
            <a:r>
              <a:rPr lang="en-US" dirty="0" err="1"/>
              <a:t>micva</a:t>
            </a:r>
            <a:r>
              <a:rPr lang="en-US" dirty="0"/>
              <a:t> 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temu</a:t>
            </a:r>
            <a:r>
              <a:rPr lang="en-US" dirty="0"/>
              <a:t> star wars)</a:t>
            </a:r>
          </a:p>
        </p:txBody>
      </p:sp>
    </p:spTree>
    <p:extLst>
      <p:ext uri="{BB962C8B-B14F-4D97-AF65-F5344CB8AC3E}">
        <p14:creationId xmlns:p14="http://schemas.microsoft.com/office/powerpoint/2010/main" val="41679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6092-4D28-8704-53CE-B6AF326F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Srednja</a:t>
            </a:r>
            <a:r>
              <a:rPr lang="en-US" dirty="0"/>
              <a:t> </a:t>
            </a:r>
            <a:r>
              <a:rPr lang="en-US" dirty="0" err="1"/>
              <a:t>skola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FB977-5820-567E-AC7D-06C8B7822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Zuckerberg je u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pohađao</a:t>
            </a:r>
            <a:r>
              <a:rPr lang="en-US" dirty="0"/>
              <a:t> </a:t>
            </a:r>
            <a:r>
              <a:rPr lang="en-US" dirty="0" err="1">
                <a:hlinkClick r:id="rId2" tooltip="Srednja škola Ardsley"/>
              </a:rPr>
              <a:t>srednju</a:t>
            </a:r>
            <a:r>
              <a:rPr lang="en-US" dirty="0">
                <a:hlinkClick r:id="rId2" tooltip="Srednja škola Ardsley"/>
              </a:rPr>
              <a:t> </a:t>
            </a:r>
            <a:r>
              <a:rPr lang="en-US" dirty="0" err="1">
                <a:hlinkClick r:id="rId2" tooltip="Srednja škola Ardsley"/>
              </a:rPr>
              <a:t>školu</a:t>
            </a:r>
            <a:r>
              <a:rPr lang="en-US" dirty="0">
                <a:hlinkClick r:id="rId2" tooltip="Srednja škola Ardsley"/>
              </a:rPr>
              <a:t> Ardsley</a:t>
            </a:r>
            <a:r>
              <a:rPr lang="en-US" dirty="0"/>
              <a:t> 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prebacio</a:t>
            </a:r>
            <a:r>
              <a:rPr lang="en-US" dirty="0"/>
              <a:t> u </a:t>
            </a:r>
            <a:r>
              <a:rPr lang="en-US" dirty="0" err="1">
                <a:hlinkClick r:id="rId3" tooltip="Akademija Phillips Exeter"/>
              </a:rPr>
              <a:t>Akademiju</a:t>
            </a:r>
            <a:r>
              <a:rPr lang="en-US" dirty="0">
                <a:hlinkClick r:id="rId3" tooltip="Akademija Phillips Exeter"/>
              </a:rPr>
              <a:t> Phillips Exeter</a:t>
            </a:r>
            <a:r>
              <a:rPr lang="en-US" dirty="0"/>
              <a:t> . Bio je </a:t>
            </a:r>
            <a:r>
              <a:rPr lang="en-US" dirty="0" err="1"/>
              <a:t>kapiten</a:t>
            </a:r>
            <a:r>
              <a:rPr lang="en-US" dirty="0"/>
              <a:t> </a:t>
            </a:r>
            <a:r>
              <a:rPr lang="en-US" dirty="0" err="1"/>
              <a:t>mačevalačkog</a:t>
            </a:r>
            <a:r>
              <a:rPr lang="en-US" dirty="0"/>
              <a:t> </a:t>
            </a:r>
            <a:r>
              <a:rPr lang="en-US" dirty="0" err="1"/>
              <a:t>tima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45A2D-9714-5120-73CD-9084B8E4B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13" y="3120554"/>
            <a:ext cx="10193173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7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9A04-AB5C-72BF-AFD9-DA3AEA36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Visa </a:t>
            </a:r>
            <a:r>
              <a:rPr lang="en-US" dirty="0" err="1"/>
              <a:t>Skola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75F9D-53EF-B8EB-2163-D58A1F2AE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47" y="2141537"/>
            <a:ext cx="11135497" cy="4351338"/>
          </a:xfrm>
        </p:spPr>
        <p:txBody>
          <a:bodyPr/>
          <a:lstStyle/>
          <a:p>
            <a:r>
              <a:rPr lang="en-US" b="1" dirty="0" err="1"/>
              <a:t>Akademija</a:t>
            </a:r>
            <a:r>
              <a:rPr lang="en-US" b="1" dirty="0"/>
              <a:t> Phillips Exeter</a:t>
            </a:r>
            <a:r>
              <a:rPr lang="en-US" dirty="0"/>
              <a:t>  je </a:t>
            </a:r>
            <a:r>
              <a:rPr lang="en-US" dirty="0" err="1">
                <a:hlinkClick r:id="rId2" tooltip="Nezavisna škola"/>
              </a:rPr>
              <a:t>nezavisna</a:t>
            </a:r>
            <a:r>
              <a:rPr lang="en-US" dirty="0"/>
              <a:t> , </a:t>
            </a:r>
            <a:r>
              <a:rPr lang="en-US" dirty="0" err="1">
                <a:hlinkClick r:id="rId3" tooltip="Mješovito obrazovanje"/>
              </a:rPr>
              <a:t>koedukacijska</a:t>
            </a:r>
            <a:r>
              <a:rPr lang="en-US" dirty="0">
                <a:hlinkClick r:id="rId3" tooltip="Mješovito obrazovanje"/>
              </a:rPr>
              <a:t> </a:t>
            </a:r>
            <a:r>
              <a:rPr lang="en-US" dirty="0" err="1">
                <a:hlinkClick r:id="rId4" tooltip="Pripremna škola za fakultet"/>
              </a:rPr>
              <a:t>škola</a:t>
            </a:r>
            <a:r>
              <a:rPr lang="en-US" dirty="0">
                <a:hlinkClick r:id="rId4" tooltip="Pripremna škola za fakultet"/>
              </a:rPr>
              <a:t> za </a:t>
            </a:r>
            <a:r>
              <a:rPr lang="en-US" dirty="0" err="1">
                <a:hlinkClick r:id="rId4" tooltip="Pripremna škola za fakultet"/>
              </a:rPr>
              <a:t>pripremu</a:t>
            </a:r>
            <a:r>
              <a:rPr lang="en-US" dirty="0">
                <a:hlinkClick r:id="rId4" tooltip="Pripremna škola za fakultet"/>
              </a:rPr>
              <a:t> </a:t>
            </a:r>
            <a:r>
              <a:rPr lang="en-US" dirty="0" err="1">
                <a:hlinkClick r:id="rId4" tooltip="Pripremna škola za fakultet"/>
              </a:rPr>
              <a:t>fakulteta</a:t>
            </a:r>
            <a:r>
              <a:rPr lang="en-US" dirty="0"/>
              <a:t> u </a:t>
            </a:r>
            <a:r>
              <a:rPr lang="en-US" dirty="0" err="1"/>
              <a:t>Exeteru</a:t>
            </a:r>
            <a:r>
              <a:rPr lang="en-US" dirty="0"/>
              <a:t> </a:t>
            </a:r>
            <a:r>
              <a:rPr lang="en-US" dirty="0">
                <a:hlinkClick r:id="rId5" tooltip="Exeter, New Hampshire"/>
              </a:rPr>
              <a:t>, New Hampshire</a:t>
            </a:r>
            <a:r>
              <a:rPr lang="en-US" dirty="0"/>
              <a:t> . </a:t>
            </a:r>
          </a:p>
          <a:p>
            <a:r>
              <a:rPr lang="en-US" dirty="0" err="1"/>
              <a:t>Osnovana</a:t>
            </a:r>
            <a:r>
              <a:rPr lang="en-US" dirty="0"/>
              <a:t> 1781.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šesti</a:t>
            </a:r>
            <a:r>
              <a:rPr lang="en-US" dirty="0"/>
              <a:t> je </a:t>
            </a:r>
            <a:r>
              <a:rPr lang="en-US" dirty="0" err="1"/>
              <a:t>najstariji</a:t>
            </a:r>
            <a:r>
              <a:rPr lang="en-US" dirty="0"/>
              <a:t> </a:t>
            </a:r>
            <a:r>
              <a:rPr lang="en-US" dirty="0" err="1"/>
              <a:t>internat</a:t>
            </a:r>
            <a:r>
              <a:rPr lang="en-US" dirty="0"/>
              <a:t> u </a:t>
            </a:r>
            <a:r>
              <a:rPr lang="en-US" dirty="0" err="1"/>
              <a:t>Americi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obrazuje</a:t>
            </a:r>
            <a:r>
              <a:rPr lang="en-US" dirty="0"/>
              <a:t> </a:t>
            </a:r>
            <a:r>
              <a:rPr lang="en-US" dirty="0" err="1"/>
              <a:t>otprilike</a:t>
            </a:r>
            <a:r>
              <a:rPr lang="en-US" dirty="0"/>
              <a:t> 1.100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internata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dnevnih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od 9. do 12. </a:t>
            </a:r>
            <a:r>
              <a:rPr lang="en-US" dirty="0" err="1"/>
              <a:t>razreda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>
                <a:hlinkClick r:id="rId6" tooltip="Postdiplomska godina"/>
              </a:rPr>
              <a:t>postdiplomske</a:t>
            </a:r>
            <a:r>
              <a:rPr lang="en-US" dirty="0"/>
              <a:t> </a:t>
            </a:r>
            <a:r>
              <a:rPr lang="en-US" dirty="0" err="1"/>
              <a:t>studente</a:t>
            </a:r>
            <a:r>
              <a:rPr lang="en-US" dirty="0"/>
              <a:t>. </a:t>
            </a:r>
            <a:endParaRPr lang="en-US" baseline="30000" dirty="0"/>
          </a:p>
          <a:p>
            <a:r>
              <a:rPr lang="en-US" dirty="0"/>
              <a:t>Exeter se </a:t>
            </a:r>
            <a:r>
              <a:rPr lang="en-US" dirty="0" err="1"/>
              <a:t>smatra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od </a:t>
            </a:r>
            <a:r>
              <a:rPr lang="en-US" dirty="0" err="1"/>
              <a:t>najprestižnijih</a:t>
            </a:r>
            <a:r>
              <a:rPr lang="en-US" dirty="0"/>
              <a:t> </a:t>
            </a:r>
            <a:r>
              <a:rPr lang="en-US" dirty="0" err="1">
                <a:hlinkClick r:id="rId7" tooltip="Srednja škola"/>
              </a:rPr>
              <a:t>srednjih</a:t>
            </a:r>
            <a:r>
              <a:rPr lang="en-US" dirty="0">
                <a:hlinkClick r:id="rId7" tooltip="Srednja škola"/>
              </a:rPr>
              <a:t> </a:t>
            </a:r>
            <a:r>
              <a:rPr lang="en-US" dirty="0" err="1">
                <a:hlinkClick r:id="rId7" tooltip="Srednja škola"/>
              </a:rPr>
              <a:t>škola</a:t>
            </a:r>
            <a:r>
              <a:rPr lang="en-US" dirty="0"/>
              <a:t> u </a:t>
            </a:r>
            <a:r>
              <a:rPr lang="en-US" dirty="0" err="1">
                <a:hlinkClick r:id="rId8" tooltip="Sjedinjene Američke Države"/>
              </a:rPr>
              <a:t>Americi</a:t>
            </a:r>
            <a:r>
              <a:rPr lang="en-US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9A3EC-D27C-4AAE-E3B5-9F618B3BCD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5044" y="160766"/>
            <a:ext cx="28575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3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204C-E40D-3E15-FB86-4C5D448E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2320E-1264-A019-A9B5-BCDEB60CA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98427" cy="4351338"/>
          </a:xfrm>
        </p:spPr>
        <p:txBody>
          <a:bodyPr/>
          <a:lstStyle/>
          <a:p>
            <a:r>
              <a:rPr lang="en-US" dirty="0" err="1"/>
              <a:t>Zavrsio</a:t>
            </a:r>
            <a:r>
              <a:rPr lang="en-US" dirty="0"/>
              <a:t> je 3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Harvarda</a:t>
            </a:r>
            <a:r>
              <a:rPr lang="en-US" dirty="0"/>
              <a:t> </a:t>
            </a:r>
          </a:p>
          <a:p>
            <a:r>
              <a:rPr lang="en-US" dirty="0" err="1"/>
              <a:t>Ispisao</a:t>
            </a:r>
            <a:r>
              <a:rPr lang="en-US" dirty="0"/>
              <a:t> se 2004 da bi radio </a:t>
            </a:r>
            <a:r>
              <a:rPr lang="en-US" dirty="0" err="1"/>
              <a:t>na</a:t>
            </a:r>
            <a:r>
              <a:rPr lang="en-US" dirty="0"/>
              <a:t> “The photo address book” – Facebook</a:t>
            </a:r>
          </a:p>
          <a:p>
            <a:endParaRPr lang="en-US" dirty="0"/>
          </a:p>
          <a:p>
            <a:r>
              <a:rPr lang="en-US" dirty="0"/>
              <a:t>Tu je </a:t>
            </a:r>
            <a:r>
              <a:rPr lang="en-US" dirty="0" err="1"/>
              <a:t>upoznao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zenu</a:t>
            </a:r>
            <a:r>
              <a:rPr lang="en-US" dirty="0"/>
              <a:t> </a:t>
            </a:r>
            <a:r>
              <a:rPr lang="en-US" dirty="0" err="1"/>
              <a:t>Priscilu</a:t>
            </a:r>
            <a:endParaRPr lang="en-US" dirty="0"/>
          </a:p>
          <a:p>
            <a:endParaRPr lang="en-US" dirty="0"/>
          </a:p>
          <a:p>
            <a:r>
              <a:rPr lang="en-US" dirty="0"/>
              <a:t>2017 </a:t>
            </a:r>
            <a:r>
              <a:rPr lang="en-US" dirty="0" err="1"/>
              <a:t>dobio</a:t>
            </a:r>
            <a:r>
              <a:rPr lang="en-US" dirty="0"/>
              <a:t> </a:t>
            </a:r>
            <a:r>
              <a:rPr lang="en-US" dirty="0" err="1"/>
              <a:t>pocasnu</a:t>
            </a:r>
            <a:r>
              <a:rPr lang="en-US" dirty="0"/>
              <a:t> </a:t>
            </a:r>
            <a:r>
              <a:rPr lang="en-US" dirty="0" err="1"/>
              <a:t>diplomu</a:t>
            </a:r>
            <a:br>
              <a:rPr lang="en-US" dirty="0"/>
            </a:br>
            <a:r>
              <a:rPr lang="en-US" dirty="0" err="1"/>
              <a:t>tada</a:t>
            </a:r>
            <a:r>
              <a:rPr lang="en-US" dirty="0"/>
              <a:t> je u </a:t>
            </a:r>
            <a:r>
              <a:rPr lang="en-US" dirty="0" err="1"/>
              <a:t>govoru</a:t>
            </a:r>
            <a:r>
              <a:rPr lang="en-US" dirty="0"/>
              <a:t> </a:t>
            </a:r>
            <a:r>
              <a:rPr lang="en-US" dirty="0" err="1"/>
              <a:t>pomenuo</a:t>
            </a:r>
            <a:r>
              <a:rPr lang="en-US" dirty="0"/>
              <a:t> da </a:t>
            </a:r>
            <a:r>
              <a:rPr lang="en-US" dirty="0" err="1"/>
              <a:t>veruje</a:t>
            </a:r>
            <a:r>
              <a:rPr lang="en-US" dirty="0"/>
              <a:t> u Tikun </a:t>
            </a:r>
            <a:r>
              <a:rPr lang="en-US" dirty="0" err="1"/>
              <a:t>olam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objavljuje</a:t>
            </a:r>
            <a:r>
              <a:rPr lang="en-US" dirty="0"/>
              <a:t> da vise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ateist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59839-ABA8-C549-202B-D7201A6D8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3658111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2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C2F3-1704-C690-A7CA-D1BE833A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A653D-B3ED-1C22-8029-3219CC365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DFDFF-E9E3-D672-0E24-C8C48D2A0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D4F17-1FF3-8B0C-D586-1E1167F3EE35}"/>
              </a:ext>
            </a:extLst>
          </p:cNvPr>
          <p:cNvSpPr txBox="1"/>
          <p:nvPr/>
        </p:nvSpPr>
        <p:spPr>
          <a:xfrm>
            <a:off x="1383957" y="469557"/>
            <a:ext cx="262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Maxima, Aurelia I August</a:t>
            </a:r>
          </a:p>
        </p:txBody>
      </p:sp>
    </p:spTree>
    <p:extLst>
      <p:ext uri="{BB962C8B-B14F-4D97-AF65-F5344CB8AC3E}">
        <p14:creationId xmlns:p14="http://schemas.microsoft.com/office/powerpoint/2010/main" val="37637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E488-BF95-0DAC-1B26-D9474EE8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26493-EBFA-3BD1-C463-A75B335B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243"/>
            <a:ext cx="10515600" cy="48177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Zuckerberg </a:t>
            </a:r>
            <a:r>
              <a:rPr lang="en-US" dirty="0" err="1"/>
              <a:t>i</a:t>
            </a:r>
            <a:r>
              <a:rPr lang="en-US" dirty="0"/>
              <a:t> Chan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upoznali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zabavi</a:t>
            </a:r>
            <a:r>
              <a:rPr lang="en-US" dirty="0"/>
              <a:t> </a:t>
            </a:r>
            <a:r>
              <a:rPr lang="en-US" dirty="0" err="1"/>
              <a:t>Univerziteta</a:t>
            </a:r>
            <a:r>
              <a:rPr lang="en-US" dirty="0"/>
              <a:t> Harvard 2003.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čekali</a:t>
            </a:r>
            <a:r>
              <a:rPr lang="en-US" dirty="0"/>
              <a:t> u </a:t>
            </a:r>
            <a:r>
              <a:rPr lang="en-US" dirty="0" err="1"/>
              <a:t>redu</a:t>
            </a:r>
            <a:r>
              <a:rPr lang="en-US" dirty="0"/>
              <a:t> za </a:t>
            </a:r>
            <a:r>
              <a:rPr lang="en-US" dirty="0" err="1"/>
              <a:t>toalet</a:t>
            </a:r>
            <a:r>
              <a:rPr lang="en-US" dirty="0"/>
              <a:t>. </a:t>
            </a:r>
          </a:p>
          <a:p>
            <a:r>
              <a:rPr lang="en-US" dirty="0"/>
              <a:t>Par se </a:t>
            </a:r>
            <a:r>
              <a:rPr lang="en-US" dirty="0" err="1"/>
              <a:t>vjenčao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tajnoj</a:t>
            </a:r>
            <a:r>
              <a:rPr lang="en-US" dirty="0"/>
              <a:t> </a:t>
            </a:r>
            <a:r>
              <a:rPr lang="en-US" dirty="0" err="1"/>
              <a:t>ceremoniji</a:t>
            </a:r>
            <a:r>
              <a:rPr lang="en-US" dirty="0"/>
              <a:t> u </a:t>
            </a:r>
            <a:r>
              <a:rPr lang="en-US" dirty="0" err="1"/>
              <a:t>dvorištu</a:t>
            </a:r>
            <a:r>
              <a:rPr lang="en-US" dirty="0"/>
              <a:t> </a:t>
            </a:r>
            <a:r>
              <a:rPr lang="en-US" dirty="0" err="1"/>
              <a:t>devet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kasnije</a:t>
            </a:r>
            <a:r>
              <a:rPr lang="en-US" dirty="0"/>
              <a:t>, a 2015.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 </a:t>
            </a:r>
            <a:r>
              <a:rPr lang="en-US" dirty="0" err="1">
                <a:hlinkClick r:id="rId2"/>
              </a:rPr>
              <a:t>dobili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svoje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prvo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dijete</a:t>
            </a:r>
            <a:r>
              <a:rPr lang="en-US" dirty="0">
                <a:hlinkClick r:id="rId2"/>
              </a:rPr>
              <a:t>, </a:t>
            </a:r>
            <a:r>
              <a:rPr lang="en-US" dirty="0" err="1">
                <a:hlinkClick r:id="rId2"/>
              </a:rPr>
              <a:t>kćerku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Maximu</a:t>
            </a:r>
            <a:r>
              <a:rPr lang="en-US" dirty="0"/>
              <a:t> .  </a:t>
            </a:r>
            <a:r>
              <a:rPr lang="en-US" dirty="0" err="1"/>
              <a:t>Uradila</a:t>
            </a:r>
            <a:r>
              <a:rPr lang="en-US" dirty="0"/>
              <a:t> je </a:t>
            </a:r>
            <a:r>
              <a:rPr lang="en-US" dirty="0" err="1"/>
              <a:t>giur</a:t>
            </a:r>
            <a:r>
              <a:rPr lang="en-US" dirty="0"/>
              <a:t> 2022.</a:t>
            </a:r>
          </a:p>
          <a:p>
            <a:endParaRPr lang="en-US" dirty="0"/>
          </a:p>
          <a:p>
            <a:r>
              <a:rPr lang="en-US" dirty="0"/>
              <a:t>Te </a:t>
            </a:r>
            <a:r>
              <a:rPr lang="en-US" dirty="0" err="1"/>
              <a:t>godine</a:t>
            </a:r>
            <a:r>
              <a:rPr lang="en-US" dirty="0"/>
              <a:t>, </a:t>
            </a:r>
            <a:r>
              <a:rPr lang="en-US" dirty="0" err="1">
                <a:hlinkClick r:id="rId3"/>
              </a:rPr>
              <a:t>kada</a:t>
            </a:r>
            <a:r>
              <a:rPr lang="en-US" dirty="0">
                <a:hlinkClick r:id="rId3"/>
              </a:rPr>
              <a:t> je Zuckerberg </a:t>
            </a:r>
            <a:r>
              <a:rPr lang="en-US" dirty="0" err="1">
                <a:hlinkClick r:id="rId3"/>
              </a:rPr>
              <a:t>objavio</a:t>
            </a:r>
            <a:r>
              <a:rPr lang="en-US" dirty="0"/>
              <a:t> </a:t>
            </a:r>
            <a:r>
              <a:rPr lang="en-US" dirty="0" err="1"/>
              <a:t>Prisilinu</a:t>
            </a:r>
            <a:r>
              <a:rPr lang="en-US" dirty="0"/>
              <a:t> </a:t>
            </a:r>
            <a:r>
              <a:rPr lang="en-US" dirty="0" err="1"/>
              <a:t>trudnoću</a:t>
            </a:r>
            <a:r>
              <a:rPr lang="en-US" dirty="0"/>
              <a:t>, </a:t>
            </a:r>
            <a:r>
              <a:rPr lang="en-US" dirty="0" err="1">
                <a:hlinkClick r:id="rId4"/>
              </a:rPr>
              <a:t>otkrio</a:t>
            </a:r>
            <a:r>
              <a:rPr lang="en-US" dirty="0">
                <a:hlinkClick r:id="rId4"/>
              </a:rPr>
              <a:t> je </a:t>
            </a:r>
            <a:r>
              <a:rPr lang="en-US" dirty="0" err="1">
                <a:hlinkClick r:id="rId4"/>
              </a:rPr>
              <a:t>i</a:t>
            </a:r>
            <a:r>
              <a:rPr lang="en-US" dirty="0">
                <a:hlinkClick r:id="rId4"/>
              </a:rPr>
              <a:t> da </a:t>
            </a:r>
            <a:r>
              <a:rPr lang="en-US" dirty="0" err="1">
                <a:hlinkClick r:id="rId4"/>
              </a:rPr>
              <a:t>su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prethodno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imali</a:t>
            </a:r>
            <a:r>
              <a:rPr lang="en-US" dirty="0">
                <a:hlinkClick r:id="rId4"/>
              </a:rPr>
              <a:t> tri </a:t>
            </a:r>
            <a:r>
              <a:rPr lang="en-US" dirty="0" err="1">
                <a:hlinkClick r:id="rId4"/>
              </a:rPr>
              <a:t>teška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spontana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pobačaja</a:t>
            </a:r>
            <a:r>
              <a:rPr lang="en-US" dirty="0"/>
              <a:t> . </a:t>
            </a:r>
          </a:p>
          <a:p>
            <a:r>
              <a:rPr lang="en-US" dirty="0"/>
              <a:t>„</a:t>
            </a:r>
            <a:r>
              <a:rPr lang="en-US" dirty="0" err="1"/>
              <a:t>Osjećate</a:t>
            </a:r>
            <a:r>
              <a:rPr lang="en-US" dirty="0"/>
              <a:t> se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puni</a:t>
            </a:r>
            <a:r>
              <a:rPr lang="en-US" dirty="0"/>
              <a:t>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saznate</a:t>
            </a:r>
            <a:r>
              <a:rPr lang="en-US" dirty="0"/>
              <a:t> da </a:t>
            </a:r>
            <a:r>
              <a:rPr lang="en-US" dirty="0" err="1"/>
              <a:t>ćete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dete</a:t>
            </a:r>
            <a:r>
              <a:rPr lang="en-US" dirty="0"/>
              <a:t>“, </a:t>
            </a:r>
            <a:r>
              <a:rPr lang="en-US" dirty="0" err="1"/>
              <a:t>rekao</a:t>
            </a:r>
            <a:r>
              <a:rPr lang="en-US" dirty="0"/>
              <a:t> je. „</a:t>
            </a:r>
            <a:r>
              <a:rPr lang="en-US" dirty="0" err="1"/>
              <a:t>Počnete</a:t>
            </a:r>
            <a:r>
              <a:rPr lang="en-US" dirty="0"/>
              <a:t> </a:t>
            </a:r>
            <a:r>
              <a:rPr lang="en-US" dirty="0" err="1"/>
              <a:t>zamišljati</a:t>
            </a:r>
            <a:r>
              <a:rPr lang="en-US" dirty="0"/>
              <a:t> ko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postati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sanjati</a:t>
            </a:r>
            <a:r>
              <a:rPr lang="en-US" dirty="0"/>
              <a:t> o </a:t>
            </a:r>
            <a:r>
              <a:rPr lang="en-US" dirty="0" err="1"/>
              <a:t>nadama</a:t>
            </a:r>
            <a:r>
              <a:rPr lang="en-US" dirty="0"/>
              <a:t> za </a:t>
            </a:r>
            <a:r>
              <a:rPr lang="en-US" dirty="0" err="1"/>
              <a:t>njihovu</a:t>
            </a:r>
            <a:r>
              <a:rPr lang="en-US" dirty="0"/>
              <a:t> </a:t>
            </a:r>
            <a:r>
              <a:rPr lang="en-US" dirty="0" err="1"/>
              <a:t>budućnost</a:t>
            </a:r>
            <a:r>
              <a:rPr lang="en-US" dirty="0"/>
              <a:t>. </a:t>
            </a:r>
            <a:r>
              <a:rPr lang="en-US" dirty="0" err="1"/>
              <a:t>Počnete</a:t>
            </a:r>
            <a:r>
              <a:rPr lang="en-US" dirty="0"/>
              <a:t> </a:t>
            </a:r>
            <a:r>
              <a:rPr lang="en-US" dirty="0" err="1"/>
              <a:t>praviti</a:t>
            </a:r>
            <a:r>
              <a:rPr lang="en-US" dirty="0"/>
              <a:t> </a:t>
            </a:r>
            <a:r>
              <a:rPr lang="en-US" dirty="0" err="1"/>
              <a:t>planove</a:t>
            </a:r>
            <a:r>
              <a:rPr lang="en-US" dirty="0"/>
              <a:t>, a </a:t>
            </a:r>
            <a:r>
              <a:rPr lang="en-US" dirty="0" err="1"/>
              <a:t>onda</a:t>
            </a:r>
            <a:r>
              <a:rPr lang="en-US" dirty="0"/>
              <a:t> oni </a:t>
            </a:r>
            <a:r>
              <a:rPr lang="en-US" dirty="0" err="1"/>
              <a:t>nestanu</a:t>
            </a:r>
            <a:r>
              <a:rPr lang="en-US" dirty="0"/>
              <a:t>. To je </a:t>
            </a:r>
            <a:r>
              <a:rPr lang="en-US" dirty="0" err="1"/>
              <a:t>usamljeno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.“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30A8-208C-18BA-3F02-138250B9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C24E1-73DC-4FF5-2216-754108ECD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Odgajana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Jevreji</a:t>
            </a:r>
            <a:endParaRPr lang="en-US" dirty="0"/>
          </a:p>
          <a:p>
            <a:endParaRPr lang="en-US" dirty="0"/>
          </a:p>
          <a:p>
            <a:r>
              <a:rPr lang="en-US" dirty="0"/>
              <a:t>Shabat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petka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0BC5D-6743-554D-D5EC-436A604E2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3" y="-67962"/>
            <a:ext cx="770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0C3B-7A86-F2D0-AADC-41042AFC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Filantropija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76846-5EAB-D338-3694-9557C9D2A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Filantropija</a:t>
            </a:r>
            <a:r>
              <a:rPr lang="en-US" dirty="0"/>
              <a:t> Marka </a:t>
            </a:r>
            <a:r>
              <a:rPr lang="en-US" dirty="0" err="1"/>
              <a:t>Zuckerberga</a:t>
            </a:r>
            <a:r>
              <a:rPr lang="en-US" dirty="0"/>
              <a:t> je </a:t>
            </a:r>
            <a:r>
              <a:rPr lang="en-US" dirty="0" err="1"/>
              <a:t>prvenstveno</a:t>
            </a:r>
            <a:r>
              <a:rPr lang="en-US" dirty="0"/>
              <a:t> </a:t>
            </a:r>
            <a:r>
              <a:rPr lang="en-US" dirty="0" err="1"/>
              <a:t>kanalisana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inicijativu</a:t>
            </a:r>
            <a:r>
              <a:rPr lang="en-US" dirty="0"/>
              <a:t> Chana </a:t>
            </a:r>
            <a:r>
              <a:rPr lang="en-US" dirty="0" err="1"/>
              <a:t>Zuckerberga</a:t>
            </a:r>
            <a:r>
              <a:rPr lang="en-US" dirty="0"/>
              <a:t> (CZI),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supruga</a:t>
            </a:r>
            <a:r>
              <a:rPr lang="en-US" dirty="0"/>
              <a:t> Priscilla Chan </a:t>
            </a:r>
            <a:r>
              <a:rPr lang="en-US" dirty="0" err="1"/>
              <a:t>osnovali</a:t>
            </a:r>
            <a:r>
              <a:rPr lang="en-US" dirty="0"/>
              <a:t> 2015. </a:t>
            </a:r>
            <a:r>
              <a:rPr lang="en-US" dirty="0" err="1"/>
              <a:t>godine</a:t>
            </a:r>
            <a:r>
              <a:rPr lang="en-US" dirty="0"/>
              <a:t>. </a:t>
            </a:r>
          </a:p>
          <a:p>
            <a:r>
              <a:rPr lang="en-US" dirty="0" err="1"/>
              <a:t>Njihovi</a:t>
            </a:r>
            <a:r>
              <a:rPr lang="en-US" dirty="0"/>
              <a:t> </a:t>
            </a:r>
            <a:r>
              <a:rPr lang="en-US" dirty="0" err="1"/>
              <a:t>filantropski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usmjereni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nauku</a:t>
            </a:r>
            <a:r>
              <a:rPr lang="en-US" dirty="0"/>
              <a:t>,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zajednicu</a:t>
            </a:r>
            <a:r>
              <a:rPr lang="en-US" dirty="0"/>
              <a:t>, s </a:t>
            </a:r>
            <a:r>
              <a:rPr lang="en-US" dirty="0" err="1"/>
              <a:t>ambicioznim</a:t>
            </a:r>
            <a:r>
              <a:rPr lang="en-US" dirty="0"/>
              <a:t> </a:t>
            </a:r>
            <a:r>
              <a:rPr lang="en-US" dirty="0" err="1"/>
              <a:t>obećanjem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donirati</a:t>
            </a:r>
            <a:r>
              <a:rPr lang="en-US" dirty="0"/>
              <a:t> 99% </a:t>
            </a:r>
            <a:r>
              <a:rPr lang="en-US" dirty="0" err="1"/>
              <a:t>svojih</a:t>
            </a:r>
            <a:r>
              <a:rPr lang="en-US" dirty="0"/>
              <a:t> Facebook </a:t>
            </a:r>
            <a:r>
              <a:rPr lang="en-US" dirty="0" err="1"/>
              <a:t>dionica</a:t>
            </a:r>
            <a:r>
              <a:rPr lang="en-US" dirty="0"/>
              <a:t> CZI-</a:t>
            </a:r>
            <a:r>
              <a:rPr lang="en-US" dirty="0" err="1"/>
              <a:t>ju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. </a:t>
            </a:r>
            <a:r>
              <a:rPr lang="en-US" dirty="0" err="1"/>
              <a:t>Nedavne</a:t>
            </a:r>
            <a:r>
              <a:rPr lang="en-US" dirty="0"/>
              <a:t> </a:t>
            </a:r>
            <a:r>
              <a:rPr lang="en-US" dirty="0" err="1"/>
              <a:t>inicijative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napredak</a:t>
            </a:r>
            <a:r>
              <a:rPr lang="en-US" dirty="0"/>
              <a:t> u </a:t>
            </a:r>
            <a:r>
              <a:rPr lang="en-US" dirty="0" err="1"/>
              <a:t>nauci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tehnologiji</a:t>
            </a:r>
            <a:r>
              <a:rPr lang="en-US" dirty="0"/>
              <a:t> za </a:t>
            </a:r>
            <a:r>
              <a:rPr lang="en-US" dirty="0" err="1"/>
              <a:t>liječenje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,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obrazovnim</a:t>
            </a:r>
            <a:r>
              <a:rPr lang="en-US" dirty="0"/>
              <a:t> </a:t>
            </a:r>
            <a:r>
              <a:rPr lang="en-US" dirty="0" err="1"/>
              <a:t>alatima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finansiranje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zasnovanih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zajednici</a:t>
            </a:r>
            <a:r>
              <a:rPr lang="en-US" dirty="0"/>
              <a:t>.  </a:t>
            </a:r>
          </a:p>
          <a:p>
            <a:r>
              <a:rPr lang="en-US" b="1" dirty="0" err="1"/>
              <a:t>Inicijativa</a:t>
            </a:r>
            <a:r>
              <a:rPr lang="en-US" b="1" dirty="0"/>
              <a:t> Chana </a:t>
            </a:r>
            <a:r>
              <a:rPr lang="en-US" b="1" dirty="0" err="1"/>
              <a:t>Zuckerberga</a:t>
            </a:r>
            <a:r>
              <a:rPr lang="en-US" b="1" dirty="0"/>
              <a:t> (CZI):</a:t>
            </a:r>
            <a:r>
              <a:rPr lang="en-US" dirty="0"/>
              <a:t> </a:t>
            </a:r>
          </a:p>
          <a:p>
            <a:r>
              <a:rPr lang="en-US" dirty="0"/>
              <a:t>Ovo je </a:t>
            </a:r>
            <a:r>
              <a:rPr lang="en-US" dirty="0" err="1"/>
              <a:t>profitno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s </a:t>
            </a:r>
            <a:r>
              <a:rPr lang="en-US" dirty="0" err="1"/>
              <a:t>ograničenom</a:t>
            </a:r>
            <a:r>
              <a:rPr lang="en-US" dirty="0"/>
              <a:t> </a:t>
            </a:r>
            <a:r>
              <a:rPr lang="en-US" dirty="0" err="1"/>
              <a:t>odgovornošću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funkcionira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neprofitna</a:t>
            </a:r>
            <a:r>
              <a:rPr lang="en-US" dirty="0"/>
              <a:t> </a:t>
            </a:r>
            <a:r>
              <a:rPr lang="en-US" dirty="0" err="1"/>
              <a:t>fondacija</a:t>
            </a:r>
            <a:r>
              <a:rPr lang="en-US" dirty="0"/>
              <a:t>. </a:t>
            </a:r>
            <a:r>
              <a:rPr lang="en-US" dirty="0" err="1"/>
              <a:t>Osnovano</a:t>
            </a:r>
            <a:r>
              <a:rPr lang="en-US" dirty="0"/>
              <a:t> je 2015. </a:t>
            </a:r>
            <a:r>
              <a:rPr lang="en-US" dirty="0" err="1"/>
              <a:t>godine</a:t>
            </a:r>
            <a:r>
              <a:rPr lang="en-US" dirty="0"/>
              <a:t> s </a:t>
            </a:r>
            <a:r>
              <a:rPr lang="en-US" dirty="0" err="1"/>
              <a:t>obavezom</a:t>
            </a:r>
            <a:r>
              <a:rPr lang="en-US" dirty="0"/>
              <a:t> da </a:t>
            </a:r>
            <a:r>
              <a:rPr lang="en-US" dirty="0" err="1"/>
              <a:t>donira</a:t>
            </a:r>
            <a:r>
              <a:rPr lang="en-US" dirty="0"/>
              <a:t> 99% </a:t>
            </a:r>
            <a:r>
              <a:rPr lang="en-US" dirty="0" err="1"/>
              <a:t>svojih</a:t>
            </a:r>
            <a:r>
              <a:rPr lang="en-US" dirty="0"/>
              <a:t> Facebook </a:t>
            </a:r>
            <a:r>
              <a:rPr lang="en-US" dirty="0" err="1"/>
              <a:t>dionica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3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351B-7087-8683-2D74-615CFF7F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9" y="0"/>
            <a:ext cx="10515600" cy="1325563"/>
          </a:xfrm>
        </p:spPr>
        <p:txBody>
          <a:bodyPr/>
          <a:lstStyle/>
          <a:p>
            <a:r>
              <a:rPr lang="en-US" b="1" dirty="0" err="1"/>
              <a:t>Ključna</a:t>
            </a:r>
            <a:r>
              <a:rPr lang="en-US" b="1" dirty="0"/>
              <a:t> </a:t>
            </a:r>
            <a:r>
              <a:rPr lang="en-US" b="1" dirty="0" err="1"/>
              <a:t>područja</a:t>
            </a:r>
            <a:r>
              <a:rPr lang="en-US" b="1" dirty="0"/>
              <a:t> </a:t>
            </a:r>
            <a:r>
              <a:rPr lang="en-US" b="1" dirty="0" err="1"/>
              <a:t>fokusa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94B8F-5087-D4A3-5860-84D600369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1260389"/>
            <a:ext cx="11553568" cy="535047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Nauka:</a:t>
            </a:r>
            <a:r>
              <a:rPr lang="en-US" dirty="0"/>
              <a:t> </a:t>
            </a:r>
            <a:r>
              <a:rPr lang="en-US" dirty="0" err="1"/>
              <a:t>Primarni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je </a:t>
            </a:r>
            <a:r>
              <a:rPr lang="en-US" dirty="0" err="1"/>
              <a:t>unapređenje</a:t>
            </a:r>
            <a:r>
              <a:rPr lang="en-US" dirty="0"/>
              <a:t> </a:t>
            </a:r>
            <a:r>
              <a:rPr lang="en-US" dirty="0" err="1"/>
              <a:t>ljudskog</a:t>
            </a:r>
            <a:r>
              <a:rPr lang="en-US" dirty="0"/>
              <a:t> </a:t>
            </a:r>
            <a:r>
              <a:rPr lang="en-US" dirty="0" err="1"/>
              <a:t>potencijala</a:t>
            </a:r>
            <a:r>
              <a:rPr lang="en-US" dirty="0"/>
              <a:t>, </a:t>
            </a:r>
            <a:r>
              <a:rPr lang="en-US" dirty="0" err="1"/>
              <a:t>liječenje</a:t>
            </a:r>
            <a:r>
              <a:rPr lang="en-US" dirty="0"/>
              <a:t>, </a:t>
            </a:r>
            <a:r>
              <a:rPr lang="en-US" dirty="0" err="1"/>
              <a:t>prevencija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bolestima</a:t>
            </a:r>
            <a:r>
              <a:rPr lang="en-US" dirty="0"/>
              <a:t>. </a:t>
            </a:r>
          </a:p>
          <a:p>
            <a:r>
              <a:rPr lang="en-US" b="1" dirty="0" err="1"/>
              <a:t>Obrazovanje</a:t>
            </a:r>
            <a:r>
              <a:rPr lang="en-US" b="1" dirty="0"/>
              <a:t>:</a:t>
            </a:r>
            <a:r>
              <a:rPr lang="en-US" dirty="0"/>
              <a:t> CZI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poboljšanju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uvođenjem</a:t>
            </a:r>
            <a:r>
              <a:rPr lang="en-US" dirty="0"/>
              <a:t> </a:t>
            </a:r>
            <a:r>
              <a:rPr lang="en-US" dirty="0" err="1"/>
              <a:t>nauke</a:t>
            </a:r>
            <a:r>
              <a:rPr lang="en-US" dirty="0"/>
              <a:t> o </a:t>
            </a:r>
            <a:r>
              <a:rPr lang="en-US" dirty="0" err="1"/>
              <a:t>učenju</a:t>
            </a:r>
            <a:r>
              <a:rPr lang="en-US" dirty="0"/>
              <a:t> u alate za </a:t>
            </a:r>
            <a:r>
              <a:rPr lang="en-US" dirty="0" err="1"/>
              <a:t>nastavnike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učenike</a:t>
            </a:r>
            <a:r>
              <a:rPr lang="en-US" dirty="0"/>
              <a:t>. </a:t>
            </a:r>
          </a:p>
          <a:p>
            <a:r>
              <a:rPr lang="en-US" b="1" dirty="0" err="1"/>
              <a:t>Zajednica</a:t>
            </a:r>
            <a:r>
              <a:rPr lang="en-US" b="1" dirty="0"/>
              <a:t>:</a:t>
            </a:r>
            <a:r>
              <a:rPr lang="en-US" dirty="0"/>
              <a:t> Ovo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stvaranju</a:t>
            </a:r>
            <a:r>
              <a:rPr lang="en-US" dirty="0"/>
              <a:t> </a:t>
            </a:r>
            <a:r>
              <a:rPr lang="en-US" dirty="0" err="1"/>
              <a:t>prilika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socijalne</a:t>
            </a:r>
            <a:r>
              <a:rPr lang="en-US" dirty="0"/>
              <a:t> </a:t>
            </a:r>
            <a:r>
              <a:rPr lang="en-US" dirty="0" err="1"/>
              <a:t>pravde</a:t>
            </a:r>
            <a:r>
              <a:rPr lang="en-US" dirty="0"/>
              <a:t> u </a:t>
            </a:r>
            <a:r>
              <a:rPr lang="en-US" dirty="0" err="1"/>
              <a:t>zajednicama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u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zaljeva</a:t>
            </a:r>
            <a:r>
              <a:rPr lang="en-US" dirty="0"/>
              <a:t> San Francisca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Kaliforniji</a:t>
            </a:r>
            <a:r>
              <a:rPr lang="en-US" dirty="0"/>
              <a:t>. </a:t>
            </a:r>
          </a:p>
          <a:p>
            <a:r>
              <a:rPr lang="en-US" b="1" dirty="0" err="1"/>
              <a:t>Pandemija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integritet</a:t>
            </a:r>
            <a:r>
              <a:rPr lang="en-US" b="1" dirty="0"/>
              <a:t> </a:t>
            </a:r>
            <a:r>
              <a:rPr lang="en-US" b="1" dirty="0" err="1"/>
              <a:t>izbora</a:t>
            </a:r>
            <a:r>
              <a:rPr lang="en-US" b="1" dirty="0"/>
              <a:t>:</a:t>
            </a:r>
            <a:r>
              <a:rPr lang="en-US" dirty="0"/>
              <a:t> U 2020. </a:t>
            </a:r>
            <a:r>
              <a:rPr lang="en-US" dirty="0" err="1"/>
              <a:t>godini</a:t>
            </a:r>
            <a:r>
              <a:rPr lang="en-US" dirty="0"/>
              <a:t>, CZI se </a:t>
            </a:r>
            <a:r>
              <a:rPr lang="en-US" dirty="0" err="1"/>
              <a:t>fokusirao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ublažavanje</a:t>
            </a:r>
            <a:r>
              <a:rPr lang="en-US" dirty="0"/>
              <a:t> </a:t>
            </a:r>
            <a:r>
              <a:rPr lang="en-US" dirty="0" err="1"/>
              <a:t>posljedica</a:t>
            </a:r>
            <a:r>
              <a:rPr lang="en-US" dirty="0"/>
              <a:t> </a:t>
            </a:r>
            <a:r>
              <a:rPr lang="en-US" dirty="0" err="1"/>
              <a:t>pandemije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integritet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, </a:t>
            </a:r>
            <a:r>
              <a:rPr lang="en-US" dirty="0" err="1"/>
              <a:t>donirajući</a:t>
            </a:r>
            <a:r>
              <a:rPr lang="en-US" dirty="0"/>
              <a:t> </a:t>
            </a:r>
            <a:r>
              <a:rPr lang="en-US" dirty="0" err="1"/>
              <a:t>stotine</a:t>
            </a:r>
            <a:r>
              <a:rPr lang="en-US" dirty="0"/>
              <a:t> </a:t>
            </a:r>
            <a:r>
              <a:rPr lang="en-US" dirty="0" err="1"/>
              <a:t>miliona</a:t>
            </a:r>
            <a:r>
              <a:rPr lang="en-US" dirty="0"/>
              <a:t> </a:t>
            </a:r>
            <a:r>
              <a:rPr lang="en-US" dirty="0" err="1"/>
              <a:t>dolara</a:t>
            </a:r>
            <a:r>
              <a:rPr lang="en-US" dirty="0"/>
              <a:t> </a:t>
            </a:r>
            <a:r>
              <a:rPr lang="en-US" dirty="0" err="1"/>
              <a:t>lokalnim</a:t>
            </a:r>
            <a:r>
              <a:rPr lang="en-US" dirty="0"/>
              <a:t> </a:t>
            </a:r>
            <a:r>
              <a:rPr lang="en-US" dirty="0" err="1"/>
              <a:t>izbornim</a:t>
            </a:r>
            <a:r>
              <a:rPr lang="en-US" dirty="0"/>
              <a:t> </a:t>
            </a:r>
            <a:r>
              <a:rPr lang="en-US" dirty="0" err="1"/>
              <a:t>kancelarijama</a:t>
            </a:r>
            <a:r>
              <a:rPr lang="en-US" dirty="0"/>
              <a:t>. </a:t>
            </a:r>
          </a:p>
          <a:p>
            <a:r>
              <a:rPr lang="en-US" b="1" dirty="0"/>
              <a:t>Reforma </a:t>
            </a:r>
            <a:r>
              <a:rPr lang="en-US" b="1" dirty="0" err="1"/>
              <a:t>krivičnog</a:t>
            </a:r>
            <a:r>
              <a:rPr lang="en-US" b="1" dirty="0"/>
              <a:t> </a:t>
            </a:r>
            <a:r>
              <a:rPr lang="en-US" b="1" dirty="0" err="1"/>
              <a:t>pravosuđa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imigracije</a:t>
            </a:r>
            <a:r>
              <a:rPr lang="en-US" b="1" dirty="0"/>
              <a:t>:</a:t>
            </a:r>
            <a:r>
              <a:rPr lang="en-US" dirty="0"/>
              <a:t> CZI je 2021.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najavio</a:t>
            </a:r>
            <a:r>
              <a:rPr lang="en-US" dirty="0"/>
              <a:t> </a:t>
            </a:r>
            <a:r>
              <a:rPr lang="en-US" dirty="0" err="1"/>
              <a:t>posvećenost</a:t>
            </a:r>
            <a:r>
              <a:rPr lang="en-US" dirty="0"/>
              <a:t> </a:t>
            </a:r>
            <a:r>
              <a:rPr lang="en-US" dirty="0" err="1"/>
              <a:t>ubrzanju</a:t>
            </a:r>
            <a:r>
              <a:rPr lang="en-US" dirty="0"/>
              <a:t> </a:t>
            </a:r>
            <a:r>
              <a:rPr lang="en-US" dirty="0" err="1"/>
              <a:t>reforme</a:t>
            </a:r>
            <a:r>
              <a:rPr lang="en-US" dirty="0"/>
              <a:t> </a:t>
            </a:r>
            <a:r>
              <a:rPr lang="en-US" dirty="0" err="1"/>
              <a:t>krivičnog</a:t>
            </a:r>
            <a:r>
              <a:rPr lang="en-US" dirty="0"/>
              <a:t> </a:t>
            </a:r>
            <a:r>
              <a:rPr lang="en-US" dirty="0" err="1"/>
              <a:t>pravosuđa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imigracije</a:t>
            </a:r>
            <a:r>
              <a:rPr lang="en-US" dirty="0"/>
              <a:t>. </a:t>
            </a:r>
          </a:p>
          <a:p>
            <a:r>
              <a:rPr lang="en-US" b="1" dirty="0" err="1"/>
              <a:t>Pomoć</a:t>
            </a:r>
            <a:r>
              <a:rPr lang="en-US" b="1" dirty="0"/>
              <a:t> </a:t>
            </a:r>
            <a:r>
              <a:rPr lang="en-US" b="1" dirty="0" err="1"/>
              <a:t>usljed</a:t>
            </a:r>
            <a:r>
              <a:rPr lang="en-US" b="1" dirty="0"/>
              <a:t> COVID-19:</a:t>
            </a:r>
            <a:r>
              <a:rPr lang="en-US" dirty="0"/>
              <a:t> U </a:t>
            </a:r>
            <a:r>
              <a:rPr lang="en-US" dirty="0" err="1"/>
              <a:t>junu</a:t>
            </a:r>
            <a:r>
              <a:rPr lang="en-US" dirty="0"/>
              <a:t> 2021.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obećali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15 </a:t>
            </a:r>
            <a:r>
              <a:rPr lang="en-US" dirty="0" err="1"/>
              <a:t>miliona</a:t>
            </a:r>
            <a:r>
              <a:rPr lang="en-US" dirty="0"/>
              <a:t> </a:t>
            </a:r>
            <a:r>
              <a:rPr lang="en-US" dirty="0" err="1"/>
              <a:t>dolara</a:t>
            </a:r>
            <a:r>
              <a:rPr lang="en-US" dirty="0"/>
              <a:t> za </a:t>
            </a:r>
            <a:r>
              <a:rPr lang="en-US" dirty="0" err="1"/>
              <a:t>inicijative</a:t>
            </a:r>
            <a:r>
              <a:rPr lang="en-US" dirty="0"/>
              <a:t> </a:t>
            </a:r>
            <a:r>
              <a:rPr lang="en-US" dirty="0" err="1"/>
              <a:t>odgovora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COVID-19 u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pogođenim</a:t>
            </a:r>
            <a:r>
              <a:rPr lang="en-US" dirty="0"/>
              <a:t> </a:t>
            </a:r>
            <a:r>
              <a:rPr lang="en-US" dirty="0" err="1"/>
              <a:t>zajednicama</a:t>
            </a:r>
            <a:r>
              <a:rPr lang="en-US" dirty="0"/>
              <a:t> </a:t>
            </a:r>
            <a:r>
              <a:rPr lang="en-US" dirty="0" err="1"/>
              <a:t>obojene</a:t>
            </a:r>
            <a:r>
              <a:rPr lang="en-US" dirty="0"/>
              <a:t> </a:t>
            </a:r>
            <a:r>
              <a:rPr lang="en-US" dirty="0" err="1"/>
              <a:t>populacije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6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F72D-0F96-3124-E35E-71F14A63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 </a:t>
            </a:r>
            <a:r>
              <a:rPr lang="en-US" dirty="0" err="1"/>
              <a:t>malo</a:t>
            </a:r>
            <a:r>
              <a:rPr lang="en-US" dirty="0"/>
              <a:t> o </a:t>
            </a:r>
            <a:r>
              <a:rPr lang="en-US" dirty="0" err="1"/>
              <a:t>njemu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AE2C-62F1-9B0F-5311-44BDE7577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34351" cy="49458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Godine 2010, </a:t>
            </a:r>
            <a:r>
              <a:rPr lang="en-US" dirty="0">
                <a:hlinkClick r:id="rId2" tooltip="Steven Levy"/>
              </a:rPr>
              <a:t>Steven Levy</a:t>
            </a:r>
            <a:r>
              <a:rPr lang="en-US" dirty="0"/>
              <a:t> , koji je </a:t>
            </a:r>
            <a:r>
              <a:rPr lang="en-US" dirty="0" err="1"/>
              <a:t>napisao</a:t>
            </a:r>
            <a:r>
              <a:rPr lang="en-US" dirty="0"/>
              <a:t> </a:t>
            </a:r>
            <a:r>
              <a:rPr lang="en-US" dirty="0" err="1"/>
              <a:t>knjigu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1984. </a:t>
            </a:r>
            <a:r>
              <a:rPr lang="en-US" dirty="0" err="1"/>
              <a:t>godine</a:t>
            </a:r>
            <a:r>
              <a:rPr lang="en-US" dirty="0"/>
              <a:t> </a:t>
            </a:r>
            <a:r>
              <a:rPr lang="en-US" i="1" dirty="0" err="1">
                <a:hlinkClick r:id="rId3" tooltip="Hakeri: Heroji kompjuterske revolucije"/>
              </a:rPr>
              <a:t>Hakeri</a:t>
            </a:r>
            <a:r>
              <a:rPr lang="en-US" i="1" dirty="0">
                <a:hlinkClick r:id="rId3" tooltip="Hakeri: Heroji kompjuterske revolucije"/>
              </a:rPr>
              <a:t>: </a:t>
            </a:r>
            <a:r>
              <a:rPr lang="en-US" i="1" dirty="0" err="1">
                <a:hlinkClick r:id="rId3" tooltip="Hakeri: Heroji kompjuterske revolucije"/>
              </a:rPr>
              <a:t>Heroji</a:t>
            </a:r>
            <a:r>
              <a:rPr lang="en-US" i="1" dirty="0">
                <a:hlinkClick r:id="rId3" tooltip="Hakeri: Heroji kompjuterske revolucije"/>
              </a:rPr>
              <a:t> </a:t>
            </a:r>
            <a:r>
              <a:rPr lang="en-US" i="1" dirty="0" err="1">
                <a:hlinkClick r:id="rId3" tooltip="Hakeri: Heroji kompjuterske revolucije"/>
              </a:rPr>
              <a:t>kompjuterske</a:t>
            </a:r>
            <a:r>
              <a:rPr lang="en-US" i="1" dirty="0">
                <a:hlinkClick r:id="rId3" tooltip="Hakeri: Heroji kompjuterske revolucije"/>
              </a:rPr>
              <a:t> </a:t>
            </a:r>
            <a:r>
              <a:rPr lang="en-US" i="1" dirty="0" err="1">
                <a:hlinkClick r:id="rId3" tooltip="Hakeri: Heroji kompjuterske revolucije"/>
              </a:rPr>
              <a:t>revolucije</a:t>
            </a:r>
            <a:r>
              <a:rPr lang="en-US" dirty="0"/>
              <a:t> , </a:t>
            </a:r>
            <a:r>
              <a:rPr lang="en-US" dirty="0" err="1"/>
              <a:t>napisao</a:t>
            </a:r>
            <a:r>
              <a:rPr lang="en-US" dirty="0"/>
              <a:t> je da Zuckerberg "</a:t>
            </a:r>
            <a:r>
              <a:rPr lang="en-US" dirty="0" err="1"/>
              <a:t>očigledno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smatra</a:t>
            </a:r>
            <a:r>
              <a:rPr lang="en-US" dirty="0"/>
              <a:t> </a:t>
            </a:r>
            <a:r>
              <a:rPr lang="en-US" dirty="0" err="1">
                <a:hlinkClick r:id="rId4" tooltip="Hakerska kultura"/>
              </a:rPr>
              <a:t>hakerom</a:t>
            </a:r>
            <a:r>
              <a:rPr lang="en-US" dirty="0"/>
              <a:t> ". Zuckerberg je </a:t>
            </a:r>
            <a:r>
              <a:rPr lang="en-US" dirty="0" err="1"/>
              <a:t>rekao</a:t>
            </a:r>
            <a:r>
              <a:rPr lang="en-US" dirty="0"/>
              <a:t> da je "u </a:t>
            </a:r>
            <a:r>
              <a:rPr lang="en-US" dirty="0" err="1"/>
              <a:t>redu</a:t>
            </a:r>
            <a:r>
              <a:rPr lang="en-US" dirty="0"/>
              <a:t> </a:t>
            </a:r>
            <a:r>
              <a:rPr lang="en-US" dirty="0" err="1"/>
              <a:t>razbijati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" "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učinili</a:t>
            </a:r>
            <a:r>
              <a:rPr lang="en-US" dirty="0"/>
              <a:t> </a:t>
            </a:r>
            <a:r>
              <a:rPr lang="en-US" dirty="0" err="1"/>
              <a:t>boljim</a:t>
            </a:r>
            <a:r>
              <a:rPr lang="en-US" dirty="0"/>
              <a:t>". </a:t>
            </a:r>
            <a:endParaRPr lang="en-US" baseline="30000" dirty="0"/>
          </a:p>
          <a:p>
            <a:r>
              <a:rPr lang="en-US" dirty="0"/>
              <a:t> Facebook je </a:t>
            </a:r>
            <a:r>
              <a:rPr lang="en-US" dirty="0" err="1"/>
              <a:t>uspostavio</a:t>
            </a:r>
            <a:r>
              <a:rPr lang="en-US" dirty="0"/>
              <a:t> " </a:t>
            </a:r>
            <a:r>
              <a:rPr lang="en-US" dirty="0" err="1">
                <a:hlinkClick r:id="rId5" tooltip="Hakaton"/>
              </a:rPr>
              <a:t>hakatone</a:t>
            </a:r>
            <a:r>
              <a:rPr lang="en-US" dirty="0"/>
              <a:t> " koji se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svakih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do </a:t>
            </a:r>
            <a:r>
              <a:rPr lang="en-US" dirty="0" err="1"/>
              <a:t>osam</a:t>
            </a:r>
            <a:r>
              <a:rPr lang="en-US" dirty="0"/>
              <a:t> </a:t>
            </a:r>
            <a:r>
              <a:rPr lang="en-US" dirty="0" err="1"/>
              <a:t>sedmica</a:t>
            </a:r>
            <a:r>
              <a:rPr lang="en-US" dirty="0"/>
              <a:t>, </a:t>
            </a:r>
            <a:r>
              <a:rPr lang="en-US" dirty="0" err="1"/>
              <a:t>gdje</a:t>
            </a:r>
            <a:r>
              <a:rPr lang="en-US" dirty="0"/>
              <a:t> bi </a:t>
            </a:r>
            <a:r>
              <a:rPr lang="en-US" dirty="0" err="1"/>
              <a:t>učesnici</a:t>
            </a:r>
            <a:r>
              <a:rPr lang="en-US" dirty="0"/>
              <a:t> </a:t>
            </a:r>
            <a:r>
              <a:rPr lang="en-US" dirty="0" err="1"/>
              <a:t>imali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noć</a:t>
            </a:r>
            <a:r>
              <a:rPr lang="en-US" dirty="0"/>
              <a:t> da </a:t>
            </a:r>
            <a:r>
              <a:rPr lang="en-US" dirty="0" err="1"/>
              <a:t>osmisle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završe</a:t>
            </a:r>
            <a:r>
              <a:rPr lang="en-US" dirty="0"/>
              <a:t> </a:t>
            </a:r>
            <a:r>
              <a:rPr lang="en-US" dirty="0" err="1"/>
              <a:t>projekat</a:t>
            </a:r>
            <a:r>
              <a:rPr lang="en-US" dirty="0"/>
              <a:t>. </a:t>
            </a:r>
            <a:r>
              <a:rPr lang="en-US" baseline="30000" dirty="0">
                <a:hlinkClick r:id="rId6"/>
              </a:rPr>
              <a:t>[ 38 ]</a:t>
            </a:r>
            <a:r>
              <a:rPr lang="en-US" dirty="0"/>
              <a:t> </a:t>
            </a:r>
            <a:r>
              <a:rPr lang="en-US" dirty="0" err="1"/>
              <a:t>Kompanija</a:t>
            </a:r>
            <a:r>
              <a:rPr lang="en-US" dirty="0"/>
              <a:t> je </a:t>
            </a:r>
            <a:r>
              <a:rPr lang="en-US" dirty="0" err="1"/>
              <a:t>obezbijedila</a:t>
            </a:r>
            <a:r>
              <a:rPr lang="en-US" dirty="0"/>
              <a:t> </a:t>
            </a:r>
            <a:r>
              <a:rPr lang="en-US" dirty="0" err="1"/>
              <a:t>muziku</a:t>
            </a:r>
            <a:r>
              <a:rPr lang="en-US" dirty="0"/>
              <a:t>, </a:t>
            </a:r>
            <a:r>
              <a:rPr lang="en-US" dirty="0" err="1"/>
              <a:t>hranu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pivo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hakatonima</a:t>
            </a:r>
            <a:r>
              <a:rPr lang="en-US" dirty="0"/>
              <a:t>, a </a:t>
            </a:r>
            <a:r>
              <a:rPr lang="en-US" dirty="0" err="1"/>
              <a:t>mnogi</a:t>
            </a:r>
            <a:r>
              <a:rPr lang="en-US" dirty="0"/>
              <a:t> </a:t>
            </a:r>
            <a:r>
              <a:rPr lang="en-US" dirty="0" err="1"/>
              <a:t>članovi</a:t>
            </a:r>
            <a:r>
              <a:rPr lang="en-US" dirty="0"/>
              <a:t> </a:t>
            </a:r>
            <a:r>
              <a:rPr lang="en-US" dirty="0" err="1"/>
              <a:t>osoblja</a:t>
            </a:r>
            <a:r>
              <a:rPr lang="en-US" dirty="0"/>
              <a:t> </a:t>
            </a:r>
            <a:r>
              <a:rPr lang="en-US" dirty="0" err="1"/>
              <a:t>Facebooka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Zuckerberga</a:t>
            </a:r>
            <a:r>
              <a:rPr lang="en-US" dirty="0"/>
              <a:t>, </a:t>
            </a:r>
            <a:r>
              <a:rPr lang="en-US" dirty="0" err="1"/>
              <a:t>redovno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prisustvovali</a:t>
            </a:r>
            <a:r>
              <a:rPr lang="en-US" dirty="0"/>
              <a:t>.</a:t>
            </a:r>
          </a:p>
          <a:p>
            <a:r>
              <a:rPr lang="en-US" dirty="0"/>
              <a:t> "</a:t>
            </a:r>
            <a:r>
              <a:rPr lang="en-US" dirty="0" err="1"/>
              <a:t>Ideja</a:t>
            </a:r>
            <a:r>
              <a:rPr lang="en-US" dirty="0"/>
              <a:t> je da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izgraditi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dobro u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noći</a:t>
            </a:r>
            <a:r>
              <a:rPr lang="en-US" dirty="0"/>
              <a:t>", </a:t>
            </a:r>
            <a:r>
              <a:rPr lang="en-US" dirty="0" err="1"/>
              <a:t>rekao</a:t>
            </a:r>
            <a:r>
              <a:rPr lang="en-US" dirty="0"/>
              <a:t> je Zuckerberg </a:t>
            </a:r>
            <a:r>
              <a:rPr lang="en-US" dirty="0" err="1"/>
              <a:t>Levyju</a:t>
            </a:r>
            <a:r>
              <a:rPr lang="en-US" dirty="0"/>
              <a:t>. "I to je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ličnosti</a:t>
            </a:r>
            <a:r>
              <a:rPr lang="en-US" dirty="0"/>
              <a:t> </a:t>
            </a:r>
            <a:r>
              <a:rPr lang="en-US" dirty="0" err="1"/>
              <a:t>Facebooka</a:t>
            </a:r>
            <a:r>
              <a:rPr lang="en-US" dirty="0"/>
              <a:t>... To je </a:t>
            </a:r>
            <a:r>
              <a:rPr lang="en-US" dirty="0" err="1"/>
              <a:t>definitivno</a:t>
            </a:r>
            <a:r>
              <a:rPr lang="en-US" dirty="0"/>
              <a:t> </a:t>
            </a:r>
            <a:r>
              <a:rPr lang="en-US" dirty="0" err="1"/>
              <a:t>suštinski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ličnosti</a:t>
            </a:r>
            <a:r>
              <a:rPr lang="en-US" dirty="0"/>
              <a:t>." </a:t>
            </a:r>
            <a:r>
              <a:rPr lang="en-US" baseline="30000" dirty="0">
                <a:hlinkClick r:id="rId6"/>
              </a:rPr>
              <a:t>[ 38 ]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5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C52E-D4B0-85BE-1F20-A6A11C05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Rodjen</a:t>
            </a:r>
            <a:r>
              <a:rPr lang="en-US" dirty="0"/>
              <a:t> 14. maja 1984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DF9ED-8646-DA32-E799-544CF6353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 41 </a:t>
            </a:r>
            <a:r>
              <a:rPr lang="en-US" dirty="0" err="1"/>
              <a:t>godinu</a:t>
            </a:r>
            <a:endParaRPr lang="en-US" dirty="0"/>
          </a:p>
          <a:p>
            <a:r>
              <a:rPr lang="en-US" dirty="0" err="1"/>
              <a:t>Rodjen</a:t>
            </a:r>
            <a:r>
              <a:rPr lang="en-US" dirty="0"/>
              <a:t> u White plains NY</a:t>
            </a:r>
          </a:p>
          <a:p>
            <a:r>
              <a:rPr lang="en-US" dirty="0"/>
              <a:t>Ima </a:t>
            </a:r>
            <a:r>
              <a:rPr lang="en-US" dirty="0" err="1"/>
              <a:t>silne</a:t>
            </a:r>
            <a:r>
              <a:rPr lang="en-US" dirty="0"/>
              <a:t> </a:t>
            </a:r>
            <a:r>
              <a:rPr lang="en-US" dirty="0" err="1"/>
              <a:t>milijarde</a:t>
            </a:r>
            <a:r>
              <a:rPr lang="en-US" dirty="0"/>
              <a:t> </a:t>
            </a:r>
            <a:r>
              <a:rPr lang="en-US" dirty="0" err="1"/>
              <a:t>dolara</a:t>
            </a:r>
            <a:endParaRPr lang="en-US" dirty="0"/>
          </a:p>
          <a:p>
            <a:r>
              <a:rPr lang="en-US" dirty="0"/>
              <a:t>Ima </a:t>
            </a:r>
            <a:r>
              <a:rPr lang="en-US" dirty="0" err="1"/>
              <a:t>zenu</a:t>
            </a:r>
            <a:r>
              <a:rPr lang="en-US" dirty="0"/>
              <a:t>  (r. 1985) Priscilla Chan</a:t>
            </a:r>
          </a:p>
          <a:p>
            <a:r>
              <a:rPr lang="en-US" dirty="0"/>
              <a:t>Ima 3 </a:t>
            </a:r>
            <a:r>
              <a:rPr lang="en-US" dirty="0" err="1"/>
              <a:t>devojcice</a:t>
            </a:r>
            <a:endParaRPr lang="en-US" dirty="0"/>
          </a:p>
          <a:p>
            <a:r>
              <a:rPr lang="en-US" dirty="0">
                <a:hlinkClick r:id="rId2"/>
              </a:rPr>
              <a:t>Ima 3 </a:t>
            </a:r>
            <a:r>
              <a:rPr lang="en-US" dirty="0" err="1">
                <a:hlinkClick r:id="rId2"/>
              </a:rPr>
              <a:t>sestre</a:t>
            </a:r>
            <a:endParaRPr lang="en-US" dirty="0">
              <a:hlinkClick r:id="rId2"/>
            </a:endParaRPr>
          </a:p>
          <a:p>
            <a:r>
              <a:rPr lang="en-US" dirty="0" err="1">
                <a:hlinkClick r:id="rId2"/>
              </a:rPr>
              <a:t>Roditelji</a:t>
            </a:r>
            <a:r>
              <a:rPr lang="en-US" dirty="0">
                <a:hlinkClick r:id="rId2"/>
              </a:rPr>
              <a:t>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Edward Zuckerberg</a:t>
            </a:r>
            <a:r>
              <a:rPr lang="en-US" dirty="0"/>
              <a:t>, </a:t>
            </a:r>
            <a:r>
              <a:rPr lang="en-US" dirty="0">
                <a:hlinkClick r:id="rId3"/>
              </a:rPr>
              <a:t>Karen Kempner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97747-8129-C5E0-DCF8-547F4EBF3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456" y="1519238"/>
            <a:ext cx="46577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0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B6A0-3EA9-06A8-5866-97310489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D2862-CAB8-E6D8-2ECB-45B896B80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040A1-850E-B331-94AE-84D82F5E0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F109D-E4F0-2043-FF3B-D49D4E7D0973}"/>
              </a:ext>
            </a:extLst>
          </p:cNvPr>
          <p:cNvSpPr txBox="1"/>
          <p:nvPr/>
        </p:nvSpPr>
        <p:spPr>
          <a:xfrm>
            <a:off x="9131643" y="1429078"/>
            <a:ext cx="2262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1978  - pre 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6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E3811-806B-A8E8-FC99-D65CE024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Mark Zuckerberg</a:t>
            </a:r>
            <a:br>
              <a:rPr lang="de-DE" dirty="0"/>
            </a:br>
            <a:r>
              <a:rPr lang="de-DE" dirty="0"/>
              <a:t>CEO of Meta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812203-D376-5580-93EE-87B86D42D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351" y="1690688"/>
            <a:ext cx="8211108" cy="46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6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39C1-8B68-E6BC-B257-B803EC86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Koliko </a:t>
            </a:r>
            <a:r>
              <a:rPr lang="en-US" dirty="0" err="1"/>
              <a:t>milijardi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BC2F5-41CA-0BE4-C2F3-585BA00C7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Zuckerbergovo</a:t>
            </a:r>
            <a:r>
              <a:rPr lang="en-US" dirty="0"/>
              <a:t> </a:t>
            </a:r>
            <a:r>
              <a:rPr lang="en-US" dirty="0" err="1"/>
              <a:t>bogatstvo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</a:t>
            </a:r>
            <a:r>
              <a:rPr lang="en-US" dirty="0" err="1"/>
              <a:t>približno</a:t>
            </a:r>
            <a:r>
              <a:rPr lang="en-US" dirty="0"/>
              <a:t> 257 </a:t>
            </a:r>
            <a:r>
              <a:rPr lang="en-US" dirty="0" err="1"/>
              <a:t>milijarde</a:t>
            </a:r>
            <a:r>
              <a:rPr lang="en-US" dirty="0"/>
              <a:t> </a:t>
            </a:r>
            <a:r>
              <a:rPr lang="en-US" dirty="0" err="1"/>
              <a:t>dolara</a:t>
            </a:r>
            <a:r>
              <a:rPr lang="en-US" dirty="0"/>
              <a:t> u </a:t>
            </a:r>
            <a:r>
              <a:rPr lang="en-US" dirty="0" err="1"/>
              <a:t>septembru</a:t>
            </a:r>
            <a:r>
              <a:rPr lang="en-US" dirty="0"/>
              <a:t> 2025.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ga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drugom</a:t>
            </a:r>
            <a:r>
              <a:rPr lang="en-US" dirty="0"/>
              <a:t> </a:t>
            </a:r>
            <a:r>
              <a:rPr lang="en-US" dirty="0" err="1"/>
              <a:t>najbogatijom</a:t>
            </a:r>
            <a:r>
              <a:rPr lang="en-US" dirty="0"/>
              <a:t> </a:t>
            </a:r>
            <a:r>
              <a:rPr lang="en-US" dirty="0" err="1"/>
              <a:t>osobom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svijetu</a:t>
            </a:r>
            <a:r>
              <a:rPr lang="en-US" dirty="0"/>
              <a:t>. </a:t>
            </a:r>
          </a:p>
          <a:p>
            <a:endParaRPr lang="en-US" dirty="0"/>
          </a:p>
          <a:p>
            <a:r>
              <a:rPr lang="en-US" dirty="0"/>
              <a:t>Prema </a:t>
            </a:r>
            <a:r>
              <a:rPr lang="en-US" dirty="0" err="1">
                <a:hlinkClick r:id="rId2"/>
              </a:rPr>
              <a:t>Worldometeru</a:t>
            </a:r>
            <a:r>
              <a:rPr lang="en-US" dirty="0"/>
              <a:t> , od </a:t>
            </a:r>
            <a:r>
              <a:rPr lang="en-US" dirty="0" err="1"/>
              <a:t>septembra</a:t>
            </a:r>
            <a:r>
              <a:rPr lang="en-US" dirty="0"/>
              <a:t> 2025.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stanovništvo</a:t>
            </a:r>
            <a:r>
              <a:rPr lang="en-US" dirty="0"/>
              <a:t> SAD-a </a:t>
            </a:r>
            <a:r>
              <a:rPr lang="en-US" dirty="0" err="1"/>
              <a:t>broji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347.613.848. </a:t>
            </a:r>
            <a:r>
              <a:rPr lang="en-US" dirty="0" err="1"/>
              <a:t>Dakle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bi Zuckerberg </a:t>
            </a:r>
            <a:r>
              <a:rPr lang="en-US" dirty="0" err="1"/>
              <a:t>ravnomjerno</a:t>
            </a:r>
            <a:r>
              <a:rPr lang="en-US" dirty="0"/>
              <a:t> </a:t>
            </a:r>
            <a:r>
              <a:rPr lang="en-US" dirty="0" err="1"/>
              <a:t>podijelio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257,2 </a:t>
            </a:r>
            <a:r>
              <a:rPr lang="en-US" dirty="0" err="1"/>
              <a:t>milijarde</a:t>
            </a:r>
            <a:r>
              <a:rPr lang="en-US" dirty="0"/>
              <a:t> </a:t>
            </a:r>
            <a:r>
              <a:rPr lang="en-US" dirty="0" err="1"/>
              <a:t>dolara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cijelu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grupu</a:t>
            </a:r>
            <a:r>
              <a:rPr lang="en-US" dirty="0"/>
              <a:t>,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Amerikanac</a:t>
            </a:r>
            <a:r>
              <a:rPr lang="en-US" dirty="0"/>
              <a:t> bi </a:t>
            </a:r>
            <a:r>
              <a:rPr lang="en-US" dirty="0" err="1"/>
              <a:t>dobio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740 </a:t>
            </a:r>
            <a:r>
              <a:rPr lang="en-US" dirty="0" err="1"/>
              <a:t>dolara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3EBEF-BF50-C202-5B73-7D62DEC9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19" y="330458"/>
            <a:ext cx="10515600" cy="4351338"/>
          </a:xfrm>
        </p:spPr>
        <p:txBody>
          <a:bodyPr/>
          <a:lstStyle/>
          <a:p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bogatstvo</a:t>
            </a:r>
            <a:r>
              <a:rPr lang="en-US" dirty="0"/>
              <a:t> </a:t>
            </a:r>
            <a:r>
              <a:rPr lang="en-US" dirty="0" err="1"/>
              <a:t>prvenstveno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od </a:t>
            </a:r>
            <a:r>
              <a:rPr lang="en-US" dirty="0" err="1"/>
              <a:t>vlasništva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većinskim</a:t>
            </a:r>
            <a:r>
              <a:rPr lang="en-US" dirty="0"/>
              <a:t> </a:t>
            </a:r>
            <a:r>
              <a:rPr lang="en-US" dirty="0" err="1"/>
              <a:t>dionicama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Meta</a:t>
            </a:r>
            <a:r>
              <a:rPr lang="en-US" dirty="0"/>
              <a:t> (</a:t>
            </a:r>
            <a:r>
              <a:rPr lang="en-US" dirty="0" err="1"/>
              <a:t>ranije</a:t>
            </a:r>
            <a:r>
              <a:rPr lang="en-US" dirty="0"/>
              <a:t> Facebook), </a:t>
            </a:r>
            <a:r>
              <a:rPr lang="en-US" dirty="0" err="1"/>
              <a:t>koju</a:t>
            </a:r>
            <a:r>
              <a:rPr lang="en-US" dirty="0"/>
              <a:t> je </a:t>
            </a:r>
            <a:r>
              <a:rPr lang="en-US" dirty="0" err="1"/>
              <a:t>suosnovao</a:t>
            </a:r>
            <a:r>
              <a:rPr lang="en-US" dirty="0"/>
              <a:t> 2004. </a:t>
            </a:r>
            <a:r>
              <a:rPr lang="en-US" dirty="0" err="1"/>
              <a:t>godine</a:t>
            </a:r>
            <a:r>
              <a:rPr lang="en-US" dirty="0"/>
              <a:t>, a </a:t>
            </a:r>
            <a:r>
              <a:rPr lang="en-US" dirty="0" err="1"/>
              <a:t>dionice</a:t>
            </a:r>
            <a:r>
              <a:rPr lang="en-US" dirty="0"/>
              <a:t> je </a:t>
            </a:r>
            <a:r>
              <a:rPr lang="en-US" dirty="0" err="1"/>
              <a:t>izveo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berzu</a:t>
            </a:r>
            <a:r>
              <a:rPr lang="en-US" dirty="0"/>
              <a:t> 2012. </a:t>
            </a:r>
            <a:r>
              <a:rPr lang="en-US" dirty="0" err="1"/>
              <a:t>godine</a:t>
            </a:r>
            <a:r>
              <a:rPr lang="en-US" dirty="0"/>
              <a:t>. </a:t>
            </a:r>
            <a:r>
              <a:rPr lang="en-US" dirty="0" err="1"/>
              <a:t>Postao</a:t>
            </a:r>
            <a:r>
              <a:rPr lang="en-US" dirty="0"/>
              <a:t> je </a:t>
            </a:r>
            <a:r>
              <a:rPr lang="en-US" dirty="0" err="1"/>
              <a:t>najmlađi</a:t>
            </a:r>
            <a:r>
              <a:rPr lang="en-US" dirty="0"/>
              <a:t> </a:t>
            </a:r>
            <a:r>
              <a:rPr lang="en-US" dirty="0" err="1"/>
              <a:t>milijarder</a:t>
            </a:r>
            <a:r>
              <a:rPr lang="en-US" dirty="0"/>
              <a:t> koji je </a:t>
            </a:r>
            <a:r>
              <a:rPr lang="en-US" dirty="0" err="1"/>
              <a:t>samostalno</a:t>
            </a:r>
            <a:r>
              <a:rPr lang="en-US" dirty="0"/>
              <a:t> </a:t>
            </a:r>
            <a:r>
              <a:rPr lang="en-US" dirty="0" err="1"/>
              <a:t>stekao</a:t>
            </a:r>
            <a:r>
              <a:rPr lang="en-US" dirty="0"/>
              <a:t> </a:t>
            </a:r>
            <a:r>
              <a:rPr lang="en-US" dirty="0" err="1"/>
              <a:t>bogatstvo</a:t>
            </a:r>
            <a:r>
              <a:rPr lang="en-US" dirty="0"/>
              <a:t> 2008. </a:t>
            </a:r>
            <a:r>
              <a:rPr lang="en-US" dirty="0" err="1"/>
              <a:t>godine</a:t>
            </a:r>
            <a:r>
              <a:rPr lang="en-US" dirty="0"/>
              <a:t> u </a:t>
            </a:r>
            <a:r>
              <a:rPr lang="en-US" dirty="0" err="1"/>
              <a:t>dobi</a:t>
            </a:r>
            <a:r>
              <a:rPr lang="en-US" dirty="0"/>
              <a:t> od 23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konstantno</a:t>
            </a:r>
            <a:r>
              <a:rPr lang="en-US" dirty="0"/>
              <a:t> se </a:t>
            </a:r>
            <a:r>
              <a:rPr lang="en-US" dirty="0" err="1"/>
              <a:t>svrstava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najbogatije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svijetu</a:t>
            </a:r>
            <a:r>
              <a:rPr lang="en-US" dirty="0"/>
              <a:t>.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13110-370B-04D8-074A-052D106DA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81" y="2842054"/>
            <a:ext cx="11107700" cy="4015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26BA22-2ED6-7137-C4FB-7074A7CDEAE4}"/>
              </a:ext>
            </a:extLst>
          </p:cNvPr>
          <p:cNvSpPr txBox="1"/>
          <p:nvPr/>
        </p:nvSpPr>
        <p:spPr>
          <a:xfrm>
            <a:off x="1272746" y="3632886"/>
            <a:ext cx="192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Zadnjih</a:t>
            </a:r>
            <a:r>
              <a:rPr lang="en-US" dirty="0">
                <a:solidFill>
                  <a:schemeClr val="bg1"/>
                </a:solidFill>
              </a:rPr>
              <a:t> 12 </a:t>
            </a:r>
            <a:r>
              <a:rPr lang="en-US" dirty="0" err="1">
                <a:solidFill>
                  <a:schemeClr val="bg1"/>
                </a:solidFill>
              </a:rPr>
              <a:t>godina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1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C87DF-1CBD-29FA-96EC-75553368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 je Meta – </a:t>
            </a:r>
            <a:r>
              <a:rPr lang="en-US" dirty="0" err="1"/>
              <a:t>sta</a:t>
            </a:r>
            <a:r>
              <a:rPr lang="en-US" dirty="0"/>
              <a:t> je Meta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E3F28-6C17-E38B-C764-D45D28B2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Sve</a:t>
            </a:r>
            <a:r>
              <a:rPr lang="en-US" dirty="0"/>
              <a:t> je </a:t>
            </a:r>
            <a:r>
              <a:rPr lang="en-US" dirty="0" err="1"/>
              <a:t>pocelo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Facebook  (</a:t>
            </a:r>
            <a:r>
              <a:rPr lang="en-US" dirty="0" err="1"/>
              <a:t>videli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film: “The social network”)</a:t>
            </a:r>
          </a:p>
          <a:p>
            <a:endParaRPr lang="en-US" dirty="0"/>
          </a:p>
          <a:p>
            <a:r>
              <a:rPr lang="en-US" b="1" dirty="0"/>
              <a:t>Meta Platforms, Inc.</a:t>
            </a:r>
            <a:r>
              <a:rPr lang="en-US" dirty="0"/>
              <a:t> je </a:t>
            </a:r>
            <a:r>
              <a:rPr lang="en-US" dirty="0" err="1"/>
              <a:t>američka</a:t>
            </a:r>
            <a:r>
              <a:rPr lang="en-US" dirty="0"/>
              <a:t> </a:t>
            </a:r>
            <a:r>
              <a:rPr lang="en-US" dirty="0" err="1"/>
              <a:t>multinacionalna</a:t>
            </a:r>
            <a:r>
              <a:rPr lang="en-US" dirty="0"/>
              <a:t> </a:t>
            </a:r>
            <a:r>
              <a:rPr lang="en-US" dirty="0" err="1"/>
              <a:t>tehnološka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sjedištem</a:t>
            </a:r>
            <a:r>
              <a:rPr lang="en-US" dirty="0"/>
              <a:t> u </a:t>
            </a:r>
            <a:r>
              <a:rPr lang="en-US" dirty="0">
                <a:hlinkClick r:id="rId2" tooltip="Menlo Park, Kalifornija"/>
              </a:rPr>
              <a:t>Menlo </a:t>
            </a:r>
            <a:r>
              <a:rPr lang="en-US" dirty="0" err="1">
                <a:hlinkClick r:id="rId2" tooltip="Menlo Park, Kalifornija"/>
              </a:rPr>
              <a:t>Parku</a:t>
            </a:r>
            <a:r>
              <a:rPr lang="en-US" dirty="0">
                <a:hlinkClick r:id="rId2" tooltip="Menlo Park, Kalifornija"/>
              </a:rPr>
              <a:t>, </a:t>
            </a:r>
            <a:r>
              <a:rPr lang="en-US" dirty="0" err="1">
                <a:hlinkClick r:id="rId2" tooltip="Menlo Park, Kalifornija"/>
              </a:rPr>
              <a:t>Kalifornija</a:t>
            </a:r>
            <a:r>
              <a:rPr lang="en-US" dirty="0"/>
              <a:t> . Meta </a:t>
            </a:r>
            <a:r>
              <a:rPr lang="en-US" dirty="0" err="1"/>
              <a:t>posjeduje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istaknutih</a:t>
            </a:r>
            <a:r>
              <a:rPr lang="en-US" dirty="0"/>
              <a:t> </a:t>
            </a:r>
            <a:r>
              <a:rPr lang="en-US" dirty="0" err="1"/>
              <a:t>platformi</a:t>
            </a:r>
            <a:r>
              <a:rPr lang="en-US" dirty="0"/>
              <a:t> </a:t>
            </a:r>
            <a:r>
              <a:rPr lang="en-US" dirty="0" err="1">
                <a:hlinkClick r:id="rId3" tooltip="Društvene mreže"/>
              </a:rPr>
              <a:t>društvenih</a:t>
            </a:r>
            <a:r>
              <a:rPr lang="en-US" dirty="0">
                <a:hlinkClick r:id="rId3" tooltip="Društvene mreže"/>
              </a:rPr>
              <a:t> </a:t>
            </a:r>
            <a:r>
              <a:rPr lang="en-US" dirty="0" err="1">
                <a:hlinkClick r:id="rId3" tooltip="Društvene mreže"/>
              </a:rPr>
              <a:t>medija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komunikacijskih</a:t>
            </a:r>
            <a:r>
              <a:rPr lang="en-US" dirty="0"/>
              <a:t> </a:t>
            </a:r>
            <a:r>
              <a:rPr lang="en-US" dirty="0" err="1"/>
              <a:t>servisa</a:t>
            </a:r>
            <a:r>
              <a:rPr lang="en-US" dirty="0"/>
              <a:t>, </a:t>
            </a:r>
            <a:r>
              <a:rPr lang="en-US" dirty="0" err="1"/>
              <a:t>ukljucujuci</a:t>
            </a:r>
            <a:r>
              <a:rPr lang="en-US" dirty="0"/>
              <a:t>:  </a:t>
            </a:r>
          </a:p>
          <a:p>
            <a:pPr marL="0" indent="0">
              <a:buNone/>
            </a:pPr>
            <a:r>
              <a:rPr lang="en-US" dirty="0">
                <a:hlinkClick r:id="rId4" tooltip="Facebook"/>
              </a:rPr>
              <a:t>       Facebook</a:t>
            </a:r>
            <a:r>
              <a:rPr lang="en-US" dirty="0"/>
              <a:t> , </a:t>
            </a:r>
            <a:r>
              <a:rPr lang="en-US" dirty="0">
                <a:hlinkClick r:id="rId5" tooltip="Instagram"/>
              </a:rPr>
              <a:t>Instagram</a:t>
            </a:r>
            <a:r>
              <a:rPr lang="en-US" dirty="0"/>
              <a:t> , </a:t>
            </a:r>
            <a:r>
              <a:rPr lang="en-US" dirty="0">
                <a:hlinkClick r:id="rId6" tooltip="WhatsApp"/>
              </a:rPr>
              <a:t>WhatsApp</a:t>
            </a:r>
            <a:r>
              <a:rPr lang="en-US" dirty="0"/>
              <a:t> , </a:t>
            </a:r>
            <a:r>
              <a:rPr lang="en-US" dirty="0">
                <a:hlinkClick r:id="rId7" tooltip="Messenger (Meta)"/>
              </a:rPr>
              <a:t>Messenger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>
                <a:hlinkClick r:id="rId8" tooltip="Teme (društvena mreža)"/>
              </a:rPr>
              <a:t>Threads</a:t>
            </a:r>
            <a:r>
              <a:rPr lang="en-US" dirty="0"/>
              <a:t> . </a:t>
            </a:r>
          </a:p>
          <a:p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upravlja</a:t>
            </a:r>
            <a:r>
              <a:rPr lang="en-US" dirty="0"/>
              <a:t> </a:t>
            </a:r>
            <a:r>
              <a:rPr lang="en-US" dirty="0" err="1">
                <a:hlinkClick r:id="rId9" tooltip="Reklamna mreža"/>
              </a:rPr>
              <a:t>reklamnom</a:t>
            </a:r>
            <a:r>
              <a:rPr lang="en-US" dirty="0">
                <a:hlinkClick r:id="rId9" tooltip="Reklamna mreža"/>
              </a:rPr>
              <a:t> </a:t>
            </a:r>
            <a:r>
              <a:rPr lang="en-US" dirty="0" err="1">
                <a:hlinkClick r:id="rId9" tooltip="Reklamna mreža"/>
              </a:rPr>
              <a:t>mrežom</a:t>
            </a:r>
            <a:r>
              <a:rPr lang="en-US" dirty="0"/>
              <a:t> za </a:t>
            </a:r>
            <a:r>
              <a:rPr lang="en-US" dirty="0" err="1"/>
              <a:t>vlastite</a:t>
            </a:r>
            <a:r>
              <a:rPr lang="en-US" dirty="0"/>
              <a:t> </a:t>
            </a:r>
            <a:r>
              <a:rPr lang="en-US" dirty="0" err="1"/>
              <a:t>stranice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treće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; od 2023. </a:t>
            </a:r>
            <a:r>
              <a:rPr lang="en-US" dirty="0" err="1"/>
              <a:t>godine</a:t>
            </a:r>
            <a:r>
              <a:rPr lang="en-US" dirty="0"/>
              <a:t> , </a:t>
            </a:r>
            <a:r>
              <a:rPr lang="en-US" dirty="0" err="1"/>
              <a:t>oglašavanje</a:t>
            </a:r>
            <a:r>
              <a:rPr lang="en-US" dirty="0"/>
              <a:t> je </a:t>
            </a:r>
            <a:r>
              <a:rPr lang="en-US" dirty="0" err="1"/>
              <a:t>činilo</a:t>
            </a:r>
            <a:r>
              <a:rPr lang="en-US" dirty="0"/>
              <a:t> 97,8 </a:t>
            </a:r>
            <a:r>
              <a:rPr lang="en-US" dirty="0" err="1"/>
              <a:t>posto</a:t>
            </a:r>
            <a:r>
              <a:rPr lang="en-US" dirty="0"/>
              <a:t> </a:t>
            </a:r>
            <a:r>
              <a:rPr lang="en-US" dirty="0" err="1"/>
              <a:t>njenih</a:t>
            </a:r>
            <a:r>
              <a:rPr lang="en-US" dirty="0"/>
              <a:t>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. </a:t>
            </a:r>
            <a:r>
              <a:rPr lang="en-US" baseline="30000" dirty="0">
                <a:hlinkClick r:id="rId10"/>
              </a:rPr>
              <a:t>[ 9 ]</a:t>
            </a:r>
            <a:r>
              <a:rPr lang="en-US" dirty="0"/>
              <a:t> Meta se </a:t>
            </a:r>
            <a:r>
              <a:rPr lang="en-US" dirty="0" err="1"/>
              <a:t>smatra</a:t>
            </a:r>
            <a:r>
              <a:rPr lang="en-US" dirty="0"/>
              <a:t> </a:t>
            </a:r>
            <a:r>
              <a:rPr lang="en-US" dirty="0" err="1"/>
              <a:t>dijelom</a:t>
            </a:r>
            <a:r>
              <a:rPr lang="en-US" dirty="0"/>
              <a:t> </a:t>
            </a:r>
            <a:r>
              <a:rPr lang="en-US" dirty="0">
                <a:hlinkClick r:id="rId11" tooltip="Velike tehnološke kompanije"/>
              </a:rPr>
              <a:t>Big 7 Tech</a:t>
            </a:r>
            <a:r>
              <a:rPr lang="en-US" dirty="0"/>
              <a:t> </a:t>
            </a:r>
            <a:r>
              <a:rPr lang="en-US" dirty="0" err="1"/>
              <a:t>grupe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 </a:t>
            </a:r>
            <a:r>
              <a:rPr lang="en-US" dirty="0" err="1">
                <a:hlinkClick r:id="rId12" tooltip="Nvidia"/>
              </a:rPr>
              <a:t>Nvidiju</a:t>
            </a:r>
            <a:r>
              <a:rPr lang="en-US" dirty="0"/>
              <a:t> , </a:t>
            </a:r>
            <a:r>
              <a:rPr lang="en-US" dirty="0">
                <a:hlinkClick r:id="rId13" tooltip="Microsoft"/>
              </a:rPr>
              <a:t>Microsoft</a:t>
            </a:r>
            <a:r>
              <a:rPr lang="en-US" dirty="0"/>
              <a:t> , </a:t>
            </a:r>
            <a:r>
              <a:rPr lang="en-US" dirty="0">
                <a:hlinkClick r:id="rId14" tooltip="Apple Inc."/>
              </a:rPr>
              <a:t>Apple</a:t>
            </a:r>
            <a:r>
              <a:rPr lang="en-US" dirty="0"/>
              <a:t> , </a:t>
            </a:r>
            <a:r>
              <a:rPr lang="en-US" dirty="0">
                <a:hlinkClick r:id="rId15" tooltip="Alphabet Inc."/>
              </a:rPr>
              <a:t>Alphabet</a:t>
            </a:r>
            <a:r>
              <a:rPr lang="en-US" dirty="0"/>
              <a:t>  Tesla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>
                <a:hlinkClick r:id="rId16" tooltip="Amazon (kompanija)"/>
              </a:rPr>
              <a:t>Amazon</a:t>
            </a:r>
            <a:r>
              <a:rPr lang="en-US" dirty="0"/>
              <a:t> 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8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DA3E-B435-3B4B-4D19-34BBACCB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BDED6-E916-540A-0025-4F89E55CC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E7CD1-3276-47FF-2C64-A5AD1964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381000"/>
            <a:ext cx="114395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4583-3DB3-E2E5-1DB0-67BD2544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Metina </a:t>
            </a:r>
            <a:r>
              <a:rPr lang="en-US" b="1" dirty="0" err="1"/>
              <a:t>ponuda</a:t>
            </a:r>
            <a:r>
              <a:rPr lang="en-US" b="1" dirty="0"/>
              <a:t> od </a:t>
            </a:r>
            <a:r>
              <a:rPr lang="en-US" b="1" dirty="0" err="1"/>
              <a:t>milijardu</a:t>
            </a:r>
            <a:r>
              <a:rPr lang="en-US" b="1" dirty="0"/>
              <a:t> </a:t>
            </a:r>
            <a:r>
              <a:rPr lang="en-US" b="1" dirty="0" err="1"/>
              <a:t>dolara</a:t>
            </a:r>
            <a:r>
              <a:rPr lang="en-US" b="1" dirty="0"/>
              <a:t> </a:t>
            </a:r>
            <a:r>
              <a:rPr lang="en-US" b="1" dirty="0" err="1"/>
              <a:t>osvaja</a:t>
            </a:r>
            <a:r>
              <a:rPr lang="en-US" b="1" dirty="0"/>
              <a:t> </a:t>
            </a:r>
            <a:r>
              <a:rPr lang="en-US" b="1" dirty="0" err="1"/>
              <a:t>Tullocha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83DD2-3E15-B065-3ADE-A3FB7DDC7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Andrew Tulloch je </a:t>
            </a:r>
            <a:r>
              <a:rPr lang="en-US" dirty="0" err="1"/>
              <a:t>napustio</a:t>
            </a:r>
            <a:r>
              <a:rPr lang="en-US" dirty="0"/>
              <a:t> Thinking Machines Lab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pridružio</a:t>
            </a:r>
            <a:r>
              <a:rPr lang="en-US" dirty="0"/>
              <a:t> Meti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mu je </a:t>
            </a:r>
            <a:r>
              <a:rPr lang="en-US" dirty="0" err="1"/>
              <a:t>ponuđen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kompenzacije</a:t>
            </a:r>
            <a:r>
              <a:rPr lang="en-US" dirty="0"/>
              <a:t> koji bi </a:t>
            </a:r>
            <a:r>
              <a:rPr lang="en-US" dirty="0" err="1"/>
              <a:t>mogao</a:t>
            </a:r>
            <a:r>
              <a:rPr lang="en-US" dirty="0"/>
              <a:t> </a:t>
            </a:r>
            <a:r>
              <a:rPr lang="en-US" dirty="0" err="1"/>
              <a:t>vrijediti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 1,5 </a:t>
            </a:r>
            <a:r>
              <a:rPr lang="en-US" dirty="0" err="1"/>
              <a:t>milijardi</a:t>
            </a:r>
            <a:r>
              <a:rPr lang="en-US" dirty="0"/>
              <a:t> </a:t>
            </a:r>
            <a:r>
              <a:rPr lang="en-US" dirty="0" err="1"/>
              <a:t>dolara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bonuse</a:t>
            </a:r>
            <a:r>
              <a:rPr lang="en-US" dirty="0"/>
              <a:t> za </a:t>
            </a:r>
            <a:r>
              <a:rPr lang="en-US" dirty="0" err="1"/>
              <a:t>učinak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podsticaje</a:t>
            </a:r>
            <a:r>
              <a:rPr lang="en-US" dirty="0"/>
              <a:t> u </a:t>
            </a:r>
            <a:r>
              <a:rPr lang="en-US" dirty="0" err="1"/>
              <a:t>dionicama</a:t>
            </a:r>
            <a:r>
              <a:rPr lang="en-US" dirty="0"/>
              <a:t>, </a:t>
            </a:r>
            <a:r>
              <a:rPr lang="en-US" dirty="0" err="1"/>
              <a:t>izvijestio</a:t>
            </a:r>
            <a:r>
              <a:rPr lang="en-US" dirty="0"/>
              <a:t> je Wall Street Journal, </a:t>
            </a:r>
            <a:r>
              <a:rPr lang="en-US" dirty="0" err="1"/>
              <a:t>pozivajući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izvore</a:t>
            </a:r>
            <a:r>
              <a:rPr lang="en-US" dirty="0"/>
              <a:t> </a:t>
            </a:r>
            <a:r>
              <a:rPr lang="en-US" dirty="0" err="1"/>
              <a:t>upoznate</a:t>
            </a:r>
            <a:r>
              <a:rPr lang="en-US" dirty="0"/>
              <a:t> s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pitanjem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Pre par </a:t>
            </a:r>
            <a:r>
              <a:rPr lang="en-US" dirty="0" err="1"/>
              <a:t>meseci</a:t>
            </a:r>
            <a:r>
              <a:rPr lang="en-US" dirty="0"/>
              <a:t> je </a:t>
            </a:r>
            <a:r>
              <a:rPr lang="en-US" dirty="0" err="1"/>
              <a:t>odbio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za </a:t>
            </a:r>
            <a:r>
              <a:rPr lang="en-US" dirty="0" err="1"/>
              <a:t>samo</a:t>
            </a:r>
            <a:r>
              <a:rPr lang="en-US" dirty="0"/>
              <a:t> 1 </a:t>
            </a:r>
            <a:r>
              <a:rPr lang="en-US" dirty="0" err="1"/>
              <a:t>milijardu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Expert za machine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5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1141</Words>
  <Application>Microsoft Office PowerPoint</Application>
  <PresentationFormat>Widescreen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Danasnji Jesa</vt:lpstr>
      <vt:lpstr>Rodjen 14. maja 1984</vt:lpstr>
      <vt:lpstr>PowerPoint Presentation</vt:lpstr>
      <vt:lpstr>Mark Zuckerberg CEO of Meta</vt:lpstr>
      <vt:lpstr>Koliko milijardi?</vt:lpstr>
      <vt:lpstr>PowerPoint Presentation</vt:lpstr>
      <vt:lpstr>Ko je Meta – sta je Meta</vt:lpstr>
      <vt:lpstr>PowerPoint Presentation</vt:lpstr>
      <vt:lpstr>Metina ponuda od milijardu dolara osvaja Tullocha</vt:lpstr>
      <vt:lpstr>Dosta o poslu sada o Zuckebergu</vt:lpstr>
      <vt:lpstr>Srednja skola</vt:lpstr>
      <vt:lpstr>Visa Skola</vt:lpstr>
      <vt:lpstr>PowerPoint Presentation</vt:lpstr>
      <vt:lpstr>PowerPoint Presentation</vt:lpstr>
      <vt:lpstr>WC story</vt:lpstr>
      <vt:lpstr>Deca</vt:lpstr>
      <vt:lpstr>Filantropija</vt:lpstr>
      <vt:lpstr>Ključna područja fokusa:</vt:lpstr>
      <vt:lpstr>Jos malo o njemu: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Barbi Barbi</dc:creator>
  <cp:lastModifiedBy>Barbi Barbi</cp:lastModifiedBy>
  <cp:revision>7</cp:revision>
  <dcterms:created xsi:type="dcterms:W3CDTF">2025-10-16T06:01:57Z</dcterms:created>
  <dcterms:modified xsi:type="dcterms:W3CDTF">2025-10-16T15:57:42Z</dcterms:modified>
</cp:coreProperties>
</file>