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288" r:id="rId11"/>
    <p:sldId id="256" r:id="rId12"/>
    <p:sldId id="257" r:id="rId13"/>
    <p:sldId id="258" r:id="rId14"/>
    <p:sldId id="306" r:id="rId15"/>
    <p:sldId id="303" r:id="rId16"/>
    <p:sldId id="304" r:id="rId17"/>
    <p:sldId id="305" r:id="rId18"/>
    <p:sldId id="294" r:id="rId19"/>
    <p:sldId id="259" r:id="rId20"/>
    <p:sldId id="283" r:id="rId21"/>
    <p:sldId id="260" r:id="rId22"/>
    <p:sldId id="281" r:id="rId23"/>
    <p:sldId id="261" r:id="rId24"/>
    <p:sldId id="262" r:id="rId25"/>
    <p:sldId id="282" r:id="rId26"/>
    <p:sldId id="263" r:id="rId27"/>
    <p:sldId id="264" r:id="rId28"/>
    <p:sldId id="265" r:id="rId29"/>
    <p:sldId id="266" r:id="rId30"/>
    <p:sldId id="267" r:id="rId31"/>
    <p:sldId id="280" r:id="rId32"/>
    <p:sldId id="275" r:id="rId33"/>
    <p:sldId id="278" r:id="rId34"/>
    <p:sldId id="276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9" r:id="rId43"/>
    <p:sldId id="307" r:id="rId44"/>
    <p:sldId id="277" r:id="rId45"/>
    <p:sldId id="284" r:id="rId46"/>
    <p:sldId id="285" r:id="rId47"/>
    <p:sldId id="286" r:id="rId48"/>
    <p:sldId id="299" r:id="rId49"/>
    <p:sldId id="287" r:id="rId50"/>
    <p:sldId id="295" r:id="rId51"/>
    <p:sldId id="297" r:id="rId52"/>
    <p:sldId id="308" r:id="rId53"/>
    <p:sldId id="298" r:id="rId54"/>
    <p:sldId id="296" r:id="rId55"/>
    <p:sldId id="300" r:id="rId56"/>
    <p:sldId id="301" r:id="rId57"/>
    <p:sldId id="302" r:id="rId58"/>
    <p:sldId id="314" r:id="rId59"/>
    <p:sldId id="290" r:id="rId60"/>
    <p:sldId id="291" r:id="rId61"/>
    <p:sldId id="293" r:id="rId62"/>
    <p:sldId id="292" r:id="rId63"/>
    <p:sldId id="309" r:id="rId64"/>
    <p:sldId id="310" r:id="rId65"/>
    <p:sldId id="311" r:id="rId66"/>
    <p:sldId id="312" r:id="rId67"/>
    <p:sldId id="313" r:id="rId68"/>
    <p:sldId id="289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5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4-24T06:34:42.6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16986 5203 0,'36'-70'203,"-1"17"-187,-18 53-16,1-35 16,-18-1-1,18 36-15,35-88 31,-36 18 1,-17 52-1,-17 0 125,-1 1-125,18-1-31,-18 1 16,1 17 31,-1 0-16,0 0-15,-17 0-1,18 0 17,-1-18-17,18 0 48,0-35 15,0 0-62,0 36-16,18-1 31,-18 0 0,0 1-15,0-1-1,17-17 1,1 17 0,-1-17-1,1 0 1,0 17 15,-1 0-31,-17-17 31,0 0 157,0 17-173,-17 1 17,17-36 61,0 17-77,0 19-16,0-18 16,0-1-16,0 19 15,17 17-15,1-36 16,0 19 0,-18-1-1,0 0 1,-18 18 203,-53-70-204,54 35-15,-18-54 16,35 54 15,0 17-15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4-24T06:34:46.2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16545 3828 0,'36'17'203,"-36"1"-31,0 0-156,-18-1 0,18 1-1,0-1 1,-18 1-1,1 0 1,-1-18-16,18 17 16,-18 1-1,1 17 1,17-17 46,17 0-15,19 17-31,-19-17-16,1-1 16,17 1-1,-17-1-15,17 1 16,-17 0-1,17-1 1,-35 1-16,35 17 31,-17-35-15,0 0 0,-18 18 77,0 17-77,0 0 15,0-17-15,0 35 78,17-35-79,1 17 1,0 0-1,-1-35 1,1 18-16,-1-1 31,1-17 47,0 0-46,-1 0-1,-17 18 0,0 0-15,0-1-1,0 1 1,0 0-16,0 17 63,0-17-48,0 35 16,0-36-15,0 18 62,0-17-62,0 0-1,0-1 1,0 1 31,36-18-31,-19 0 62,1 0-47,-18 18 31,0-1-46,0 1 0,0 17-1,0-17 1,0-1 15,0 1 63,0 0-63,18 17-15,-18-17-16,35-1 15,-18 1 1,1-18 15,0 0 16,-1 0 16,19 0-32,-19 0-15,-17 18-1,18-18 1,0 0 46,-1 0-30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4-24T06:34:49.1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16863 5239 0,'-71'-53'297,"18"0"-281,53 35-16,-17 18 31,17-17 47,0-89-47,0 35-15,35 18 0,-17 36-1,-18-1 1,-36 18 171,1 0-171,17 0-16,-17 0 31,17 0-15,1 0 31,-18 0-32,35-18 32,35 1 47,18-1-78,-53 1 15,0-1-16,0 0 1,0 1 31,-18 17-31,0-18-1,-123-35 16,36-18-15,16 1 0,54 35-1,35 17 79,35 18 0,-35-18 93,18 18-171,-18-35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4-24T06:34:53.4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16810 5009 0,'70'-141'204,"-52"106"-189,0 17-15,17-17 0,-35 18 31,18-1-15,-1 18 31,71-35-16,-70 35-15,35-18 15,-35 0-15,-1 1 156,54-1-157,-54 0 1,1 18-1,-18-17 32,35-19 94,1 1-125,-1 0-1,-17 17 1,-18 1 109,0-1-31,17-53-79,1 36-15,17-35 31,-35 52 48,0-17-64,0-1 1,-17 36 93,-1-17-93,18-1-16,0 1 15,0-1 17,0 0-32,-18 1 15,18-1 1,0 0-16,0 1 16,-35-1-1,17 0 1,18-17 78,0-18-63,0 18-16,0-18 17,0 18-17,0 17 1,-53 0 0,53 1-1,-17 17 79,-1-18-78,0 1 15,1 17 16,-124-36-32,88 1 32,53 17 156,0 1-187,0-36 62,0 35-62,0 1-1,0-1 1,0-17 171,0 17-171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4-24T06:34:56.2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16686 3122 0,'-17'0'125,"17"18"15,-18-1-93,18 19-31,0-1 15,0-17-15,0-1 15,0 18 0,0-17 0,18 0-15,-18-1 0,53 19-1,-53-19 17,17-17-17,-17 18 16,0 17 48,18 1-64,-18-1 1,0-18-1,0 1 1,0 17 0,0-17 15,-18-18 110,18 18-79,0-1-46,0 1 202,0 17-30,18 36-172,-18-36-16,0-17 15,18-18 126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4-24T06:33:56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16722 4992 0,'17'-53'188,"72"-71"-172,-54 19 15,0 34-16,-17 36 1,-18 17 0,17-35 46,1 36-46,0-19-16,-18 1 31,0 17 0,0 36 157,0 35-173,-18-35 1,0 17 0,18-18-1,-35 19 1,-35 123 31,-19 17-16,54-141 0,0-17-15,17-1 0,-17 1-1,35 0 1,0-1-1,-18 1 1,1-18 15,-1 0-15,18-18 296,0-35-296,18 36 0,-18-1 15,-36 18 94,1 0-109,53-17 124,70-19-124,-18 19 15,-52-1-15,0 18 140,-1-53-140,-17 35 15,18 18 188,0-35-126,-18 18-77,0-1 62,0-17-62,0 17-1,0 0 1,17-52 0,-17 34-1,18-16 16,0 16 1,-18 19-17,0-1 1,17 0 15,-17 1-15,18-1 15,17 0-15,18 1-1,-35 17 17,-18-18 296,0-17-297,0 17-15,0 1 77,0-1-77,0 0-16,17-70 47,1 71-32,-18-19 157,18 1-156,17 0 0,-18 17-1,1 0 1,-18 1 93,0-19-62,-18 19-16,1 17-15,17-18 0,-18-35-1,18 18 16,0 17-31,-17 18 188</inkml:trace>
  <inkml:trace contextRef="#ctx0" brushRef="#br0" timeOffset="1943.45">16880 4251 0,'0'-18'78,"0"1"-62,0-19-1,0 1 1,0 18 93,0-19-93,0 19-16,0-1 31,18 0 94,-18-17-109,0 17 140,0 1-15,18 17-126,-18-18 1,17 18-16,-17-18 156,0-17-140,0-18 93</inkml:trace>
  <inkml:trace contextRef="#ctx0" brushRef="#br0" timeOffset="13454.95">17039 4516 0,'0'17'281,"-17"18"-234,-1-17-32,0 17 17,1-17-1,17 0 0,-36 17 0,1 0 1,17 1-17,18-19 1,-17 1 15,-1-18 32,18 17-48,-17 1 1,17 0 46,-18-1-46,0 1 0,1 0 15,17-1 0,0 1-15,-18-18-1,18 18 1,-18-1 46,18 1 17,-17-1-64,17 19-15,0-1 16,0-17-1,-18-18 1,18 17 125,0 1-126,0 0 1,-18-1 0,1 1 15,17-36 422,53-35-437,-18 36-16,-17-1 15,17-17 1,0 17-16,-17 0 15,17-52 17,-17 52-32,-1-35 31,1 36 0,0-1 0,-18 0-15,0-17 15,35 0-15,0 0 0,-17 35-1,-18-18 1,17 18 15,1-18-15,-18 1-16,0-1 15,18-17 1,-18 17 0,17 0 15,-17 54 281,-35 17-296,17 0 15,1-18-15,-1 0 15,-17 18 0,17-35-31,1 52 32,-36 1 14,17-54-30,19 36 0,-1-35-1,1 0 1,17-1 0,-18-17-1,0 0-15,18 18 31,-17 0-15,-1-18 0,18 17-1,0 1 1,-18-1 0,1-17 30,-1 18-30,0 0 15,1-18-15,17 17 0,0-34 296,35-1-296,-17 0-16,-1 18 15,1-35 1,0 0-16,-18 17 16,53-52-1,17 17 32,-52 35-16,-1-17 1,54-18-1,-53 35-31,-1 18 15,1-35 1,-1 35-16,1-18 16,0-17-1,-1 35 1,1-17 31,-18-1-16,18 0 0,-18 1-15,17 17 0,-17 17 140,0 1-125,0 0-15,0 17-1,-17 0 1,17 0 0,-18-35-16,0 0 15,1 18 16,-1 0-15,0-1-16,1 1 16,-1 0-1,18-1-15,-35 1 16,0 35 15,17-36-15,18 1 15,-18-18-15,18 18-1,-17-1 1,-1 1 0,0 0-16,18-1 15,-17 1 1,-1-18-16,18 35 31,-17-17-15,-1-1-16,0 1 31,1-18-15,17 18-1,-18-18 1,0 17-1,1 19 32,-19-19-31,1 1 0,17 35-1,18-71 204,53 1-188,-35-19-15,0 36-16,-1-17 15,-17-1 1,53 0 0,0-17-1,35-53 1,-70 70 0,17 18 15,-17-35-16,0 17 1,-1 18 0,54-35 62,-36 0-63,36 17 17,-54 0-17,-17 1 17,0 34 311,-17 1-327,-1-18 0,18 18-1,-18-18-15,-17 53 16,-71 35 31,71-71-16,35 1-15,-18-18-1,1 18 1,-1-1 46,0 1-46,1 0 15,-1 17 0,0-35-31,18 18 16,-17-18 15,34 0 313,36-18-328,-17 0 15,-19 18-15,19-17-1,-1-1 16,18-17 1,-36 17 15,1 0-16,-18 1 0,18 17 47,-1-18-62,1 18-1,-36 35 345,1 1-345,-1-19 1,-17-17 15,17 18-31,0 0 32,1-1-1,-1 1-31,1-18 31,-19 0-15,1 18-1,35-1 17,-18-17-17,1 0 1,-1 0-1,0 18 1,36-18 531,35 0-516,-35-18-15,35 1-1,-36 17 1,1-18 47,-1 0-48,1-17 16,-18 17-15,0 1 31,18-19-31,-1 19 15,1-18-16,-18 17 1,0 0 0,0 1-16,18-1 15,-18 0 1,0 1 15,0-1 32,0 0-48,0 1-15,0-18 16,0 17 0,0 0-1,17 1 16,-17-1 32,0 0-47,0 1-1,0-1 95,0 0-95,0 1 16,0-18 1,0-18-17,0 35 1,0 0 0,0-17-1,18 0 1,0 17-1,17-17 1,-18 17 0,-17 1 171,0-1-93,-52-53-78,52 54-16,-18 17 46,18-18-30,0 0 47,0 1 30,0-1-77,0 1 15,0-1-15,0 0-1,0 1 1,18-1 0,-1-17 62,1 17-63,-18 0-15,0-17 16,0 18 15,-53-36 94,18 0-109</inkml:trace>
  <inkml:trace contextRef="#ctx0" brushRef="#br0" timeOffset="21833.49">17110 5309 0,'-18'0'219,"-17"0"-204,0 0 1,17 0-1,0 0 1,1 0 15,-1 0-31,-17 18 47,-18-18-16,18 18-15,-1-18 0,1 0 140,-18 0-140,35 0-16,1 0 31,-1 0 0,-35-18 47,36 0-62,17 1 15,-36-19 16,19 19-31,-1 17-1,18-18 1,-18 0 15,18 1 313,0-1-329,36 18 157,-36-17-125,17-1-31,1 18 218,0 0-218,-1 0-1,1 0 189,-18 18-189,17-18 1,1 0 15,-18 17-15,18 18 62,17-17-47,-17-18-15,-1 0 46,1 18-46,-18-1 46,18 1-46,-1-18-16,19 18 16,-19-1 15,1-17-31,-18 18 47,35-18-32,-17 18-15,17-1 16,-17-17 78,52 18-63,-52 0-15,-1-18-1,-17 17 313,-17-17-187,-1 0-79,-70 0-46,70 0 0,-17 0 15,17 0 235,1 0-251,-1 0 1,1 0 62,-1 0 31,0 0-93,1 0 0,-1 0 30,-17 0-14,-1 0 61,1 0-77,17-35 78,1 17-79,17 1 95,0-1-95,0 0 1,0 1 15,0-1-15,0 0 0,0 1-1,0-1 1,-18-17 124,18 17-124,-17 1 15,-1-19 47,18 19-62,-18-1 15,18 0-15,-17 1 0,17-1-1,0 0 48,0 1-48,0-1 1,0 1 15,0-1 0,0 0-15,0 1 0,0-1 15,0-17 94,0 17-109,0 0-1,0 1 79,35-1-78,18-52-1,0 34 16,-18 1-15,-35 17 359,0-35-359,0 36-16,0-1 15,0 1-15,0-19 32,0 19-17,0-19 16,0 1 173,0 0-173,0 0 0,-18 17-15,1 0-1,17-35 1,0 36 0,0-1 46,0-17-15,53-18-31,-53 35-16,53-17 15,-36 35 1,-17-18 15,0 1-15,0-19 124,-17 1-93,-1 17-31,18 1-1,0-1 1,0 1 0,-18-36 62,18 35-47,0 0 0</inkml:trace>
  <inkml:trace contextRef="#ctx0" brushRef="#br0" timeOffset="25852.96">17145 5186 0,'-53'-53'94,"35"35"-79,18 1 110,-17-36-109,-1 17-16,18 19 15,0-36 1,0 35-16,0 1 16,0-54 15,-17 53 0,17 1 16,0-1 16,0-17-48,35 17 1,0 1-1,-35-1-15,0 0 16,18 18-16,-18-17 16,0-1-1,0-17 17,0 17-17,0 0 1,-18-52 124,0 17-124,1 35 0,-1-17 93,-17 0-78,17 35 1,1-53-1,-19 18-16,19 35-15,-36-18 94,35 18-78,18-18 46,-17-17-30,-36 17-17,53 1 16,-36-18 16,-34-54-31,34 36 0,36 36-1,-17 17 79,17-18-32,-18 18-30,18-18-1,0 1 0,0-18 0,0-1 16,-17 1-31,17 17 0,0 1-1,0-36 95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09:12:58.1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67 24575,'2'-1'0,"1"1"0,-1-1 0,1 1 0,-1-1 0,0 0 0,1 0 0,-1 0 0,0 0 0,2-2 0,19-7 0,13 3 0,2 2 0,-1 2 0,72 3 0,-67 1 0,31 1 0,132 23 0,69 34 0,91 13 0,-88-54 0,-67-7 0,536 67 0,152-2-584,-458-45 383,88 5 199,-472-33 2,59 6 393,157 32-1,-211-32-391,1-2 0,94-1-1,66 6 0,87 11 0,3-24 0,-119-1 0,1073 1 0,-831 19 0,-37 0 0,534-17 0,-431-2 0,-474 0 0,0-1 0,0-1 0,0-1 0,0-1 0,-1-1 0,36-14 0,-36 12 0,1 1 0,46-5 0,-23 4 0,-48 7 0,-1 1 0,0 0 0,1-1 0,-1 1 0,1 0 0,-1 0 0,0 0 0,1 0 0,-1 0 0,1 0 0,-1 0 0,1 0 0,-1 1 0,0-1 0,1 0 0,-1 1 0,1 0 0,-1-1 0,0 1 0,0 0 0,1-1 0,-1 1 0,0 0 0,0 0 0,0 0 0,0 0 0,0 0 0,1 2 0,0 1 0,0 1 0,-1-1 0,0 1 0,0-1 0,0 1 0,0 0 0,0 6 0,-1-4 0,32 226 0,-10-81 0,1 79 0,-6-116 0,-1-14 0,7 184 0,-22-248 0,2-1 0,8 37 0,2 18 0,-9-26 0,-5 122 0,0-183 0,1 0 0,-1 0 0,0 0 0,0 0 0,0 0 0,0 0 0,-1 0 0,1-1 0,-1 1 0,0-1 0,0 1 0,-1-1 0,1 0 0,-1 0 0,1 0 0,-1 0 0,0 0 0,0-1 0,0 1 0,-1-1 0,1 0 0,0 0 0,-1 0 0,0 0 0,1 0 0,-1-1 0,-7 2 0,-8 1 0,0-1 0,0 0 0,0-1 0,-31-2 0,38 0 0,-118-2 0,-122 3 0,-500 28 0,396-14 0,-203 3 0,-7-19 0,516 3 0,-54 10 0,-9 1 0,-462 10 0,-182-1 0,-3-22 0,287-2 0,-730 2 0,738-35 0,111 3 0,-252 27 0,338 7 0,-565-2 0,803-2 0,0-2 0,0-1 0,0-1 0,1-1 0,-45-18 0,-54-13 0,18 22 0,73 12 0,33 3 0,-1 1 0,1-1 0,0 0 0,-1 0 0,1 0 0,0-1 0,0 0 0,0 1 0,0-1 0,-5-5 0,6 5 0,1 0 0,0 0 0,0 0 0,0-1 0,0 1 0,1-1 0,-1 1 0,1-1 0,-1 0 0,1 0 0,0 1 0,0-1 0,0 0 0,1 0 0,-1 0 0,0-4 0,0-20 0,1-1 0,1 0 0,1 1 0,2-1 0,10-41 0,-5 26 0,4-48 0,-11-239 0,-4 172 0,2-1139-1365,0 1265-5461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21D68-88FF-4132-BA24-87F1348DB83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54989-44FE-45A0-8E66-E59144B6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54989-44FE-45A0-8E66-E59144B62DC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1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C640-E8BC-FDB7-EED1-5B7F29F2F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7E75F-9898-6DE4-2A06-177C622F4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A9B43-03BD-6614-D8B9-E51113409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504E-B006-2901-A9A8-7E14C2FB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1C247-215D-80EC-16F2-F52E417E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1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3A6F-15CB-C069-909C-620797F27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A27E9-8F05-9BC4-8545-C9237D396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5904D-97DD-DC12-3756-6E77277C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1C74D-7B3D-091F-404D-2419F9EF1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A2AD-E15B-60DA-C0FD-16AC65C5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267AED-128B-1944-2D09-7A8416A5D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78C33-76CF-75AA-8E83-F0C7C9432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66CAE-F1A4-398A-7882-5CF0C38F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CCE7D-BB41-7AD7-5DF0-BE604757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C8F05-BE23-ADF8-B9D4-002411CC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4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82CC-27B4-F371-DED1-53CCFE7C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7CE8-D739-D2A1-3A17-08F61D70D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646BF-8A8D-1217-BB17-08A8AB81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172A9-BB42-710D-39C6-6D18985D8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8A07-02A4-427E-0A99-F7D67DDA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9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9BBC-97BD-E290-DDB0-A97D3311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5D3FF-66E2-FEF4-5AD1-EA6C1EAA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2AA58-951E-980D-B3D2-0748A586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FCA0F-DE70-885C-F142-556E4C04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86F5E-BDE9-106B-6D91-4AB1AF84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7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A1B4-B8AD-7B93-76F8-FE8806AA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C5ED-F11F-84FF-092C-F0611655B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ADEB8-FD2B-D604-B0BC-8DBF5F34A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86482-59A8-546A-656C-45F633FB8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620C0-894A-EFBE-85CE-1385253F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FF01E-B405-F295-826B-281943BB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7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66DC-F55E-B455-AAEE-74965A30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D033E-26CF-9A5C-0A3E-4E446132D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F9BF8-45F3-473E-DAAE-376AA84A1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68D5F-8B82-BF3D-D53D-A0C554E00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BC77F-33D9-5A11-7203-D2450A845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9C73FA-BA78-A22B-6A95-2AB9BDA5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59C3C-6D3D-7BC4-6909-BF61CDDC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B1EEE-0991-A62C-5E9A-FC72E669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0C5B-E7B8-4978-FEAA-2E528723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463C-ADA0-69FD-634B-164AB0F3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5BB42-B109-DA7B-104A-1D1903B8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F9F32-08EB-B274-EEDA-E571D5FC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4D9DC-D284-04CA-6CE4-DC28FBAD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1F877-4D57-E3E8-61A2-2C9397DB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FC89-1486-DB9C-DB02-0FF49B40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3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B6B1-E156-5FF4-7F48-47A2F76F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CCF34-6759-B7B5-DE0E-B8CF6A4E7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4ACCB-2E3F-D694-150D-24381D856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CBE1E-24A5-A122-B926-7D86E485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B1A70-C936-08E8-5B97-F74C6FE4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87F7-FDD3-57C1-466E-25BEDFE0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9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F900-FDD3-4D01-08F6-9AD7A9CA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8D0FB-6648-CAE0-EFEB-62A956B26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C597A-A3BC-CD89-79BF-A74313B2C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D5D99-A32B-7523-1632-79AEA274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08B15-00A8-B030-44B9-B4E600B3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EB7D0-2560-4BD3-1FBF-BCEA3805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8F300-46AC-5688-9853-F728FA7D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2435F-4559-E2D8-10E8-3F48C5E4F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CB15B-D5C2-5719-D901-84FAE90D7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911728-6127-44F9-A641-754D844BD4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CDB03-838E-360E-7CD8-0EBF35488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6474-B567-9945-E0A6-46962A5C6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1E3AF6-EC15-42AC-8952-05323EE1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7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q=Rahab&amp;mstk=AUtExfBktX9xAGGrwuqIND9_0K49oQnF6DyN0bi9PKx3jUhQH2DllwwdxAMniEhiT3PgITOnAdb0CB_wR2VhJIUq7E8HfeM7vX0Ibfg8wPl7pl0hCt89EkM7k42pF2JhPvFLlcbI1Gg7MLAIYFBc4cpknShACGxSzjfZtgGavfDv04CQNiUVxtJ0v-Hu83xkqQGoVA2s7U-v5pk_a7jiw7e4Qpqydw2MUNhbNid-whRU144tsn8JTTnZ9CxNQWg1wl5eHlHXXtaa8POO8TsnJxyYzMjEDhIsjzFKDFnzUI1ZN82f2g&amp;csui=3&amp;ved=2ahUKEwiW5t_v9_eTAxXEVUEAHQJHBukQgK4QegQIAxA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/Yiddish" TargetMode="External"/><Relationship Id="rId2" Type="http://schemas.openxmlformats.org/officeDocument/2006/relationships/hyperlink" Target="https://en.wikipedia.org/wiki/Yiddish_langu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Organized_crime" TargetMode="External"/><Relationship Id="rId4" Type="http://schemas.openxmlformats.org/officeDocument/2006/relationships/hyperlink" Target="https://en.wikipedia.org/wiki/Polish_language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io_de_Janeiro" TargetMode="External"/><Relationship Id="rId3" Type="http://schemas.openxmlformats.org/officeDocument/2006/relationships/hyperlink" Target="https://en.wikipedia.org/wiki/Sexual_slavery" TargetMode="External"/><Relationship Id="rId7" Type="http://schemas.openxmlformats.org/officeDocument/2006/relationships/hyperlink" Target="https://en.wikipedia.org/wiki/Buenos_Aires" TargetMode="External"/><Relationship Id="rId12" Type="http://schemas.openxmlformats.org/officeDocument/2006/relationships/hyperlink" Target="https://en.wikipedia.org/wiki/Brothel" TargetMode="External"/><Relationship Id="rId2" Type="http://schemas.openxmlformats.org/officeDocument/2006/relationships/hyperlink" Target="https://en.wikipedia.org/wiki/Warsa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rst_World_War" TargetMode="External"/><Relationship Id="rId11" Type="http://schemas.openxmlformats.org/officeDocument/2006/relationships/hyperlink" Target="https://en.wikipedia.org/wiki/Pimps" TargetMode="External"/><Relationship Id="rId5" Type="http://schemas.openxmlformats.org/officeDocument/2006/relationships/hyperlink" Target="https://en.wikipedia.org/wiki/History_of_the_Jews_in_Poland" TargetMode="External"/><Relationship Id="rId10" Type="http://schemas.openxmlformats.org/officeDocument/2006/relationships/hyperlink" Target="https://en.wikipedia.org/wiki/Zwi_Migdal#cite_note-kushnir-5" TargetMode="External"/><Relationship Id="rId4" Type="http://schemas.openxmlformats.org/officeDocument/2006/relationships/hyperlink" Target="https://en.wikipedia.org/wiki/Forced_prostitution" TargetMode="External"/><Relationship Id="rId9" Type="http://schemas.openxmlformats.org/officeDocument/2006/relationships/hyperlink" Target="https://en.wikipedia.org/wiki/Santos,_S%C3%A3o_Paulo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jwa.org/encyclopedia/article/liberman-raque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jwa.org/encyclopedia/author/glickman-nor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hyperlink" Target="https://sr.wikipedia.org/wiki/%D0%9F%D1%80%D0%BE%D1%81%D1%82%D0%B8%D1%82%D1%83%D1%86%D0%B8%D1%98%D0%B0" TargetMode="External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sr.wikipedia.org/wiki/%D0%9F%D1%80%D0%B5%D0%B2%D0%B5%D0%BD%D1%82%D0%B8%D0%B2%D0%BD%D0%B0_%D0%B7%D0%B4%D1%80%D0%B0%D0%B2%D1%81%D1%82%D0%B2%D0%B5%D0%BD%D0%B0_%D0%B7%D0%B0%D1%88%D1%82%D0%B8%D1%82%D0%B0" TargetMode="External"/><Relationship Id="rId4" Type="http://schemas.openxmlformats.org/officeDocument/2006/relationships/hyperlink" Target="https://sr.wikipedia.org/wiki/%D0%97%D0%B0%D0%BA%D0%BE%D0%BD_(%D0%BF%D1%80%D0%B0%D0%B2%D0%BE)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A992-2F78-E740-372C-C6770687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Danas je Sonji </a:t>
            </a:r>
            <a:r>
              <a:rPr lang="en-US" dirty="0" err="1"/>
              <a:t>rodjendan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6C273-36BA-6B70-F403-AC81B44B1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Ajde</a:t>
            </a:r>
            <a:r>
              <a:rPr lang="en-US" dirty="0"/>
              <a:t> </a:t>
            </a:r>
            <a:r>
              <a:rPr lang="en-US" dirty="0" err="1"/>
              <a:t>caskom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tortica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75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367AA-BFE3-8F0C-E9FD-C1810FF8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0FD7-5D6D-F857-2FD7-385E296D4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   URME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55EE9-56EF-6E06-CD1A-0329374FE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4022"/>
            <a:ext cx="9144000" cy="1655762"/>
          </a:xfrm>
        </p:spPr>
        <p:txBody>
          <a:bodyPr/>
          <a:lstStyle/>
          <a:p>
            <a:r>
              <a:rPr lang="en-US" dirty="0"/>
              <a:t>OPET CEMO O URMAMA</a:t>
            </a:r>
          </a:p>
        </p:txBody>
      </p:sp>
    </p:spTree>
    <p:extLst>
      <p:ext uri="{BB962C8B-B14F-4D97-AF65-F5344CB8AC3E}">
        <p14:creationId xmlns:p14="http://schemas.microsoft.com/office/powerpoint/2010/main" val="121789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2972-1A32-DAAA-85F9-B747F5723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…UR</a:t>
            </a:r>
            <a:r>
              <a:rPr lang="en-US" sz="7200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en-US" sz="7200" dirty="0"/>
              <a:t>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B5BC3-D3D6-06E4-0FC7-D20090F553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ALI MALO MODIFIKOVANO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22D9C-18C4-3511-6AD0-6040DD49CF95}"/>
              </a:ext>
            </a:extLst>
          </p:cNvPr>
          <p:cNvSpPr txBox="1"/>
          <p:nvPr/>
        </p:nvSpPr>
        <p:spPr>
          <a:xfrm>
            <a:off x="6351379" y="2316163"/>
            <a:ext cx="1099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9204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16946-40C8-B831-990D-873F20AB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81FA5-A016-9DF0-BBFD-CFDE30F1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F1B1B-D84B-84AC-AF27-3D7AAED3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0"/>
            <a:ext cx="1119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43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3E7F-3670-FE23-18AA-05F1F131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 </a:t>
            </a:r>
            <a:r>
              <a:rPr lang="en-US" dirty="0" err="1"/>
              <a:t>stvarno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Aronov </a:t>
            </a:r>
            <a:r>
              <a:rPr lang="en-US" dirty="0" err="1"/>
              <a:t>zahtev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insistiranje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E4A94-0746-63B6-BD4A-4C7053ACF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b="1" dirty="0">
                <a:hlinkClick r:id="rId2"/>
              </a:rPr>
              <a:t>Da pocnemo od Biblije</a:t>
            </a:r>
          </a:p>
          <a:p>
            <a:endParaRPr lang="sr-Latn-RS" b="1" dirty="0">
              <a:hlinkClick r:id="rId2"/>
            </a:endParaRPr>
          </a:p>
          <a:p>
            <a:r>
              <a:rPr lang="en-US" b="1" dirty="0">
                <a:hlinkClick r:id="rId2"/>
              </a:rPr>
              <a:t>Rahab</a:t>
            </a:r>
            <a:r>
              <a:rPr lang="en-US" b="1" dirty="0"/>
              <a:t> (Biblical):</a:t>
            </a:r>
            <a:r>
              <a:rPr lang="en-US" dirty="0"/>
              <a:t> Prema </a:t>
            </a:r>
            <a:r>
              <a:rPr lang="en-US" dirty="0" err="1"/>
              <a:t>Jošui</a:t>
            </a:r>
            <a:r>
              <a:rPr lang="en-US" dirty="0"/>
              <a:t> 2 (Isus Navin), </a:t>
            </a:r>
            <a:r>
              <a:rPr lang="en-US" dirty="0" err="1"/>
              <a:t>Rahaba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kanaanska</a:t>
            </a:r>
            <a:r>
              <a:rPr lang="en-US" dirty="0"/>
              <a:t> </a:t>
            </a:r>
            <a:r>
              <a:rPr lang="en-US" dirty="0" err="1"/>
              <a:t>prostitutka</a:t>
            </a:r>
            <a:r>
              <a:rPr lang="en-US" dirty="0"/>
              <a:t> u </a:t>
            </a:r>
            <a:r>
              <a:rPr lang="en-US" dirty="0" err="1"/>
              <a:t>Jerihonu</a:t>
            </a:r>
            <a:r>
              <a:rPr lang="en-US" dirty="0"/>
              <a:t> (k..</a:t>
            </a:r>
            <a:r>
              <a:rPr lang="en-US" dirty="0" err="1"/>
              <a:t>urma</a:t>
            </a:r>
            <a:r>
              <a:rPr lang="en-US" dirty="0"/>
              <a:t>)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pomagala</a:t>
            </a:r>
            <a:r>
              <a:rPr lang="en-US" dirty="0"/>
              <a:t> </a:t>
            </a:r>
            <a:r>
              <a:rPr lang="en-US" dirty="0" err="1"/>
              <a:t>hebrejskim</a:t>
            </a:r>
            <a:r>
              <a:rPr lang="en-US" dirty="0"/>
              <a:t> </a:t>
            </a:r>
            <a:r>
              <a:rPr lang="en-US" dirty="0" err="1"/>
              <a:t>špijunima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često</a:t>
            </a:r>
            <a:r>
              <a:rPr lang="en-US" dirty="0"/>
              <a:t> se </a:t>
            </a:r>
            <a:r>
              <a:rPr lang="en-US" dirty="0" err="1"/>
              <a:t>smatra</a:t>
            </a:r>
            <a:r>
              <a:rPr lang="en-US" dirty="0"/>
              <a:t> </a:t>
            </a:r>
            <a:r>
              <a:rPr lang="en-US" dirty="0" err="1"/>
              <a:t>pravednom</a:t>
            </a:r>
            <a:r>
              <a:rPr lang="en-US" dirty="0"/>
              <a:t>, </a:t>
            </a:r>
            <a:r>
              <a:rPr lang="en-US" dirty="0" err="1"/>
              <a:t>hrabrom</a:t>
            </a:r>
            <a:r>
              <a:rPr lang="en-US" dirty="0"/>
              <a:t> </a:t>
            </a:r>
            <a:r>
              <a:rPr lang="en-US" dirty="0" err="1"/>
              <a:t>osobom</a:t>
            </a:r>
            <a:r>
              <a:rPr lang="en-US" dirty="0"/>
              <a:t>, a u </a:t>
            </a:r>
            <a:r>
              <a:rPr lang="en-US" dirty="0" err="1"/>
              <a:t>rabinskoj</a:t>
            </a:r>
            <a:r>
              <a:rPr lang="en-US" dirty="0"/>
              <a:t> </a:t>
            </a:r>
            <a:r>
              <a:rPr lang="en-US" dirty="0" err="1"/>
              <a:t>tradiciji</a:t>
            </a:r>
            <a:r>
              <a:rPr lang="en-US" dirty="0"/>
              <a:t> je </a:t>
            </a:r>
            <a:r>
              <a:rPr lang="en-US" dirty="0" err="1"/>
              <a:t>ponekad</a:t>
            </a:r>
            <a:r>
              <a:rPr lang="en-US" dirty="0"/>
              <a:t> </a:t>
            </a:r>
            <a:r>
              <a:rPr lang="en-US" dirty="0" err="1"/>
              <a:t>opisana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gostioničarka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Ishah zona </a:t>
            </a:r>
            <a:r>
              <a:rPr lang="he-IL" dirty="0"/>
              <a:t>אִשָּׁה זוֹנָה), 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je </a:t>
            </a:r>
            <a:r>
              <a:rPr lang="en-US" dirty="0" err="1"/>
              <a:t>navedeno</a:t>
            </a:r>
            <a:r>
              <a:rPr lang="en-US" dirty="0"/>
              <a:t> u </a:t>
            </a:r>
            <a:r>
              <a:rPr lang="en-US" dirty="0" err="1"/>
              <a:t>hebrejskom</a:t>
            </a:r>
            <a:r>
              <a:rPr lang="en-US" dirty="0"/>
              <a:t> </a:t>
            </a:r>
            <a:r>
              <a:rPr lang="en-US" dirty="0" err="1"/>
              <a:t>tekstu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97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825F-9B27-2329-29B6-ADE4EF12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5B500-27EB-D9CF-A65B-297522A98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E00A7-D7B8-F3CC-4D9E-A28444E93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385337"/>
            <a:ext cx="9545382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96A9-E32D-AFF4-9976-D8C27721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Rahav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FA15D-3018-512B-6D99-1FCD55B32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 </a:t>
            </a:r>
            <a:r>
              <a:rPr lang="en-US" dirty="0" err="1"/>
              <a:t>tekstu</a:t>
            </a:r>
            <a:r>
              <a:rPr lang="en-US" dirty="0"/>
              <a:t>, Rahav se </a:t>
            </a:r>
            <a:r>
              <a:rPr lang="en-US" dirty="0" err="1"/>
              <a:t>naziva</a:t>
            </a:r>
            <a:r>
              <a:rPr lang="en-US" dirty="0"/>
              <a:t> “</a:t>
            </a:r>
            <a:r>
              <a:rPr lang="en-US" dirty="0" err="1"/>
              <a:t>zonah</a:t>
            </a:r>
            <a:r>
              <a:rPr lang="en-US" dirty="0"/>
              <a:t>”, </a:t>
            </a:r>
            <a:r>
              <a:rPr lang="en-US" dirty="0" err="1"/>
              <a:t>što</a:t>
            </a:r>
            <a:r>
              <a:rPr lang="en-US" dirty="0"/>
              <a:t> se 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prevodi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prostitutka</a:t>
            </a:r>
            <a:r>
              <a:rPr lang="en-US" dirty="0"/>
              <a:t>. U </a:t>
            </a:r>
            <a:r>
              <a:rPr lang="en-US" dirty="0" err="1"/>
              <a:t>Bibliji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savremenom</a:t>
            </a:r>
            <a:r>
              <a:rPr lang="en-US" dirty="0"/>
              <a:t> </a:t>
            </a:r>
            <a:r>
              <a:rPr lang="en-US" dirty="0" err="1"/>
              <a:t>društvu</a:t>
            </a:r>
            <a:r>
              <a:rPr lang="en-US" dirty="0"/>
              <a:t>, </a:t>
            </a:r>
            <a:r>
              <a:rPr lang="en-US" dirty="0" err="1"/>
              <a:t>prostitutke</a:t>
            </a:r>
            <a:r>
              <a:rPr lang="en-US" dirty="0"/>
              <a:t> se 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gledaju</a:t>
            </a:r>
            <a:r>
              <a:rPr lang="en-US" dirty="0"/>
              <a:t> s </a:t>
            </a:r>
            <a:r>
              <a:rPr lang="en-US" dirty="0" err="1"/>
              <a:t>oštrim</a:t>
            </a:r>
            <a:r>
              <a:rPr lang="en-US" dirty="0"/>
              <a:t> </a:t>
            </a:r>
            <a:r>
              <a:rPr lang="en-US" dirty="0" err="1"/>
              <a:t>sudom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guraju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marginu</a:t>
            </a:r>
            <a:r>
              <a:rPr lang="en-US" dirty="0"/>
              <a:t>. </a:t>
            </a:r>
            <a:r>
              <a:rPr lang="en-US" dirty="0" err="1"/>
              <a:t>Biblijski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 je </a:t>
            </a:r>
            <a:r>
              <a:rPr lang="en-US" dirty="0" err="1"/>
              <a:t>propisivao</a:t>
            </a:r>
            <a:r>
              <a:rPr lang="en-US" dirty="0"/>
              <a:t> da </a:t>
            </a:r>
            <a:r>
              <a:rPr lang="en-US" dirty="0" err="1"/>
              <a:t>zonah</a:t>
            </a:r>
            <a:r>
              <a:rPr lang="en-US" dirty="0"/>
              <a:t>,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proglašen</a:t>
            </a:r>
            <a:r>
              <a:rPr lang="en-US" dirty="0"/>
              <a:t> </a:t>
            </a:r>
            <a:r>
              <a:rPr lang="en-US" dirty="0" err="1"/>
              <a:t>krivim</a:t>
            </a:r>
            <a:r>
              <a:rPr lang="en-US" dirty="0"/>
              <a:t>,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kamenovan</a:t>
            </a:r>
            <a:r>
              <a:rPr lang="en-US" dirty="0"/>
              <a:t> do </a:t>
            </a:r>
            <a:r>
              <a:rPr lang="en-US" dirty="0" err="1"/>
              <a:t>smrti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spaljen</a:t>
            </a:r>
            <a:r>
              <a:rPr lang="en-US" dirty="0"/>
              <a:t> </a:t>
            </a:r>
            <a:r>
              <a:rPr lang="en-US" dirty="0" err="1"/>
              <a:t>živ</a:t>
            </a:r>
            <a:r>
              <a:rPr lang="en-US" dirty="0"/>
              <a:t>! (Levitski </a:t>
            </a:r>
            <a:r>
              <a:rPr lang="en-US" dirty="0" err="1"/>
              <a:t>zakonik</a:t>
            </a:r>
            <a:r>
              <a:rPr lang="en-US" dirty="0"/>
              <a:t> 21:9)</a:t>
            </a:r>
          </a:p>
          <a:p>
            <a:r>
              <a:rPr lang="en-US" dirty="0"/>
              <a:t> </a:t>
            </a:r>
            <a:r>
              <a:rPr lang="en-US" dirty="0" err="1"/>
              <a:t>Ipak</a:t>
            </a:r>
            <a:r>
              <a:rPr lang="en-US" dirty="0"/>
              <a:t>, Rahav je </a:t>
            </a:r>
            <a:r>
              <a:rPr lang="en-US" dirty="0" err="1"/>
              <a:t>prikazana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dobra </a:t>
            </a:r>
            <a:r>
              <a:rPr lang="en-US" dirty="0" err="1"/>
              <a:t>osoba</a:t>
            </a:r>
            <a:r>
              <a:rPr lang="en-US" dirty="0"/>
              <a:t>, </a:t>
            </a:r>
            <a:r>
              <a:rPr lang="en-US" dirty="0" err="1"/>
              <a:t>uprkos</a:t>
            </a:r>
            <a:r>
              <a:rPr lang="en-US" dirty="0"/>
              <a:t>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profesiji</a:t>
            </a:r>
            <a:r>
              <a:rPr lang="en-US" dirty="0"/>
              <a:t>. Rahav je </a:t>
            </a:r>
            <a:r>
              <a:rPr lang="en-US" dirty="0" err="1"/>
              <a:t>hrabar</a:t>
            </a:r>
            <a:r>
              <a:rPr lang="en-US" dirty="0"/>
              <a:t>, </a:t>
            </a:r>
            <a:r>
              <a:rPr lang="en-US" dirty="0" err="1"/>
              <a:t>odlučan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brz</a:t>
            </a:r>
            <a:r>
              <a:rPr lang="en-US" dirty="0"/>
              <a:t> u </a:t>
            </a:r>
            <a:r>
              <a:rPr lang="en-US" dirty="0" err="1"/>
              <a:t>davanju</a:t>
            </a:r>
            <a:r>
              <a:rPr lang="en-US" dirty="0"/>
              <a:t> </a:t>
            </a:r>
            <a:r>
              <a:rPr lang="en-US" dirty="0" err="1"/>
              <a:t>naredbi</a:t>
            </a:r>
            <a:r>
              <a:rPr lang="en-US" dirty="0"/>
              <a:t>. Ona </a:t>
            </a:r>
            <a:r>
              <a:rPr lang="en-US" dirty="0" err="1"/>
              <a:t>priznaje</a:t>
            </a:r>
            <a:r>
              <a:rPr lang="en-US" dirty="0"/>
              <a:t> </a:t>
            </a:r>
            <a:r>
              <a:rPr lang="en-US" dirty="0" err="1"/>
              <a:t>postojanje</a:t>
            </a:r>
            <a:r>
              <a:rPr lang="en-US" dirty="0"/>
              <a:t> </a:t>
            </a:r>
            <a:r>
              <a:rPr lang="en-US" dirty="0" err="1"/>
              <a:t>izraelskog</a:t>
            </a:r>
            <a:r>
              <a:rPr lang="en-US" dirty="0"/>
              <a:t> Boga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prkosi</a:t>
            </a:r>
            <a:r>
              <a:rPr lang="en-US" dirty="0"/>
              <a:t>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kralju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pomogla</a:t>
            </a:r>
            <a:r>
              <a:rPr lang="en-US" dirty="0"/>
              <a:t> </a:t>
            </a:r>
            <a:r>
              <a:rPr lang="en-US" dirty="0" err="1"/>
              <a:t>Izraelcima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38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6BCD-7178-8370-6E3A-949DB625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Može li zonah biti heroj?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48829-FDF4-BFD9-2D2A-AB5F04265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Zaista</a:t>
            </a:r>
            <a:r>
              <a:rPr lang="en-US" dirty="0"/>
              <a:t>, u post-</a:t>
            </a:r>
            <a:r>
              <a:rPr lang="en-US" dirty="0" err="1"/>
              <a:t>biblijskoj</a:t>
            </a:r>
            <a:r>
              <a:rPr lang="en-US" dirty="0"/>
              <a:t> </a:t>
            </a:r>
            <a:r>
              <a:rPr lang="en-US" dirty="0" err="1"/>
              <a:t>literaturi</a:t>
            </a:r>
            <a:r>
              <a:rPr lang="en-US" dirty="0"/>
              <a:t>, Rahav je </a:t>
            </a:r>
            <a:r>
              <a:rPr lang="en-US" dirty="0" err="1"/>
              <a:t>prikazana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lijepa</a:t>
            </a:r>
            <a:r>
              <a:rPr lang="en-US" dirty="0"/>
              <a:t> </a:t>
            </a:r>
            <a:r>
              <a:rPr lang="en-US" dirty="0" err="1"/>
              <a:t>osoba</a:t>
            </a:r>
            <a:r>
              <a:rPr lang="en-US" dirty="0"/>
              <a:t>, bez </a:t>
            </a:r>
            <a:r>
              <a:rPr lang="en-US" dirty="0" err="1"/>
              <a:t>obzira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njen</a:t>
            </a:r>
            <a:r>
              <a:rPr lang="en-US" dirty="0"/>
              <a:t> status </a:t>
            </a:r>
            <a:r>
              <a:rPr lang="en-US" dirty="0" err="1"/>
              <a:t>zonah</a:t>
            </a:r>
            <a:r>
              <a:rPr lang="en-US" dirty="0"/>
              <a:t>. </a:t>
            </a:r>
          </a:p>
          <a:p>
            <a:r>
              <a:rPr lang="en-US" dirty="0" err="1"/>
              <a:t>Babilonski</a:t>
            </a:r>
            <a:r>
              <a:rPr lang="en-US" dirty="0"/>
              <a:t> Talmud (</a:t>
            </a:r>
            <a:r>
              <a:rPr lang="en-US" dirty="0" err="1"/>
              <a:t>Megila</a:t>
            </a:r>
            <a:r>
              <a:rPr lang="en-US" dirty="0"/>
              <a:t> 15a) </a:t>
            </a:r>
            <a:r>
              <a:rPr lang="en-US" dirty="0" err="1"/>
              <a:t>povezuje</a:t>
            </a:r>
            <a:r>
              <a:rPr lang="en-US" dirty="0"/>
              <a:t> Rahava </a:t>
            </a:r>
            <a:r>
              <a:rPr lang="en-US" dirty="0" err="1"/>
              <a:t>sa</a:t>
            </a:r>
            <a:r>
              <a:rPr lang="en-US" dirty="0"/>
              <a:t> tri </a:t>
            </a:r>
            <a:r>
              <a:rPr lang="en-US" dirty="0" err="1"/>
              <a:t>nesumnjivo</a:t>
            </a:r>
            <a:r>
              <a:rPr lang="en-US" dirty="0"/>
              <a:t> </a:t>
            </a:r>
            <a:r>
              <a:rPr lang="en-US" dirty="0" err="1"/>
              <a:t>vrline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herojske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: "</a:t>
            </a:r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rabini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učili</a:t>
            </a:r>
            <a:r>
              <a:rPr lang="en-US" dirty="0"/>
              <a:t>: Bile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četiri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izuzetne</a:t>
            </a:r>
            <a:r>
              <a:rPr lang="en-US" dirty="0"/>
              <a:t> </a:t>
            </a:r>
            <a:r>
              <a:rPr lang="en-US" dirty="0" err="1"/>
              <a:t>ljepote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svijetu</a:t>
            </a:r>
            <a:r>
              <a:rPr lang="en-US" dirty="0"/>
              <a:t>: Sara, Rahav, Avigail </a:t>
            </a:r>
            <a:r>
              <a:rPr lang="en-US" dirty="0" err="1"/>
              <a:t>i</a:t>
            </a:r>
            <a:r>
              <a:rPr lang="en-US" dirty="0"/>
              <a:t> Esther.“</a:t>
            </a:r>
          </a:p>
          <a:p>
            <a:r>
              <a:rPr lang="en-US" dirty="0"/>
              <a:t> Talmud </a:t>
            </a:r>
            <a:r>
              <a:rPr lang="en-US" dirty="0" err="1"/>
              <a:t>također</a:t>
            </a:r>
            <a:r>
              <a:rPr lang="en-US" dirty="0"/>
              <a:t> </a:t>
            </a:r>
            <a:r>
              <a:rPr lang="en-US" dirty="0" err="1"/>
              <a:t>prikazuje</a:t>
            </a:r>
            <a:r>
              <a:rPr lang="en-US" dirty="0"/>
              <a:t> Rahava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konvertita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judaizam</a:t>
            </a:r>
            <a:r>
              <a:rPr lang="en-US" dirty="0"/>
              <a:t>, koji se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obraćenja</a:t>
            </a:r>
            <a:r>
              <a:rPr lang="en-US" dirty="0"/>
              <a:t> </a:t>
            </a:r>
            <a:r>
              <a:rPr lang="en-US" dirty="0" err="1"/>
              <a:t>udao</a:t>
            </a:r>
            <a:r>
              <a:rPr lang="en-US" dirty="0"/>
              <a:t> za </a:t>
            </a:r>
            <a:r>
              <a:rPr lang="en-US" dirty="0" err="1"/>
              <a:t>Mojsijevog</a:t>
            </a:r>
            <a:r>
              <a:rPr lang="en-US" dirty="0"/>
              <a:t> </a:t>
            </a:r>
            <a:r>
              <a:rPr lang="en-US" dirty="0" err="1"/>
              <a:t>nasljednika</a:t>
            </a:r>
            <a:r>
              <a:rPr lang="en-US" dirty="0"/>
              <a:t>, </a:t>
            </a:r>
            <a:r>
              <a:rPr lang="en-US" dirty="0" err="1"/>
              <a:t>Jošuu</a:t>
            </a:r>
            <a:r>
              <a:rPr lang="en-US" dirty="0"/>
              <a:t>. (</a:t>
            </a:r>
            <a:r>
              <a:rPr lang="en-US" dirty="0" err="1"/>
              <a:t>Megila</a:t>
            </a:r>
            <a:r>
              <a:rPr lang="en-US" dirty="0"/>
              <a:t> 14b)</a:t>
            </a:r>
          </a:p>
        </p:txBody>
      </p:sp>
    </p:spTree>
    <p:extLst>
      <p:ext uri="{BB962C8B-B14F-4D97-AF65-F5344CB8AC3E}">
        <p14:creationId xmlns:p14="http://schemas.microsoft.com/office/powerpoint/2010/main" val="857790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33CB-A0B9-F3C4-023C-B45DBA20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Moderno </a:t>
            </a:r>
            <a:r>
              <a:rPr lang="en-US" dirty="0" err="1"/>
              <a:t>doba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61FE4-707B-9482-5454-3BCB1D710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Idemo </a:t>
            </a:r>
            <a:r>
              <a:rPr lang="en-US" dirty="0" err="1"/>
              <a:t>malo</a:t>
            </a:r>
            <a:r>
              <a:rPr lang="en-US" dirty="0"/>
              <a:t> da </a:t>
            </a:r>
            <a:r>
              <a:rPr lang="en-US" dirty="0" err="1"/>
              <a:t>skitamo</a:t>
            </a:r>
            <a:r>
              <a:rPr lang="en-US" dirty="0"/>
              <a:t> po </a:t>
            </a:r>
            <a:r>
              <a:rPr lang="en-US" dirty="0" err="1"/>
              <a:t>svetu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5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1C00-D979-C4F1-C978-791A92109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49CA-A4C4-B9FB-B736-62EA0A3E2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Buenos Aires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A6665-A9F1-7936-C20E-D292DBF55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Između</a:t>
            </a:r>
            <a:r>
              <a:rPr lang="en-US" dirty="0"/>
              <a:t> 1875. </a:t>
            </a:r>
            <a:r>
              <a:rPr lang="en-US" dirty="0" err="1"/>
              <a:t>i</a:t>
            </a:r>
            <a:r>
              <a:rPr lang="en-US" dirty="0"/>
              <a:t> 1936. </a:t>
            </a:r>
            <a:r>
              <a:rPr lang="en-US" dirty="0" err="1"/>
              <a:t>godine</a:t>
            </a:r>
            <a:r>
              <a:rPr lang="en-US" dirty="0"/>
              <a:t>, Buenos Aires je bio </a:t>
            </a:r>
            <a:r>
              <a:rPr lang="en-US" dirty="0" err="1"/>
              <a:t>glavno</a:t>
            </a:r>
            <a:r>
              <a:rPr lang="en-US" dirty="0"/>
              <a:t> </a:t>
            </a:r>
            <a:r>
              <a:rPr lang="en-US" dirty="0" err="1"/>
              <a:t>središte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. </a:t>
            </a:r>
            <a:r>
              <a:rPr lang="en-US" dirty="0" err="1"/>
              <a:t>Ekonomski</a:t>
            </a:r>
            <a:r>
              <a:rPr lang="en-US" dirty="0"/>
              <a:t> </a:t>
            </a:r>
            <a:r>
              <a:rPr lang="en-US" dirty="0" err="1"/>
              <a:t>očajne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ograničene</a:t>
            </a:r>
            <a:r>
              <a:rPr lang="en-US" dirty="0"/>
              <a:t> </a:t>
            </a:r>
            <a:r>
              <a:rPr lang="en-US" dirty="0" err="1"/>
              <a:t>nefleksibilnim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zakonima</a:t>
            </a:r>
            <a:r>
              <a:rPr lang="en-US" dirty="0"/>
              <a:t> o </a:t>
            </a:r>
            <a:r>
              <a:rPr lang="en-US" dirty="0" err="1"/>
              <a:t>braku</a:t>
            </a:r>
            <a:r>
              <a:rPr lang="en-US" dirty="0"/>
              <a:t>, </a:t>
            </a:r>
            <a:r>
              <a:rPr lang="en-US" dirty="0" err="1"/>
              <a:t>Jevrejke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dolazile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Evrope</a:t>
            </a:r>
            <a:r>
              <a:rPr lang="en-US" dirty="0"/>
              <a:t> </a:t>
            </a:r>
            <a:r>
              <a:rPr lang="en-US" dirty="0" err="1"/>
              <a:t>pristajale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rad u </a:t>
            </a:r>
            <a:r>
              <a:rPr lang="en-US" dirty="0" err="1"/>
              <a:t>legalno</a:t>
            </a:r>
            <a:r>
              <a:rPr lang="en-US" dirty="0"/>
              <a:t> </a:t>
            </a:r>
            <a:r>
              <a:rPr lang="en-US" dirty="0" err="1"/>
              <a:t>sankcionisanim</a:t>
            </a:r>
            <a:r>
              <a:rPr lang="en-US" dirty="0"/>
              <a:t> </a:t>
            </a:r>
            <a:r>
              <a:rPr lang="en-US" dirty="0" err="1"/>
              <a:t>bordelima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osnovali</a:t>
            </a:r>
            <a:r>
              <a:rPr lang="en-US" dirty="0"/>
              <a:t>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svodnici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kapitalom</a:t>
            </a:r>
            <a:r>
              <a:rPr lang="en-US" dirty="0"/>
              <a:t>. </a:t>
            </a:r>
          </a:p>
          <a:p>
            <a:r>
              <a:rPr lang="en-US" dirty="0"/>
              <a:t>Godine 1910. Prva </a:t>
            </a:r>
            <a:r>
              <a:rPr lang="en-US" dirty="0" err="1"/>
              <a:t>međunarodna</a:t>
            </a:r>
            <a:r>
              <a:rPr lang="en-US" dirty="0"/>
              <a:t> </a:t>
            </a: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konferencija</a:t>
            </a:r>
            <a:r>
              <a:rPr lang="en-US" dirty="0"/>
              <a:t> o </a:t>
            </a:r>
            <a:r>
              <a:rPr lang="en-US" dirty="0" err="1"/>
              <a:t>bijelom</a:t>
            </a:r>
            <a:r>
              <a:rPr lang="en-US" dirty="0"/>
              <a:t> </a:t>
            </a:r>
            <a:r>
              <a:rPr lang="en-US" dirty="0" err="1"/>
              <a:t>ropstvu</a:t>
            </a:r>
            <a:r>
              <a:rPr lang="en-US" dirty="0"/>
              <a:t> </a:t>
            </a:r>
            <a:r>
              <a:rPr lang="en-US" dirty="0" err="1"/>
              <a:t>objavila</a:t>
            </a:r>
            <a:r>
              <a:rPr lang="en-US" dirty="0"/>
              <a:t> je </a:t>
            </a:r>
            <a:r>
              <a:rPr lang="en-US" dirty="0" err="1"/>
              <a:t>izvještaj</a:t>
            </a:r>
            <a:r>
              <a:rPr lang="en-US" dirty="0"/>
              <a:t> u </a:t>
            </a:r>
            <a:r>
              <a:rPr lang="en-US" dirty="0" err="1"/>
              <a:t>kojem</a:t>
            </a:r>
            <a:r>
              <a:rPr lang="en-US" dirty="0"/>
              <a:t> se </a:t>
            </a:r>
            <a:r>
              <a:rPr lang="en-US" dirty="0" err="1"/>
              <a:t>navodi</a:t>
            </a:r>
            <a:r>
              <a:rPr lang="en-US" dirty="0"/>
              <a:t> da Buenos Aires </a:t>
            </a:r>
            <a:r>
              <a:rPr lang="en-US" dirty="0" err="1"/>
              <a:t>ima</a:t>
            </a:r>
            <a:r>
              <a:rPr lang="en-US" dirty="0"/>
              <a:t> 42 </a:t>
            </a:r>
            <a:r>
              <a:rPr lang="en-US" dirty="0" err="1"/>
              <a:t>legalna</a:t>
            </a:r>
            <a:r>
              <a:rPr lang="en-US" dirty="0"/>
              <a:t> </a:t>
            </a:r>
            <a:r>
              <a:rPr lang="en-US" dirty="0" err="1"/>
              <a:t>bordela</a:t>
            </a:r>
            <a:r>
              <a:rPr lang="en-US" dirty="0"/>
              <a:t>, od </a:t>
            </a:r>
            <a:r>
              <a:rPr lang="en-US" dirty="0" err="1"/>
              <a:t>kojih</a:t>
            </a:r>
            <a:r>
              <a:rPr lang="en-US" dirty="0"/>
              <a:t> je 39 </a:t>
            </a:r>
            <a:r>
              <a:rPr lang="en-US" dirty="0" err="1"/>
              <a:t>bilo</a:t>
            </a:r>
            <a:r>
              <a:rPr lang="en-US" dirty="0"/>
              <a:t> u </a:t>
            </a:r>
            <a:r>
              <a:rPr lang="en-US" dirty="0" err="1"/>
              <a:t>vlasništvu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. </a:t>
            </a:r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24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9630-835B-FE9E-86E2-5D9CC8EF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</a:t>
            </a:r>
            <a:r>
              <a:rPr lang="sr-Latn-RS" dirty="0"/>
              <a:t>ć</a:t>
            </a:r>
            <a:r>
              <a:rPr lang="en-US" dirty="0" err="1"/>
              <a:t>ina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2AA0B-4B82-8BE1-1B32-8CC330F91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Jevrejke</a:t>
            </a:r>
            <a:r>
              <a:rPr lang="en-US" dirty="0"/>
              <a:t> </a:t>
            </a:r>
            <a:r>
              <a:rPr lang="en-US" dirty="0" err="1"/>
              <a:t>činile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trećinu</a:t>
            </a:r>
            <a:r>
              <a:rPr lang="en-US" dirty="0"/>
              <a:t> </a:t>
            </a:r>
            <a:r>
              <a:rPr lang="en-US" dirty="0" err="1"/>
              <a:t>legalnih</a:t>
            </a:r>
            <a:r>
              <a:rPr lang="en-US" dirty="0"/>
              <a:t> </a:t>
            </a:r>
            <a:r>
              <a:rPr lang="en-US" dirty="0" err="1"/>
              <a:t>prostitutki</a:t>
            </a:r>
            <a:r>
              <a:rPr lang="en-US" dirty="0"/>
              <a:t>, bile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nesrazmjerno</a:t>
            </a:r>
            <a:r>
              <a:rPr lang="en-US" dirty="0"/>
              <a:t> </a:t>
            </a:r>
            <a:r>
              <a:rPr lang="en-US" dirty="0" err="1"/>
              <a:t>vidljive</a:t>
            </a:r>
            <a:r>
              <a:rPr lang="en-US" dirty="0"/>
              <a:t> u </a:t>
            </a:r>
            <a:r>
              <a:rPr lang="en-US" dirty="0" err="1"/>
              <a:t>katoličkom</a:t>
            </a:r>
            <a:r>
              <a:rPr lang="en-US" dirty="0"/>
              <a:t> </a:t>
            </a:r>
            <a:r>
              <a:rPr lang="en-US" dirty="0" err="1"/>
              <a:t>društvu</a:t>
            </a:r>
            <a:r>
              <a:rPr lang="en-US" dirty="0"/>
              <a:t>, a </a:t>
            </a:r>
            <a:r>
              <a:rPr lang="en-US" dirty="0" err="1"/>
              <a:t>moralni</a:t>
            </a:r>
            <a:r>
              <a:rPr lang="en-US" dirty="0"/>
              <a:t> </a:t>
            </a:r>
            <a:r>
              <a:rPr lang="en-US" dirty="0" err="1"/>
              <a:t>reformatori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mogli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njihovo</a:t>
            </a:r>
            <a:r>
              <a:rPr lang="en-US" dirty="0"/>
              <a:t> </a:t>
            </a:r>
            <a:r>
              <a:rPr lang="en-US" dirty="0" err="1"/>
              <a:t>državljanstvo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Godine 1930. </a:t>
            </a:r>
            <a:r>
              <a:rPr lang="en-US" dirty="0" err="1"/>
              <a:t>dvije</a:t>
            </a:r>
            <a:r>
              <a:rPr lang="en-US" dirty="0"/>
              <a:t> </a:t>
            </a:r>
            <a:r>
              <a:rPr lang="en-US" dirty="0" err="1"/>
              <a:t>Jevrejke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javno</a:t>
            </a:r>
            <a:r>
              <a:rPr lang="en-US" dirty="0"/>
              <a:t> </a:t>
            </a:r>
            <a:r>
              <a:rPr lang="en-US" dirty="0" err="1"/>
              <a:t>progovorile</a:t>
            </a:r>
            <a:r>
              <a:rPr lang="en-US" dirty="0"/>
              <a:t> o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iskustvu</a:t>
            </a:r>
            <a:r>
              <a:rPr lang="en-US" dirty="0"/>
              <a:t> </a:t>
            </a:r>
            <a:r>
              <a:rPr lang="en-US" dirty="0" err="1"/>
              <a:t>prisilne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. Ova </a:t>
            </a:r>
            <a:r>
              <a:rPr lang="en-US" dirty="0" err="1"/>
              <a:t>otkrića</a:t>
            </a:r>
            <a:r>
              <a:rPr lang="en-US" dirty="0"/>
              <a:t> </a:t>
            </a:r>
            <a:r>
              <a:rPr lang="en-US" dirty="0" err="1"/>
              <a:t>dovela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do </a:t>
            </a:r>
            <a:r>
              <a:rPr lang="en-US" dirty="0" err="1"/>
              <a:t>masovnog</a:t>
            </a:r>
            <a:r>
              <a:rPr lang="en-US" dirty="0"/>
              <a:t> </a:t>
            </a:r>
            <a:r>
              <a:rPr lang="en-US" dirty="0" err="1"/>
              <a:t>hapšenja</a:t>
            </a:r>
            <a:r>
              <a:rPr lang="en-US" dirty="0"/>
              <a:t> </a:t>
            </a:r>
            <a:r>
              <a:rPr lang="en-US" dirty="0" err="1"/>
              <a:t>svodnika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zabrane</a:t>
            </a:r>
            <a:r>
              <a:rPr lang="en-US" dirty="0"/>
              <a:t> </a:t>
            </a:r>
            <a:r>
              <a:rPr lang="en-US" dirty="0" err="1"/>
              <a:t>bordela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 1935. </a:t>
            </a:r>
            <a:r>
              <a:rPr lang="en-US" dirty="0" err="1"/>
              <a:t>godine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60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EFB21B-CF83-A703-00C6-3297909AA8A3}"/>
              </a:ext>
            </a:extLst>
          </p:cNvPr>
          <p:cNvSpPr/>
          <p:nvPr/>
        </p:nvSpPr>
        <p:spPr>
          <a:xfrm>
            <a:off x="2199503" y="3546389"/>
            <a:ext cx="7253416" cy="1507525"/>
          </a:xfrm>
          <a:prstGeom prst="rect">
            <a:avLst/>
          </a:prstGeom>
          <a:pattFill prst="shingle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83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F97734-E53E-D12A-374A-702CD00CF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156" b="187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95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3145-E0C3-1860-AB9B-2BBD6683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Regulisana prostitucija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75D1C-4E3C-46CA-44F2-2F5F97233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Strah od </a:t>
            </a:r>
            <a:r>
              <a:rPr lang="en-US" dirty="0" err="1"/>
              <a:t>jevrejskog</a:t>
            </a:r>
            <a:r>
              <a:rPr lang="en-US" dirty="0"/>
              <a:t> </a:t>
            </a:r>
            <a:r>
              <a:rPr lang="en-US" dirty="0" err="1"/>
              <a:t>bijelog</a:t>
            </a:r>
            <a:r>
              <a:rPr lang="en-US" dirty="0"/>
              <a:t> </a:t>
            </a:r>
            <a:r>
              <a:rPr lang="en-US" dirty="0" err="1"/>
              <a:t>ropstva</a:t>
            </a:r>
            <a:r>
              <a:rPr lang="en-US" dirty="0"/>
              <a:t>, </a:t>
            </a:r>
            <a:r>
              <a:rPr lang="en-US" dirty="0" err="1"/>
              <a:t>seksualne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izbjeglicama</a:t>
            </a:r>
            <a:r>
              <a:rPr lang="en-US" dirty="0"/>
              <a:t> </a:t>
            </a:r>
            <a:r>
              <a:rPr lang="en-US" dirty="0" err="1"/>
              <a:t>imigranticama</a:t>
            </a:r>
            <a:r>
              <a:rPr lang="en-US" dirty="0"/>
              <a:t>,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često</a:t>
            </a:r>
            <a:r>
              <a:rPr lang="en-US" dirty="0"/>
              <a:t> </a:t>
            </a:r>
            <a:r>
              <a:rPr lang="en-US" dirty="0" err="1"/>
              <a:t>vrše</a:t>
            </a:r>
            <a:r>
              <a:rPr lang="en-US" dirty="0"/>
              <a:t>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muškarci</a:t>
            </a:r>
            <a:r>
              <a:rPr lang="en-US" dirty="0"/>
              <a:t>,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zaokupljala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u </a:t>
            </a:r>
            <a:r>
              <a:rPr lang="en-US" dirty="0" err="1"/>
              <a:t>Evropi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imigrantske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u </a:t>
            </a:r>
            <a:r>
              <a:rPr lang="en-US" dirty="0" err="1"/>
              <a:t>Sjevernoj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Južnoj</a:t>
            </a:r>
            <a:r>
              <a:rPr lang="en-US" dirty="0"/>
              <a:t> </a:t>
            </a:r>
            <a:r>
              <a:rPr lang="en-US" dirty="0" err="1"/>
              <a:t>Americi</a:t>
            </a:r>
            <a:r>
              <a:rPr lang="en-US" dirty="0"/>
              <a:t> od 1880-ih do </a:t>
            </a:r>
            <a:r>
              <a:rPr lang="en-US" dirty="0" err="1"/>
              <a:t>izbijanja</a:t>
            </a:r>
            <a:r>
              <a:rPr lang="en-US" dirty="0"/>
              <a:t> </a:t>
            </a:r>
            <a:r>
              <a:rPr lang="en-US" dirty="0" err="1"/>
              <a:t>Drugog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rata. </a:t>
            </a:r>
            <a:endParaRPr lang="sr-Latn-RS" dirty="0"/>
          </a:p>
          <a:p>
            <a:r>
              <a:rPr lang="en-US" dirty="0"/>
              <a:t>Od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latinoameričkih</a:t>
            </a:r>
            <a:r>
              <a:rPr lang="en-US" dirty="0"/>
              <a:t> </a:t>
            </a:r>
            <a:r>
              <a:rPr lang="en-US" dirty="0" err="1"/>
              <a:t>gradova</a:t>
            </a:r>
            <a:r>
              <a:rPr lang="en-US" dirty="0"/>
              <a:t>, Buenos Aires u </a:t>
            </a:r>
            <a:r>
              <a:rPr lang="en-US" dirty="0" err="1"/>
              <a:t>Argentini</a:t>
            </a:r>
            <a:r>
              <a:rPr lang="en-US" dirty="0"/>
              <a:t> </a:t>
            </a:r>
            <a:r>
              <a:rPr lang="en-US" dirty="0" err="1"/>
              <a:t>navođen</a:t>
            </a:r>
            <a:r>
              <a:rPr lang="en-US" dirty="0"/>
              <a:t> je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utočište</a:t>
            </a:r>
            <a:r>
              <a:rPr lang="en-US" dirty="0"/>
              <a:t> za </a:t>
            </a:r>
            <a:r>
              <a:rPr lang="en-US" dirty="0" err="1"/>
              <a:t>trgovce</a:t>
            </a:r>
            <a:r>
              <a:rPr lang="en-US" dirty="0"/>
              <a:t> </a:t>
            </a:r>
            <a:r>
              <a:rPr lang="en-US" dirty="0" err="1"/>
              <a:t>bijelim</a:t>
            </a:r>
            <a:r>
              <a:rPr lang="en-US" dirty="0"/>
              <a:t> </a:t>
            </a:r>
            <a:r>
              <a:rPr lang="en-US" dirty="0" err="1"/>
              <a:t>robljem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je </a:t>
            </a:r>
            <a:r>
              <a:rPr lang="en-US" dirty="0" err="1"/>
              <a:t>imao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opštinski</a:t>
            </a:r>
            <a:r>
              <a:rPr lang="en-US" dirty="0"/>
              <a:t> </a:t>
            </a:r>
            <a:r>
              <a:rPr lang="en-US" dirty="0" err="1"/>
              <a:t>regulisane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 od 1875. do 1936.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je </a:t>
            </a:r>
            <a:r>
              <a:rPr lang="en-US" dirty="0" err="1"/>
              <a:t>nacionalni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, Zakon o </a:t>
            </a:r>
            <a:r>
              <a:rPr lang="en-US" dirty="0" err="1"/>
              <a:t>socijalnoj</a:t>
            </a:r>
            <a:r>
              <a:rPr lang="en-US" dirty="0"/>
              <a:t> </a:t>
            </a:r>
            <a:r>
              <a:rPr lang="en-US" dirty="0" err="1"/>
              <a:t>profilaksi</a:t>
            </a:r>
            <a:r>
              <a:rPr lang="en-US" dirty="0"/>
              <a:t>, </a:t>
            </a:r>
            <a:r>
              <a:rPr lang="en-US" dirty="0" err="1"/>
              <a:t>zabranio</a:t>
            </a:r>
            <a:r>
              <a:rPr lang="en-US" dirty="0"/>
              <a:t> </a:t>
            </a:r>
            <a:r>
              <a:rPr lang="en-US" dirty="0" err="1"/>
              <a:t>bordele</a:t>
            </a:r>
            <a:r>
              <a:rPr lang="en-US" dirty="0"/>
              <a:t> </a:t>
            </a:r>
            <a:r>
              <a:rPr lang="en-US" dirty="0" err="1"/>
              <a:t>širom</a:t>
            </a:r>
            <a:r>
              <a:rPr lang="en-US" dirty="0"/>
              <a:t> Argentine.</a:t>
            </a:r>
          </a:p>
        </p:txBody>
      </p:sp>
    </p:spTree>
    <p:extLst>
      <p:ext uri="{BB962C8B-B14F-4D97-AF65-F5344CB8AC3E}">
        <p14:creationId xmlns:p14="http://schemas.microsoft.com/office/powerpoint/2010/main" val="2985905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4F483-021C-1BA0-1FD3-C7E3839A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 dirty="0"/>
              <a:t>Evo </a:t>
            </a:r>
            <a:r>
              <a:rPr lang="en-US" sz="2800" dirty="0" err="1"/>
              <a:t>jedan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FB6B5-9E6E-B4C5-B9A2-B1E6689B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972CD-2B54-D21C-4DCA-F49FC2498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883539"/>
            <a:ext cx="6922008" cy="5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66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1D1DE-97A2-0868-BEC7-951725C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38" y="365125"/>
            <a:ext cx="10515600" cy="640637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Jevrejke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emigrirale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Poljske</a:t>
            </a:r>
            <a:r>
              <a:rPr lang="en-US" dirty="0"/>
              <a:t>, </a:t>
            </a:r>
            <a:r>
              <a:rPr lang="en-US" dirty="0" err="1"/>
              <a:t>Rusije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Njemačke</a:t>
            </a:r>
            <a:r>
              <a:rPr lang="en-US" dirty="0"/>
              <a:t> u </a:t>
            </a:r>
            <a:r>
              <a:rPr lang="en-US" dirty="0" err="1"/>
              <a:t>pokušaju</a:t>
            </a:r>
            <a:r>
              <a:rPr lang="en-US" dirty="0"/>
              <a:t> da </a:t>
            </a:r>
            <a:r>
              <a:rPr lang="en-US" dirty="0" err="1"/>
              <a:t>pobjegnu</a:t>
            </a:r>
            <a:r>
              <a:rPr lang="en-US" dirty="0"/>
              <a:t> od </a:t>
            </a:r>
            <a:r>
              <a:rPr lang="en-US" dirty="0" err="1"/>
              <a:t>siromaštva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vjerskog</a:t>
            </a:r>
            <a:r>
              <a:rPr lang="en-US" dirty="0"/>
              <a:t> </a:t>
            </a:r>
            <a:r>
              <a:rPr lang="en-US" dirty="0" err="1"/>
              <a:t>progona</a:t>
            </a:r>
            <a:r>
              <a:rPr lang="en-US" dirty="0"/>
              <a:t>. </a:t>
            </a:r>
            <a:r>
              <a:rPr lang="en-US" dirty="0" err="1"/>
              <a:t>Prisiljene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prostituciju</a:t>
            </a:r>
            <a:r>
              <a:rPr lang="en-US" dirty="0"/>
              <a:t> </a:t>
            </a:r>
            <a:r>
              <a:rPr lang="en-US" dirty="0" err="1"/>
              <a:t>nefleksibilnim</a:t>
            </a:r>
            <a:r>
              <a:rPr lang="en-US" dirty="0"/>
              <a:t> </a:t>
            </a:r>
            <a:r>
              <a:rPr lang="en-US" dirty="0" err="1"/>
              <a:t>vjerskim</a:t>
            </a:r>
            <a:r>
              <a:rPr lang="en-US" dirty="0"/>
              <a:t> </a:t>
            </a:r>
            <a:r>
              <a:rPr lang="en-US" dirty="0" err="1"/>
              <a:t>zakonima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onih</a:t>
            </a:r>
            <a:r>
              <a:rPr lang="en-US" dirty="0"/>
              <a:t> koji se </a:t>
            </a:r>
            <a:r>
              <a:rPr lang="en-US" dirty="0" err="1"/>
              <a:t>odnose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b="1" dirty="0"/>
              <a:t>agunot</a:t>
            </a:r>
            <a:r>
              <a:rPr lang="en-US" dirty="0"/>
              <a:t> (</a:t>
            </a:r>
            <a:r>
              <a:rPr lang="en-US" dirty="0" err="1"/>
              <a:t>supruge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razvod</a:t>
            </a:r>
            <a:r>
              <a:rPr lang="en-US" dirty="0"/>
              <a:t>), </a:t>
            </a:r>
            <a:r>
              <a:rPr lang="en-US" dirty="0" err="1"/>
              <a:t>ekonomskim</a:t>
            </a:r>
            <a:r>
              <a:rPr lang="en-US" dirty="0"/>
              <a:t> </a:t>
            </a:r>
            <a:r>
              <a:rPr lang="en-US" dirty="0" err="1"/>
              <a:t>očajem</a:t>
            </a:r>
            <a:r>
              <a:rPr lang="en-US" dirty="0"/>
              <a:t> </a:t>
            </a:r>
            <a:r>
              <a:rPr lang="en-US" dirty="0" err="1"/>
              <a:t>cijelih</a:t>
            </a:r>
            <a:r>
              <a:rPr lang="en-US" dirty="0"/>
              <a:t> </a:t>
            </a:r>
            <a:r>
              <a:rPr lang="en-US" dirty="0" err="1"/>
              <a:t>porodica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uvjerenjem</a:t>
            </a:r>
            <a:r>
              <a:rPr lang="en-US" dirty="0"/>
              <a:t> da </a:t>
            </a:r>
            <a:r>
              <a:rPr lang="en-US" dirty="0" err="1"/>
              <a:t>supruge</a:t>
            </a:r>
            <a:r>
              <a:rPr lang="en-US" dirty="0"/>
              <a:t>, </a:t>
            </a:r>
            <a:r>
              <a:rPr lang="en-US" dirty="0" err="1"/>
              <a:t>čak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one </a:t>
            </a:r>
            <a:r>
              <a:rPr lang="en-US" dirty="0" err="1"/>
              <a:t>udane</a:t>
            </a:r>
            <a:r>
              <a:rPr lang="en-US" dirty="0"/>
              <a:t> pod </a:t>
            </a:r>
            <a:r>
              <a:rPr lang="en-US" dirty="0" err="1"/>
              <a:t>lažnim</a:t>
            </a:r>
            <a:r>
              <a:rPr lang="en-US" dirty="0"/>
              <a:t> </a:t>
            </a:r>
            <a:r>
              <a:rPr lang="en-US" dirty="0" err="1"/>
              <a:t>izgovorom</a:t>
            </a:r>
            <a:r>
              <a:rPr lang="en-US" dirty="0"/>
              <a:t> za </a:t>
            </a:r>
            <a:r>
              <a:rPr lang="en-US" dirty="0" err="1"/>
              <a:t>svodnike</a:t>
            </a:r>
            <a:r>
              <a:rPr lang="en-US" dirty="0"/>
              <a:t>, </a:t>
            </a:r>
            <a:r>
              <a:rPr lang="en-US" dirty="0" err="1"/>
              <a:t>trebaju</a:t>
            </a:r>
            <a:r>
              <a:rPr lang="en-US" dirty="0"/>
              <a:t> </a:t>
            </a:r>
            <a:r>
              <a:rPr lang="en-US" dirty="0" err="1"/>
              <a:t>slušati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muževe</a:t>
            </a:r>
            <a:r>
              <a:rPr lang="en-US" dirty="0"/>
              <a:t>, bile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najugroženijim</a:t>
            </a:r>
            <a:r>
              <a:rPr lang="en-US" dirty="0"/>
              <a:t> </a:t>
            </a:r>
            <a:r>
              <a:rPr lang="en-US" dirty="0" err="1"/>
              <a:t>grupama</a:t>
            </a:r>
            <a:r>
              <a:rPr lang="en-US" dirty="0"/>
              <a:t> </a:t>
            </a:r>
            <a:r>
              <a:rPr lang="en-US" dirty="0" err="1"/>
              <a:t>imigrantkinja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.</a:t>
            </a:r>
          </a:p>
          <a:p>
            <a:r>
              <a:rPr lang="en-US" dirty="0"/>
              <a:t>Kao </a:t>
            </a:r>
            <a:r>
              <a:rPr lang="en-US" dirty="0" err="1"/>
              <a:t>imigranti</a:t>
            </a:r>
            <a:r>
              <a:rPr lang="en-US" dirty="0"/>
              <a:t> u </a:t>
            </a:r>
            <a:r>
              <a:rPr lang="en-US" dirty="0" err="1"/>
              <a:t>pretežno</a:t>
            </a:r>
            <a:r>
              <a:rPr lang="en-US" dirty="0"/>
              <a:t> </a:t>
            </a:r>
            <a:r>
              <a:rPr lang="en-US" dirty="0" err="1"/>
              <a:t>katoličkom</a:t>
            </a:r>
            <a:r>
              <a:rPr lang="en-US" dirty="0"/>
              <a:t> </a:t>
            </a:r>
            <a:r>
              <a:rPr lang="en-US" dirty="0" err="1"/>
              <a:t>društvu</a:t>
            </a:r>
            <a:r>
              <a:rPr lang="en-US" dirty="0"/>
              <a:t>, </a:t>
            </a: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zajednica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 - </a:t>
            </a:r>
            <a:r>
              <a:rPr lang="en-US" dirty="0" err="1"/>
              <a:t>najveća</a:t>
            </a:r>
            <a:r>
              <a:rPr lang="en-US" dirty="0"/>
              <a:t> u </a:t>
            </a:r>
            <a:r>
              <a:rPr lang="en-US" dirty="0" err="1"/>
              <a:t>Južnoj</a:t>
            </a:r>
            <a:r>
              <a:rPr lang="en-US" dirty="0"/>
              <a:t> </a:t>
            </a:r>
            <a:r>
              <a:rPr lang="en-US" dirty="0" err="1"/>
              <a:t>Americi</a:t>
            </a:r>
            <a:r>
              <a:rPr lang="en-US" dirty="0"/>
              <a:t> - </a:t>
            </a:r>
            <a:r>
              <a:rPr lang="en-US" dirty="0" err="1"/>
              <a:t>postala</a:t>
            </a:r>
            <a:r>
              <a:rPr lang="en-US" dirty="0"/>
              <a:t> je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zabrinuta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izvještaja</a:t>
            </a:r>
            <a:r>
              <a:rPr lang="en-US" dirty="0"/>
              <a:t> o </a:t>
            </a:r>
            <a:r>
              <a:rPr lang="en-US" dirty="0" err="1"/>
              <a:t>jevrejskom</a:t>
            </a:r>
            <a:r>
              <a:rPr lang="en-US" dirty="0"/>
              <a:t> </a:t>
            </a:r>
            <a:r>
              <a:rPr lang="en-US" dirty="0" err="1"/>
              <a:t>kriminalu</a:t>
            </a:r>
            <a:r>
              <a:rPr lang="en-US" dirty="0"/>
              <a:t> u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kojem</a:t>
            </a:r>
            <a:r>
              <a:rPr lang="en-US" dirty="0"/>
              <a:t> </a:t>
            </a:r>
            <a:r>
              <a:rPr lang="en-US" dirty="0" err="1"/>
              <a:t>obliku</a:t>
            </a:r>
            <a:r>
              <a:rPr lang="en-US" dirty="0"/>
              <a:t>.</a:t>
            </a:r>
            <a:endParaRPr lang="sr-Latn-RS" dirty="0"/>
          </a:p>
          <a:p>
            <a:r>
              <a:rPr lang="en-US" dirty="0"/>
              <a:t> </a:t>
            </a:r>
            <a:r>
              <a:rPr lang="en-US" dirty="0" err="1"/>
              <a:t>Tvrdnje</a:t>
            </a:r>
            <a:r>
              <a:rPr lang="en-US" dirty="0"/>
              <a:t> o </a:t>
            </a:r>
            <a:r>
              <a:rPr lang="en-US" dirty="0" err="1"/>
              <a:t>bijelom</a:t>
            </a:r>
            <a:r>
              <a:rPr lang="en-US" dirty="0"/>
              <a:t> </a:t>
            </a:r>
            <a:r>
              <a:rPr lang="en-US" dirty="0" err="1"/>
              <a:t>roblju</a:t>
            </a:r>
            <a:r>
              <a:rPr lang="en-US" dirty="0"/>
              <a:t>,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svodnicima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prostitutkama</a:t>
            </a:r>
            <a:r>
              <a:rPr lang="en-US" dirty="0"/>
              <a:t> </a:t>
            </a:r>
            <a:r>
              <a:rPr lang="en-US" dirty="0" err="1"/>
              <a:t>potresle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zajednicu</a:t>
            </a:r>
            <a:r>
              <a:rPr lang="en-US" dirty="0"/>
              <a:t> do </a:t>
            </a:r>
            <a:r>
              <a:rPr lang="en-US" dirty="0" err="1"/>
              <a:t>njene</a:t>
            </a:r>
            <a:r>
              <a:rPr lang="en-US" dirty="0"/>
              <a:t> </a:t>
            </a:r>
            <a:r>
              <a:rPr lang="en-US" dirty="0" err="1"/>
              <a:t>srži</a:t>
            </a:r>
            <a:r>
              <a:rPr lang="en-US" dirty="0"/>
              <a:t>, a </a:t>
            </a:r>
            <a:r>
              <a:rPr lang="en-US" dirty="0" err="1"/>
              <a:t>učinjen</a:t>
            </a:r>
            <a:r>
              <a:rPr lang="en-US" dirty="0"/>
              <a:t> je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pokušaj</a:t>
            </a:r>
            <a:r>
              <a:rPr lang="en-US" dirty="0"/>
              <a:t> da se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kriminalni</a:t>
            </a:r>
            <a:r>
              <a:rPr lang="en-US" dirty="0"/>
              <a:t> element </a:t>
            </a:r>
            <a:r>
              <a:rPr lang="en-US" dirty="0" err="1"/>
              <a:t>odvoji</a:t>
            </a:r>
            <a:r>
              <a:rPr lang="en-US" dirty="0"/>
              <a:t> od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, </a:t>
            </a:r>
            <a:r>
              <a:rPr lang="en-US" dirty="0" err="1"/>
              <a:t>uključujući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zabranu</a:t>
            </a:r>
            <a:r>
              <a:rPr lang="en-US" dirty="0"/>
              <a:t> </a:t>
            </a:r>
            <a:r>
              <a:rPr lang="en-US" dirty="0" err="1"/>
              <a:t>njihovog</a:t>
            </a:r>
            <a:r>
              <a:rPr lang="en-US" dirty="0"/>
              <a:t> </a:t>
            </a:r>
            <a:r>
              <a:rPr lang="en-US" dirty="0" err="1"/>
              <a:t>ulaska</a:t>
            </a:r>
            <a:r>
              <a:rPr lang="en-US" dirty="0"/>
              <a:t> u </a:t>
            </a:r>
            <a:r>
              <a:rPr lang="en-US" dirty="0" err="1"/>
              <a:t>sinagoge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40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777A-7FDF-638F-855B-83FC8004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Potplatili...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705DF-FB1C-6C84-98E0-BFBDDDE6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Godine 1908. </a:t>
            </a: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zajednica</a:t>
            </a:r>
            <a:r>
              <a:rPr lang="en-US" dirty="0"/>
              <a:t> </a:t>
            </a:r>
            <a:r>
              <a:rPr lang="en-US" dirty="0" err="1"/>
              <a:t>održala</a:t>
            </a:r>
            <a:r>
              <a:rPr lang="en-US" dirty="0"/>
              <a:t> je </a:t>
            </a:r>
            <a:r>
              <a:rPr lang="en-US" dirty="0" err="1"/>
              <a:t>javni</a:t>
            </a:r>
            <a:r>
              <a:rPr lang="en-US" dirty="0"/>
              <a:t> </a:t>
            </a:r>
            <a:r>
              <a:rPr lang="en-US" dirty="0" err="1"/>
              <a:t>sastanak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raspravljala</a:t>
            </a:r>
            <a:r>
              <a:rPr lang="en-US" dirty="0"/>
              <a:t> o </a:t>
            </a:r>
            <a:r>
              <a:rPr lang="en-US" dirty="0" err="1"/>
              <a:t>implikacijama</a:t>
            </a:r>
            <a:r>
              <a:rPr lang="en-US" dirty="0"/>
              <a:t> </a:t>
            </a:r>
            <a:r>
              <a:rPr lang="en-US" dirty="0" err="1"/>
              <a:t>uličnih</a:t>
            </a:r>
            <a:r>
              <a:rPr lang="en-US" dirty="0"/>
              <a:t> </a:t>
            </a:r>
            <a:r>
              <a:rPr lang="en-US" dirty="0" err="1"/>
              <a:t>protesta</a:t>
            </a:r>
            <a:r>
              <a:rPr lang="en-US" dirty="0"/>
              <a:t> u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naseljima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svodnika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njihovih</a:t>
            </a:r>
            <a:r>
              <a:rPr lang="en-US" dirty="0"/>
              <a:t> </a:t>
            </a:r>
            <a:r>
              <a:rPr lang="en-US" dirty="0" err="1"/>
              <a:t>rođaka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pozvanima</a:t>
            </a:r>
            <a:r>
              <a:rPr lang="en-US" dirty="0"/>
              <a:t> da </a:t>
            </a:r>
            <a:r>
              <a:rPr lang="en-US" dirty="0" err="1"/>
              <a:t>prisustvuju</a:t>
            </a:r>
            <a:r>
              <a:rPr lang="en-US" dirty="0"/>
              <a:t> bio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socijalista</a:t>
            </a:r>
            <a:r>
              <a:rPr lang="en-US" dirty="0"/>
              <a:t> </a:t>
            </a:r>
            <a:r>
              <a:rPr lang="en-US" dirty="0" err="1"/>
              <a:t>izabran</a:t>
            </a:r>
            <a:r>
              <a:rPr lang="en-US" dirty="0"/>
              <a:t> u </a:t>
            </a:r>
            <a:r>
              <a:rPr lang="en-US" dirty="0" err="1"/>
              <a:t>nacionalno</a:t>
            </a:r>
            <a:r>
              <a:rPr lang="en-US" dirty="0"/>
              <a:t> </a:t>
            </a:r>
            <a:r>
              <a:rPr lang="en-US" dirty="0" err="1"/>
              <a:t>zakonodavno</a:t>
            </a:r>
            <a:r>
              <a:rPr lang="en-US" dirty="0"/>
              <a:t> </a:t>
            </a:r>
            <a:r>
              <a:rPr lang="en-US" dirty="0" err="1"/>
              <a:t>tijelo</a:t>
            </a:r>
            <a:r>
              <a:rPr lang="en-US" dirty="0"/>
              <a:t>, Alfredo Palacios (1880–1965), koji je 1913.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sastavio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 o </a:t>
            </a:r>
            <a:r>
              <a:rPr lang="en-US" dirty="0" err="1"/>
              <a:t>deportaciji</a:t>
            </a:r>
            <a:r>
              <a:rPr lang="en-US" dirty="0"/>
              <a:t>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svodnika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Manuel Gálvez (1882–1962), </a:t>
            </a:r>
            <a:r>
              <a:rPr lang="en-US" dirty="0" err="1"/>
              <a:t>katolički</a:t>
            </a:r>
            <a:r>
              <a:rPr lang="en-US" dirty="0"/>
              <a:t> </a:t>
            </a:r>
            <a:r>
              <a:rPr lang="en-US" dirty="0" err="1"/>
              <a:t>konzervativac</a:t>
            </a:r>
            <a:r>
              <a:rPr lang="en-US" dirty="0"/>
              <a:t> koji je </a:t>
            </a:r>
            <a:r>
              <a:rPr lang="en-US" dirty="0" err="1"/>
              <a:t>nedavno</a:t>
            </a:r>
            <a:r>
              <a:rPr lang="en-US" dirty="0"/>
              <a:t> </a:t>
            </a:r>
            <a:r>
              <a:rPr lang="en-US" dirty="0" err="1"/>
              <a:t>napisao</a:t>
            </a:r>
            <a:r>
              <a:rPr lang="en-US" dirty="0"/>
              <a:t> </a:t>
            </a:r>
            <a:r>
              <a:rPr lang="en-US" dirty="0" err="1"/>
              <a:t>tezu</a:t>
            </a:r>
            <a:r>
              <a:rPr lang="en-US" dirty="0"/>
              <a:t> o </a:t>
            </a:r>
            <a:r>
              <a:rPr lang="en-US" dirty="0" err="1"/>
              <a:t>trgovini</a:t>
            </a:r>
            <a:r>
              <a:rPr lang="en-US" dirty="0"/>
              <a:t> </a:t>
            </a:r>
            <a:r>
              <a:rPr lang="en-US" dirty="0" err="1"/>
              <a:t>bijelim</a:t>
            </a:r>
            <a:r>
              <a:rPr lang="en-US" dirty="0"/>
              <a:t> </a:t>
            </a:r>
            <a:r>
              <a:rPr lang="en-US" dirty="0" err="1"/>
              <a:t>robljem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Prema </a:t>
            </a:r>
            <a:r>
              <a:rPr lang="en-US" dirty="0" err="1"/>
              <a:t>Gálvezovim</a:t>
            </a:r>
            <a:r>
              <a:rPr lang="en-US" dirty="0"/>
              <a:t> </a:t>
            </a:r>
            <a:r>
              <a:rPr lang="en-US" dirty="0" err="1"/>
              <a:t>memoarima</a:t>
            </a:r>
            <a:r>
              <a:rPr lang="en-US" dirty="0"/>
              <a:t>, </a:t>
            </a:r>
            <a:r>
              <a:rPr lang="en-US" dirty="0" err="1"/>
              <a:t>svodnici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platili</a:t>
            </a:r>
            <a:r>
              <a:rPr lang="en-US" dirty="0"/>
              <a:t> </a:t>
            </a:r>
            <a:r>
              <a:rPr lang="en-US" dirty="0" err="1"/>
              <a:t>okupljenima</a:t>
            </a:r>
            <a:r>
              <a:rPr lang="en-US" dirty="0"/>
              <a:t> da </a:t>
            </a:r>
            <a:r>
              <a:rPr lang="en-US" dirty="0" err="1"/>
              <a:t>prekinu</a:t>
            </a:r>
            <a:r>
              <a:rPr lang="en-US" dirty="0"/>
              <a:t> </a:t>
            </a:r>
            <a:r>
              <a:rPr lang="en-US" dirty="0" err="1"/>
              <a:t>sastanak</a:t>
            </a:r>
            <a:r>
              <a:rPr lang="en-US" dirty="0"/>
              <a:t> </a:t>
            </a:r>
            <a:r>
              <a:rPr lang="en-US" dirty="0" err="1"/>
              <a:t>uvredama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jidišu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bacanjem</a:t>
            </a:r>
            <a:r>
              <a:rPr lang="en-US" dirty="0"/>
              <a:t> </a:t>
            </a:r>
            <a:r>
              <a:rPr lang="en-US" dirty="0" err="1"/>
              <a:t>predmeta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odbor</a:t>
            </a:r>
            <a:r>
              <a:rPr lang="en-US" dirty="0"/>
              <a:t> </a:t>
            </a:r>
            <a:r>
              <a:rPr lang="en-US" dirty="0" err="1"/>
              <a:t>organizovan</a:t>
            </a:r>
            <a:r>
              <a:rPr lang="en-US" dirty="0"/>
              <a:t> da </a:t>
            </a:r>
            <a:r>
              <a:rPr lang="en-US" dirty="0" err="1"/>
              <a:t>raspravlja</a:t>
            </a:r>
            <a:r>
              <a:rPr lang="en-US" dirty="0"/>
              <a:t> o </a:t>
            </a:r>
            <a:r>
              <a:rPr lang="en-US" dirty="0" err="1"/>
              <a:t>toj</a:t>
            </a:r>
            <a:r>
              <a:rPr lang="en-US" dirty="0"/>
              <a:t> </a:t>
            </a:r>
            <a:r>
              <a:rPr lang="en-US" dirty="0" err="1"/>
              <a:t>temi</a:t>
            </a:r>
            <a:r>
              <a:rPr lang="en-US" dirty="0"/>
              <a:t> (Gálvez, 1905. </a:t>
            </a:r>
            <a:r>
              <a:rPr lang="en-US" dirty="0" err="1"/>
              <a:t>i</a:t>
            </a:r>
            <a:r>
              <a:rPr lang="en-US" dirty="0"/>
              <a:t> 1961.).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4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1CB802-7421-3350-8061-5114DE11D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80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939F-8E9F-8790-9323-BD5F435A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Jidiš  prostitutke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D375-55FA-A1EA-1CE9-6E56156A4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Godine 1913., Samuel Cohen, sekretar </a:t>
            </a:r>
            <a:r>
              <a:rPr lang="en-US" dirty="0" err="1"/>
              <a:t>londonskog</a:t>
            </a:r>
            <a:r>
              <a:rPr lang="en-US" dirty="0"/>
              <a:t> </a:t>
            </a:r>
            <a:r>
              <a:rPr lang="en-US" dirty="0" err="1"/>
              <a:t>Jevrejskog</a:t>
            </a:r>
            <a:r>
              <a:rPr lang="en-US" dirty="0"/>
              <a:t> </a:t>
            </a:r>
            <a:r>
              <a:rPr lang="en-US" dirty="0" err="1"/>
              <a:t>udruženja</a:t>
            </a:r>
            <a:r>
              <a:rPr lang="en-US" dirty="0"/>
              <a:t> za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djevojčica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, </a:t>
            </a:r>
            <a:r>
              <a:rPr lang="en-US" dirty="0" err="1"/>
              <a:t>otišao</a:t>
            </a:r>
            <a:r>
              <a:rPr lang="en-US" dirty="0"/>
              <a:t> je u </a:t>
            </a:r>
            <a:r>
              <a:rPr lang="en-US" dirty="0" err="1"/>
              <a:t>Južnu</a:t>
            </a:r>
            <a:r>
              <a:rPr lang="en-US" dirty="0"/>
              <a:t> </a:t>
            </a:r>
            <a:r>
              <a:rPr lang="en-US" dirty="0" err="1"/>
              <a:t>Ameriku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se </a:t>
            </a:r>
            <a:r>
              <a:rPr lang="en-US" dirty="0" err="1"/>
              <a:t>uvjerio</a:t>
            </a:r>
            <a:r>
              <a:rPr lang="en-US" dirty="0"/>
              <a:t> u </a:t>
            </a:r>
            <a:r>
              <a:rPr lang="en-US" dirty="0" err="1"/>
              <a:t>tešku</a:t>
            </a:r>
            <a:r>
              <a:rPr lang="en-US" dirty="0"/>
              <a:t> </a:t>
            </a:r>
            <a:r>
              <a:rPr lang="en-US" dirty="0" err="1"/>
              <a:t>situaciju</a:t>
            </a:r>
            <a:r>
              <a:rPr lang="en-US" dirty="0"/>
              <a:t> </a:t>
            </a:r>
            <a:r>
              <a:rPr lang="en-US" dirty="0" err="1"/>
              <a:t>Jevrejki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njihovu</a:t>
            </a:r>
            <a:r>
              <a:rPr lang="en-US" dirty="0"/>
              <a:t> </a:t>
            </a:r>
            <a:r>
              <a:rPr lang="en-US" dirty="0" err="1"/>
              <a:t>viktimizaciju</a:t>
            </a:r>
            <a:r>
              <a:rPr lang="en-US" dirty="0"/>
              <a:t>. </a:t>
            </a:r>
            <a:r>
              <a:rPr lang="en-US" dirty="0" err="1"/>
              <a:t>Iako</a:t>
            </a:r>
            <a:r>
              <a:rPr lang="en-US" dirty="0"/>
              <a:t> je </a:t>
            </a:r>
            <a:r>
              <a:rPr lang="en-US" dirty="0" err="1"/>
              <a:t>posjetio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Rio de Janeiro, São Paulo </a:t>
            </a:r>
            <a:r>
              <a:rPr lang="en-US" dirty="0" err="1"/>
              <a:t>i</a:t>
            </a:r>
            <a:r>
              <a:rPr lang="en-US" dirty="0"/>
              <a:t> Santos (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brazilske</a:t>
            </a:r>
            <a:r>
              <a:rPr lang="en-US" dirty="0"/>
              <a:t> </a:t>
            </a:r>
            <a:r>
              <a:rPr lang="en-US" dirty="0" err="1"/>
              <a:t>gradove</a:t>
            </a:r>
            <a:r>
              <a:rPr lang="en-US" dirty="0"/>
              <a:t>),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Montevideo u </a:t>
            </a:r>
            <a:r>
              <a:rPr lang="en-US" dirty="0" err="1"/>
              <a:t>Urugvaju</a:t>
            </a:r>
            <a:r>
              <a:rPr lang="en-US" dirty="0"/>
              <a:t>, </a:t>
            </a:r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putovanja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komentara</a:t>
            </a:r>
            <a:r>
              <a:rPr lang="en-US" dirty="0"/>
              <a:t> </a:t>
            </a:r>
            <a:r>
              <a:rPr lang="en-US" dirty="0" err="1"/>
              <a:t>posvetio</a:t>
            </a:r>
            <a:r>
              <a:rPr lang="en-US" dirty="0"/>
              <a:t> je Buenos </a:t>
            </a:r>
            <a:r>
              <a:rPr lang="en-US" dirty="0" err="1"/>
              <a:t>Airesu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Gdje</a:t>
            </a:r>
            <a:r>
              <a:rPr lang="en-US" dirty="0"/>
              <a:t> god se </a:t>
            </a:r>
            <a:r>
              <a:rPr lang="en-US" dirty="0" err="1"/>
              <a:t>zaustavio</a:t>
            </a:r>
            <a:r>
              <a:rPr lang="en-US" dirty="0"/>
              <a:t> u </a:t>
            </a:r>
            <a:r>
              <a:rPr lang="en-US" dirty="0" err="1"/>
              <a:t>Južnoj</a:t>
            </a:r>
            <a:r>
              <a:rPr lang="en-US" dirty="0"/>
              <a:t> </a:t>
            </a:r>
            <a:r>
              <a:rPr lang="en-US" dirty="0" err="1"/>
              <a:t>Americi</a:t>
            </a:r>
            <a:r>
              <a:rPr lang="en-US" dirty="0"/>
              <a:t>, u </a:t>
            </a:r>
            <a:r>
              <a:rPr lang="en-US" dirty="0" err="1"/>
              <a:t>bordelima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bile </a:t>
            </a:r>
            <a:r>
              <a:rPr lang="en-US" dirty="0" err="1"/>
              <a:t>Jevrejke</a:t>
            </a:r>
            <a:r>
              <a:rPr lang="en-US" dirty="0"/>
              <a:t>, od </a:t>
            </a:r>
            <a:r>
              <a:rPr lang="en-US" dirty="0" err="1"/>
              <a:t>kojih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mnoge</a:t>
            </a:r>
            <a:r>
              <a:rPr lang="en-US" dirty="0"/>
              <a:t> </a:t>
            </a:r>
            <a:r>
              <a:rPr lang="en-US" dirty="0" err="1"/>
              <a:t>govorile</a:t>
            </a:r>
            <a:r>
              <a:rPr lang="en-US" dirty="0"/>
              <a:t> </a:t>
            </a:r>
            <a:r>
              <a:rPr lang="en-US" dirty="0" err="1"/>
              <a:t>jidiš</a:t>
            </a:r>
            <a:r>
              <a:rPr lang="en-US" dirty="0"/>
              <a:t>, a </a:t>
            </a:r>
            <a:r>
              <a:rPr lang="en-US" dirty="0" err="1"/>
              <a:t>većina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Ruskinja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Poljakinja</a:t>
            </a:r>
            <a:r>
              <a:rPr lang="en-US" dirty="0"/>
              <a:t> (Cohen 1913, 1–10).</a:t>
            </a:r>
            <a:endParaRPr lang="sr-Latn-RS" dirty="0"/>
          </a:p>
          <a:p>
            <a:r>
              <a:rPr lang="en-US" dirty="0"/>
              <a:t>U Buenos </a:t>
            </a:r>
            <a:r>
              <a:rPr lang="en-US" dirty="0" err="1"/>
              <a:t>Airesu</a:t>
            </a:r>
            <a:r>
              <a:rPr lang="en-US" dirty="0"/>
              <a:t> je </a:t>
            </a:r>
            <a:r>
              <a:rPr lang="en-US" dirty="0" err="1"/>
              <a:t>saznao</a:t>
            </a:r>
            <a:r>
              <a:rPr lang="en-US" dirty="0"/>
              <a:t> da </a:t>
            </a:r>
            <a:r>
              <a:rPr lang="en-US" dirty="0" err="1"/>
              <a:t>nijednoj</a:t>
            </a:r>
            <a:r>
              <a:rPr lang="en-US" dirty="0"/>
              <a:t> </a:t>
            </a:r>
            <a:r>
              <a:rPr lang="en-US" dirty="0" err="1"/>
              <a:t>grupi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belog</a:t>
            </a:r>
            <a:r>
              <a:rPr lang="en-US" dirty="0"/>
              <a:t> </a:t>
            </a:r>
            <a:r>
              <a:rPr lang="en-US" dirty="0" err="1"/>
              <a:t>ropstva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dozvoljeno</a:t>
            </a:r>
            <a:r>
              <a:rPr lang="en-US" dirty="0"/>
              <a:t> da se </a:t>
            </a:r>
            <a:r>
              <a:rPr lang="en-US" dirty="0" err="1"/>
              <a:t>ukrca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brodove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pomogla</a:t>
            </a:r>
            <a:r>
              <a:rPr lang="en-US" dirty="0"/>
              <a:t> </a:t>
            </a:r>
            <a:r>
              <a:rPr lang="en-US" dirty="0" err="1"/>
              <a:t>ženama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dolaze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Evrope</a:t>
            </a:r>
            <a:r>
              <a:rPr lang="en-US" dirty="0"/>
              <a:t> da </a:t>
            </a:r>
            <a:r>
              <a:rPr lang="en-US" dirty="0" err="1"/>
              <a:t>pronađu</a:t>
            </a:r>
            <a:r>
              <a:rPr lang="en-US" dirty="0"/>
              <a:t> </a:t>
            </a:r>
            <a:r>
              <a:rPr lang="en-US" dirty="0" err="1"/>
              <a:t>posao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2137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74E1E-2C35-B2F5-26A4-77F30EBE7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3632"/>
            <a:ext cx="10515600" cy="5843331"/>
          </a:xfrm>
        </p:spPr>
        <p:txBody>
          <a:bodyPr>
            <a:normAutofit/>
          </a:bodyPr>
          <a:lstStyle/>
          <a:p>
            <a:r>
              <a:rPr lang="en-US" dirty="0" err="1"/>
              <a:t>Napomenuo</a:t>
            </a:r>
            <a:r>
              <a:rPr lang="en-US" dirty="0"/>
              <a:t> je da je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osnovano</a:t>
            </a:r>
            <a:r>
              <a:rPr lang="en-US" dirty="0"/>
              <a:t> </a:t>
            </a:r>
            <a:r>
              <a:rPr lang="en-US" dirty="0" err="1"/>
              <a:t>argentinsko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belog</a:t>
            </a:r>
            <a:r>
              <a:rPr lang="en-US" dirty="0"/>
              <a:t> </a:t>
            </a:r>
            <a:r>
              <a:rPr lang="en-US" dirty="0" err="1"/>
              <a:t>ropstva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</a:t>
            </a:r>
            <a:r>
              <a:rPr lang="en-US" dirty="0" err="1"/>
              <a:t>lokalni</a:t>
            </a:r>
            <a:r>
              <a:rPr lang="en-US" dirty="0"/>
              <a:t> hotel za </a:t>
            </a:r>
            <a:r>
              <a:rPr lang="en-US" dirty="0" err="1"/>
              <a:t>imigrante</a:t>
            </a:r>
            <a:r>
              <a:rPr lang="en-US" dirty="0"/>
              <a:t>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pronađe</a:t>
            </a:r>
            <a:r>
              <a:rPr lang="en-US" dirty="0"/>
              <a:t> </a:t>
            </a:r>
            <a:r>
              <a:rPr lang="en-US" dirty="0" err="1"/>
              <a:t>pristojno</a:t>
            </a:r>
            <a:r>
              <a:rPr lang="en-US" dirty="0"/>
              <a:t> </a:t>
            </a:r>
            <a:r>
              <a:rPr lang="en-US" dirty="0" err="1"/>
              <a:t>zaposlenje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za </a:t>
            </a:r>
            <a:r>
              <a:rPr lang="en-US" dirty="0" err="1"/>
              <a:t>muškarce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za </a:t>
            </a:r>
            <a:r>
              <a:rPr lang="en-US" dirty="0" err="1"/>
              <a:t>žene</a:t>
            </a:r>
            <a:r>
              <a:rPr lang="en-US" dirty="0"/>
              <a:t>. Prema </a:t>
            </a:r>
            <a:r>
              <a:rPr lang="en-US" dirty="0" err="1"/>
              <a:t>riječima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intervjuisao</a:t>
            </a:r>
            <a:r>
              <a:rPr lang="en-US" dirty="0"/>
              <a:t>, </a:t>
            </a:r>
            <a:r>
              <a:rPr lang="en-US" dirty="0" err="1"/>
              <a:t>moralni</a:t>
            </a:r>
            <a:r>
              <a:rPr lang="en-US" dirty="0"/>
              <a:t> </a:t>
            </a:r>
            <a:r>
              <a:rPr lang="en-US" dirty="0" err="1"/>
              <a:t>uslovi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znatno</a:t>
            </a:r>
            <a:r>
              <a:rPr lang="en-US" dirty="0"/>
              <a:t> </a:t>
            </a:r>
            <a:r>
              <a:rPr lang="en-US" dirty="0" err="1"/>
              <a:t>poboljšali</a:t>
            </a:r>
            <a:r>
              <a:rPr lang="en-US" dirty="0"/>
              <a:t> u </a:t>
            </a:r>
            <a:r>
              <a:rPr lang="en-US" dirty="0" err="1"/>
              <a:t>odnosu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ranije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.</a:t>
            </a:r>
            <a:endParaRPr lang="sr-Latn-RS" dirty="0"/>
          </a:p>
          <a:p>
            <a:r>
              <a:rPr lang="en-US" dirty="0"/>
              <a:t> „Nemoral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dalje</a:t>
            </a:r>
            <a:r>
              <a:rPr lang="en-US" dirty="0"/>
              <a:t> </a:t>
            </a:r>
            <a:r>
              <a:rPr lang="en-US" dirty="0" err="1"/>
              <a:t>loš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toliko</a:t>
            </a:r>
            <a:r>
              <a:rPr lang="en-US" dirty="0"/>
              <a:t> </a:t>
            </a:r>
            <a:r>
              <a:rPr lang="en-US" dirty="0" err="1"/>
              <a:t>flagrantan</a:t>
            </a:r>
            <a:r>
              <a:rPr lang="en-US" dirty="0"/>
              <a:t>, </a:t>
            </a:r>
            <a:r>
              <a:rPr lang="en-US" dirty="0" err="1"/>
              <a:t>niti</a:t>
            </a:r>
            <a:r>
              <a:rPr lang="en-US" dirty="0"/>
              <a:t> se </a:t>
            </a:r>
            <a:r>
              <a:rPr lang="en-US" dirty="0" err="1"/>
              <a:t>toliko</a:t>
            </a:r>
            <a:r>
              <a:rPr lang="en-US" dirty="0"/>
              <a:t> </a:t>
            </a:r>
            <a:r>
              <a:rPr lang="en-US" dirty="0" err="1"/>
              <a:t>toleriše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bio </a:t>
            </a:r>
            <a:r>
              <a:rPr lang="en-US" dirty="0" err="1"/>
              <a:t>ranije</a:t>
            </a:r>
            <a:r>
              <a:rPr lang="en-US" dirty="0"/>
              <a:t>.“ </a:t>
            </a:r>
            <a:r>
              <a:rPr lang="en-US" dirty="0" err="1"/>
              <a:t>Zaista</a:t>
            </a:r>
            <a:r>
              <a:rPr lang="en-US" dirty="0"/>
              <a:t>, </a:t>
            </a:r>
            <a:r>
              <a:rPr lang="en-US" dirty="0" err="1"/>
              <a:t>mnogi</a:t>
            </a:r>
            <a:r>
              <a:rPr lang="en-US" dirty="0"/>
              <a:t> </a:t>
            </a:r>
            <a:r>
              <a:rPr lang="en-US" dirty="0" err="1"/>
              <a:t>Argentinci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podržali</a:t>
            </a:r>
            <a:r>
              <a:rPr lang="en-US" dirty="0"/>
              <a:t> </a:t>
            </a:r>
            <a:r>
              <a:rPr lang="en-US" dirty="0" err="1"/>
              <a:t>evropske</a:t>
            </a:r>
            <a:r>
              <a:rPr lang="en-US" dirty="0"/>
              <a:t> </a:t>
            </a:r>
            <a:r>
              <a:rPr lang="en-US" dirty="0" err="1"/>
              <a:t>stavove</a:t>
            </a:r>
            <a:r>
              <a:rPr lang="en-US" dirty="0"/>
              <a:t> da se </a:t>
            </a:r>
            <a:r>
              <a:rPr lang="en-US" dirty="0" err="1"/>
              <a:t>žensko</a:t>
            </a:r>
            <a:r>
              <a:rPr lang="en-US" dirty="0"/>
              <a:t> </a:t>
            </a:r>
            <a:r>
              <a:rPr lang="en-US" dirty="0" err="1"/>
              <a:t>bijelo</a:t>
            </a:r>
            <a:r>
              <a:rPr lang="en-US" dirty="0"/>
              <a:t> </a:t>
            </a:r>
            <a:r>
              <a:rPr lang="en-US" dirty="0" err="1"/>
              <a:t>ropstvo</a:t>
            </a:r>
            <a:r>
              <a:rPr lang="en-US" dirty="0"/>
              <a:t> ne bi </a:t>
            </a:r>
            <a:r>
              <a:rPr lang="en-US" dirty="0" err="1"/>
              <a:t>trebalo</a:t>
            </a:r>
            <a:r>
              <a:rPr lang="en-US" dirty="0"/>
              <a:t> </a:t>
            </a:r>
            <a:r>
              <a:rPr lang="en-US" dirty="0" err="1"/>
              <a:t>tolerisati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doneseni</a:t>
            </a:r>
            <a:r>
              <a:rPr lang="en-US" dirty="0"/>
              <a:t> </a:t>
            </a:r>
            <a:r>
              <a:rPr lang="en-US" dirty="0" err="1"/>
              <a:t>zakoni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bijelog</a:t>
            </a:r>
            <a:r>
              <a:rPr lang="en-US" dirty="0"/>
              <a:t> </a:t>
            </a:r>
            <a:r>
              <a:rPr lang="en-US" dirty="0" err="1"/>
              <a:t>ropstva</a:t>
            </a:r>
            <a:r>
              <a:rPr lang="en-US" dirty="0"/>
              <a:t>. </a:t>
            </a:r>
            <a:r>
              <a:rPr lang="en-US" dirty="0" err="1"/>
              <a:t>Ipak</a:t>
            </a:r>
            <a:r>
              <a:rPr lang="en-US" dirty="0"/>
              <a:t>, Cohen je za </a:t>
            </a:r>
            <a:r>
              <a:rPr lang="en-US" dirty="0" err="1"/>
              <a:t>kontinuirani</a:t>
            </a:r>
            <a:r>
              <a:rPr lang="en-US" dirty="0"/>
              <a:t> problem </a:t>
            </a:r>
            <a:r>
              <a:rPr lang="en-US" dirty="0" err="1"/>
              <a:t>nemorala</a:t>
            </a:r>
            <a:r>
              <a:rPr lang="en-US" dirty="0"/>
              <a:t> </a:t>
            </a:r>
            <a:r>
              <a:rPr lang="en-US" dirty="0" err="1"/>
              <a:t>okrivio</a:t>
            </a:r>
            <a:r>
              <a:rPr lang="en-US" dirty="0"/>
              <a:t> </a:t>
            </a:r>
            <a:r>
              <a:rPr lang="en-US" dirty="0" err="1"/>
              <a:t>postojanje</a:t>
            </a:r>
            <a:r>
              <a:rPr lang="en-US" dirty="0"/>
              <a:t> </a:t>
            </a:r>
            <a:r>
              <a:rPr lang="en-US" dirty="0" err="1"/>
              <a:t>legalnih</a:t>
            </a:r>
            <a:r>
              <a:rPr lang="en-US" dirty="0"/>
              <a:t> </a:t>
            </a:r>
            <a:r>
              <a:rPr lang="en-US" dirty="0" err="1"/>
              <a:t>kuća</a:t>
            </a:r>
            <a:r>
              <a:rPr lang="en-US" dirty="0"/>
              <a:t> za </a:t>
            </a:r>
            <a:r>
              <a:rPr lang="en-US" dirty="0" err="1"/>
              <a:t>prostituciju</a:t>
            </a:r>
            <a:r>
              <a:rPr lang="en-US" dirty="0"/>
              <a:t> u </a:t>
            </a:r>
            <a:r>
              <a:rPr lang="en-US" dirty="0" err="1"/>
              <a:t>glavnom</a:t>
            </a:r>
            <a:r>
              <a:rPr lang="en-US" dirty="0"/>
              <a:t> </a:t>
            </a:r>
            <a:r>
              <a:rPr lang="en-US" dirty="0" err="1"/>
              <a:t>gradu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Kako je </a:t>
            </a:r>
            <a:r>
              <a:rPr lang="en-US" dirty="0" err="1"/>
              <a:t>rekao</a:t>
            </a:r>
            <a:r>
              <a:rPr lang="en-US" dirty="0"/>
              <a:t>, „</a:t>
            </a:r>
            <a:r>
              <a:rPr lang="en-US" dirty="0" err="1"/>
              <a:t>Razgovarao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'</a:t>
            </a:r>
            <a:r>
              <a:rPr lang="en-US" dirty="0" err="1"/>
              <a:t>Madamama</a:t>
            </a:r>
            <a:r>
              <a:rPr lang="en-US" dirty="0"/>
              <a:t>'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jedini</a:t>
            </a:r>
            <a:r>
              <a:rPr lang="en-US" dirty="0"/>
              <a:t> </a:t>
            </a:r>
            <a:r>
              <a:rPr lang="en-US" dirty="0" err="1"/>
              <a:t>zaključak</a:t>
            </a:r>
            <a:r>
              <a:rPr lang="en-US" dirty="0"/>
              <a:t> do </a:t>
            </a:r>
            <a:r>
              <a:rPr lang="en-US" dirty="0" err="1"/>
              <a:t>kojeg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doći</a:t>
            </a:r>
            <a:r>
              <a:rPr lang="en-US" dirty="0"/>
              <a:t> je da </a:t>
            </a:r>
            <a:r>
              <a:rPr lang="en-US" dirty="0" err="1"/>
              <a:t>su</a:t>
            </a:r>
            <a:r>
              <a:rPr lang="en-US" dirty="0"/>
              <a:t> oni [</a:t>
            </a:r>
            <a:r>
              <a:rPr lang="en-US" dirty="0" err="1"/>
              <a:t>bordeli</a:t>
            </a:r>
            <a:r>
              <a:rPr lang="en-US" dirty="0"/>
              <a:t>] </a:t>
            </a:r>
            <a:r>
              <a:rPr lang="en-US" dirty="0" err="1"/>
              <a:t>jazbine</a:t>
            </a:r>
            <a:r>
              <a:rPr lang="en-US" dirty="0"/>
              <a:t> </a:t>
            </a:r>
            <a:r>
              <a:rPr lang="en-US" dirty="0" err="1"/>
              <a:t>bezakonja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zatvoriti</a:t>
            </a:r>
            <a:r>
              <a:rPr lang="en-US" dirty="0"/>
              <a:t>“ (Cohen, 14–16).</a:t>
            </a:r>
          </a:p>
        </p:txBody>
      </p:sp>
    </p:spTree>
    <p:extLst>
      <p:ext uri="{BB962C8B-B14F-4D97-AF65-F5344CB8AC3E}">
        <p14:creationId xmlns:p14="http://schemas.microsoft.com/office/powerpoint/2010/main" val="886323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F4D1-D4B7-45B6-4324-180B86C7A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</a:t>
            </a:r>
            <a:r>
              <a:rPr lang="en-US" dirty="0" err="1"/>
              <a:t>Sram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Jevrej</a:t>
            </a:r>
            <a:r>
              <a:rPr lang="en-US" dirty="0"/>
              <a:t> </a:t>
            </a:r>
            <a:r>
              <a:rPr lang="en-US" dirty="0" err="1"/>
              <a:t>pokreće</a:t>
            </a:r>
            <a:r>
              <a:rPr lang="en-US" dirty="0"/>
              <a:t> </a:t>
            </a:r>
            <a:r>
              <a:rPr lang="en-US" dirty="0" err="1"/>
              <a:t>istragu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njih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1CFDD-2D36-C78C-DCEF-BAE1B9F34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Iako</a:t>
            </a:r>
            <a:r>
              <a:rPr lang="en-US" dirty="0"/>
              <a:t> je,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proračunima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, od 1908.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stiglo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</a:t>
            </a:r>
            <a:r>
              <a:rPr lang="sr-Latn-RS" dirty="0"/>
              <a:t>35,000</a:t>
            </a:r>
            <a:r>
              <a:rPr lang="en-US" dirty="0"/>
              <a:t> </a:t>
            </a:r>
            <a:r>
              <a:rPr lang="en-US" dirty="0" err="1"/>
              <a:t>jevrejskih</a:t>
            </a:r>
            <a:r>
              <a:rPr lang="en-US" dirty="0"/>
              <a:t> </a:t>
            </a:r>
            <a:r>
              <a:rPr lang="en-US" dirty="0" err="1"/>
              <a:t>emigranata</a:t>
            </a:r>
            <a:r>
              <a:rPr lang="en-US" dirty="0"/>
              <a:t>,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je </a:t>
            </a:r>
            <a:r>
              <a:rPr lang="en-US" dirty="0" err="1"/>
              <a:t>stiglo</a:t>
            </a:r>
            <a:r>
              <a:rPr lang="en-US" dirty="0"/>
              <a:t> </a:t>
            </a:r>
            <a:r>
              <a:rPr lang="en-US" dirty="0" err="1"/>
              <a:t>ranije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nastavilo</a:t>
            </a:r>
            <a:r>
              <a:rPr lang="en-US" dirty="0"/>
              <a:t> je da se </a:t>
            </a:r>
            <a:r>
              <a:rPr lang="en-US" dirty="0" err="1"/>
              <a:t>slijeva</a:t>
            </a:r>
            <a:r>
              <a:rPr lang="en-US" dirty="0"/>
              <a:t> u Buenos Aires.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rijetkim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Cohen </a:t>
            </a:r>
            <a:r>
              <a:rPr lang="en-US" dirty="0" err="1"/>
              <a:t>smatrao</a:t>
            </a:r>
            <a:r>
              <a:rPr lang="en-US" dirty="0"/>
              <a:t> </a:t>
            </a:r>
            <a:r>
              <a:rPr lang="en-US" dirty="0" err="1"/>
              <a:t>zainteresovanim</a:t>
            </a:r>
            <a:r>
              <a:rPr lang="en-US" dirty="0"/>
              <a:t> za problem </a:t>
            </a:r>
            <a:r>
              <a:rPr lang="en-US" dirty="0" err="1"/>
              <a:t>jevrejskih</a:t>
            </a:r>
            <a:r>
              <a:rPr lang="en-US" dirty="0"/>
              <a:t> </a:t>
            </a:r>
            <a:r>
              <a:rPr lang="en-US" dirty="0" err="1"/>
              <a:t>bijelih</a:t>
            </a:r>
            <a:r>
              <a:rPr lang="en-US" dirty="0"/>
              <a:t> </a:t>
            </a:r>
            <a:r>
              <a:rPr lang="en-US" dirty="0" err="1"/>
              <a:t>robova</a:t>
            </a:r>
            <a:r>
              <a:rPr lang="en-US" dirty="0"/>
              <a:t> bio je </a:t>
            </a:r>
            <a:r>
              <a:rPr lang="en-US" dirty="0" err="1"/>
              <a:t>rabin</a:t>
            </a:r>
            <a:r>
              <a:rPr lang="en-US" dirty="0"/>
              <a:t> Samuel Halphon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sinagoge</a:t>
            </a:r>
            <a:r>
              <a:rPr lang="en-US" dirty="0"/>
              <a:t> u </a:t>
            </a:r>
            <a:r>
              <a:rPr lang="en-US" dirty="0" err="1"/>
              <a:t>ulici</a:t>
            </a:r>
            <a:r>
              <a:rPr lang="en-US" dirty="0"/>
              <a:t> Libertad </a:t>
            </a:r>
            <a:r>
              <a:rPr lang="en-US" dirty="0" err="1"/>
              <a:t>i</a:t>
            </a:r>
            <a:r>
              <a:rPr lang="en-US" dirty="0"/>
              <a:t> Madame Francesca de Krämer </a:t>
            </a:r>
            <a:r>
              <a:rPr lang="en-US" dirty="0" err="1"/>
              <a:t>iz</a:t>
            </a:r>
            <a:r>
              <a:rPr lang="en-US" dirty="0"/>
              <a:t> Sociedad de </a:t>
            </a:r>
            <a:r>
              <a:rPr lang="en-US" dirty="0" err="1"/>
              <a:t>Beneficencia</a:t>
            </a:r>
            <a:r>
              <a:rPr lang="en-US" dirty="0"/>
              <a:t> de Damas </a:t>
            </a:r>
            <a:r>
              <a:rPr lang="en-US" dirty="0" err="1"/>
              <a:t>Israelitas</a:t>
            </a:r>
            <a:r>
              <a:rPr lang="en-US" dirty="0"/>
              <a:t>,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proširili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rad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siromašnim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ženama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pomogli</a:t>
            </a:r>
            <a:r>
              <a:rPr lang="en-US" dirty="0"/>
              <a:t> </a:t>
            </a:r>
            <a:r>
              <a:rPr lang="en-US" dirty="0" err="1"/>
              <a:t>ženama</a:t>
            </a:r>
            <a:r>
              <a:rPr lang="en-US" dirty="0"/>
              <a:t> u </a:t>
            </a:r>
            <a:r>
              <a:rPr lang="en-US" dirty="0" err="1"/>
              <a:t>opasnosti</a:t>
            </a:r>
            <a:r>
              <a:rPr lang="en-US" dirty="0"/>
              <a:t> da </a:t>
            </a:r>
            <a:r>
              <a:rPr lang="en-US" dirty="0" err="1"/>
              <a:t>postanu</a:t>
            </a:r>
            <a:r>
              <a:rPr lang="en-US" dirty="0"/>
              <a:t> </a:t>
            </a:r>
            <a:r>
              <a:rPr lang="en-US" dirty="0" err="1"/>
              <a:t>prostitutke</a:t>
            </a:r>
            <a:r>
              <a:rPr lang="en-US" dirty="0"/>
              <a:t> (Cohen, 27–29).</a:t>
            </a:r>
          </a:p>
          <a:p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posjete</a:t>
            </a:r>
            <a:r>
              <a:rPr lang="en-US" dirty="0"/>
              <a:t> Buenos </a:t>
            </a:r>
            <a:r>
              <a:rPr lang="en-US" dirty="0" err="1"/>
              <a:t>Airesu</a:t>
            </a:r>
            <a:r>
              <a:rPr lang="en-US" dirty="0"/>
              <a:t>, Cohen je </a:t>
            </a:r>
            <a:r>
              <a:rPr lang="en-US" dirty="0" err="1"/>
              <a:t>posjetio</a:t>
            </a:r>
            <a:r>
              <a:rPr lang="en-US" dirty="0"/>
              <a:t> </a:t>
            </a:r>
            <a:r>
              <a:rPr lang="en-US" dirty="0" err="1"/>
              <a:t>bordele</a:t>
            </a:r>
            <a:r>
              <a:rPr lang="en-US" dirty="0"/>
              <a:t> </a:t>
            </a:r>
            <a:r>
              <a:rPr lang="en-US" dirty="0" err="1"/>
              <a:t>kojima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upravljale</a:t>
            </a:r>
            <a:r>
              <a:rPr lang="en-US" dirty="0"/>
              <a:t> </a:t>
            </a:r>
            <a:r>
              <a:rPr lang="en-US" dirty="0" err="1"/>
              <a:t>Jevrejke</a:t>
            </a:r>
            <a:r>
              <a:rPr lang="en-US" dirty="0"/>
              <a:t> (Cohen, 30).</a:t>
            </a:r>
          </a:p>
          <a:p>
            <a:r>
              <a:rPr lang="en-US" dirty="0"/>
              <a:t>Sa </a:t>
            </a:r>
            <a:r>
              <a:rPr lang="en-US" dirty="0" err="1"/>
              <a:t>sramotom</a:t>
            </a:r>
            <a:r>
              <a:rPr lang="en-US" dirty="0"/>
              <a:t> </a:t>
            </a:r>
            <a:r>
              <a:rPr lang="en-US" dirty="0" err="1"/>
              <a:t>moram</a:t>
            </a:r>
            <a:r>
              <a:rPr lang="en-US" dirty="0"/>
              <a:t> </a:t>
            </a:r>
            <a:r>
              <a:rPr lang="en-US" dirty="0" err="1"/>
              <a:t>reći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mnoge</a:t>
            </a:r>
            <a:r>
              <a:rPr lang="en-US" dirty="0"/>
              <a:t> </a:t>
            </a:r>
            <a:r>
              <a:rPr lang="en-US" dirty="0" err="1"/>
              <a:t>Jevrejke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same </a:t>
            </a:r>
            <a:r>
              <a:rPr lang="en-US" dirty="0" err="1"/>
              <a:t>majke</a:t>
            </a:r>
            <a:r>
              <a:rPr lang="en-US" dirty="0"/>
              <a:t> </a:t>
            </a:r>
            <a:r>
              <a:rPr lang="en-US" dirty="0" err="1"/>
              <a:t>porodica</a:t>
            </a:r>
            <a:r>
              <a:rPr lang="en-US" dirty="0"/>
              <a:t>,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onima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domaćinstva</a:t>
            </a:r>
            <a:r>
              <a:rPr lang="en-US" dirty="0"/>
              <a:t>. Nisu bile </a:t>
            </a:r>
            <a:r>
              <a:rPr lang="en-US" dirty="0" err="1"/>
              <a:t>zadovoljne</a:t>
            </a:r>
            <a:r>
              <a:rPr lang="en-US" dirty="0"/>
              <a:t> </a:t>
            </a:r>
            <a:r>
              <a:rPr lang="en-US" dirty="0" err="1"/>
              <a:t>mojom</a:t>
            </a:r>
            <a:r>
              <a:rPr lang="en-US" dirty="0"/>
              <a:t> </a:t>
            </a:r>
            <a:r>
              <a:rPr lang="en-US" dirty="0" err="1"/>
              <a:t>posjetom</a:t>
            </a:r>
            <a:r>
              <a:rPr lang="en-US" dirty="0"/>
              <a:t>. Nisu </a:t>
            </a:r>
            <a:r>
              <a:rPr lang="en-US" dirty="0" err="1"/>
              <a:t>im</a:t>
            </a:r>
            <a:r>
              <a:rPr lang="en-US" dirty="0"/>
              <a:t> se </a:t>
            </a:r>
            <a:r>
              <a:rPr lang="en-US" dirty="0" err="1"/>
              <a:t>svidjela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posta</a:t>
            </a:r>
            <a:r>
              <a:rPr lang="sr-Latn-RS" dirty="0"/>
              <a:t>vio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</a:t>
            </a:r>
            <a:r>
              <a:rPr lang="en-US" dirty="0" err="1"/>
              <a:t>argumenti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izn</a:t>
            </a:r>
            <a:r>
              <a:rPr lang="sr-Latn-RS" dirty="0"/>
              <a:t>eo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nastavka</a:t>
            </a:r>
            <a:r>
              <a:rPr lang="en-US" dirty="0"/>
              <a:t> </a:t>
            </a:r>
            <a:r>
              <a:rPr lang="en-US" dirty="0" err="1"/>
              <a:t>njihovog</a:t>
            </a:r>
            <a:r>
              <a:rPr lang="en-US" dirty="0"/>
              <a:t> '</a:t>
            </a:r>
            <a:r>
              <a:rPr lang="en-US" dirty="0" err="1"/>
              <a:t>zanata</a:t>
            </a:r>
            <a:r>
              <a:rPr lang="en-US" dirty="0"/>
              <a:t>'.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9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0288-6C11-5FDA-D7F4-CEE2DF4D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Cohen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993AE-6DF3-142C-0A5A-DE2BE3FDA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746"/>
            <a:ext cx="10515600" cy="55852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Samuel Cohen </a:t>
            </a:r>
            <a:r>
              <a:rPr lang="en-US" dirty="0" err="1"/>
              <a:t>nije</a:t>
            </a:r>
            <a:r>
              <a:rPr lang="en-US" dirty="0"/>
              <a:t> bio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posmatrač</a:t>
            </a:r>
            <a:r>
              <a:rPr lang="en-US" dirty="0"/>
              <a:t> koji je </a:t>
            </a:r>
            <a:r>
              <a:rPr lang="en-US" dirty="0" err="1"/>
              <a:t>kritikovao</a:t>
            </a:r>
            <a:r>
              <a:rPr lang="en-US" dirty="0"/>
              <a:t> </a:t>
            </a:r>
            <a:r>
              <a:rPr lang="en-US" dirty="0" err="1"/>
              <a:t>tešku</a:t>
            </a:r>
            <a:r>
              <a:rPr lang="en-US" dirty="0"/>
              <a:t> </a:t>
            </a:r>
            <a:r>
              <a:rPr lang="en-US" dirty="0" err="1"/>
              <a:t>situaciju</a:t>
            </a:r>
            <a:r>
              <a:rPr lang="en-US" dirty="0"/>
              <a:t> </a:t>
            </a:r>
            <a:r>
              <a:rPr lang="en-US" dirty="0" err="1"/>
              <a:t>Jevrejki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bavile</a:t>
            </a:r>
            <a:r>
              <a:rPr lang="en-US" dirty="0"/>
              <a:t> </a:t>
            </a:r>
            <a:r>
              <a:rPr lang="en-US" dirty="0" err="1"/>
              <a:t>prostitucijom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 </a:t>
            </a:r>
            <a:r>
              <a:rPr lang="en-US" dirty="0" err="1"/>
              <a:t>krajem</a:t>
            </a:r>
            <a:r>
              <a:rPr lang="en-US" dirty="0"/>
              <a:t> </a:t>
            </a:r>
            <a:r>
              <a:rPr lang="en-US" dirty="0" err="1"/>
              <a:t>devetnaestog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početkom</a:t>
            </a:r>
            <a:r>
              <a:rPr lang="en-US" dirty="0"/>
              <a:t> </a:t>
            </a:r>
            <a:r>
              <a:rPr lang="en-US" dirty="0" err="1"/>
              <a:t>dvadesetog</a:t>
            </a:r>
            <a:r>
              <a:rPr lang="en-US" dirty="0"/>
              <a:t> </a:t>
            </a:r>
            <a:r>
              <a:rPr lang="en-US" dirty="0" err="1"/>
              <a:t>vijeka</a:t>
            </a:r>
            <a:r>
              <a:rPr lang="en-US" dirty="0"/>
              <a:t>. </a:t>
            </a:r>
            <a:r>
              <a:rPr lang="en-US" dirty="0" err="1"/>
              <a:t>Gotovo</a:t>
            </a:r>
            <a:r>
              <a:rPr lang="en-US" dirty="0"/>
              <a:t> </a:t>
            </a:r>
            <a:r>
              <a:rPr lang="en-US" dirty="0" err="1"/>
              <a:t>čim</a:t>
            </a:r>
            <a:r>
              <a:rPr lang="en-US" dirty="0"/>
              <a:t> je opština Buenos Aires </a:t>
            </a:r>
            <a:r>
              <a:rPr lang="en-US" dirty="0" err="1"/>
              <a:t>usvojila</a:t>
            </a:r>
            <a:r>
              <a:rPr lang="en-US" dirty="0"/>
              <a:t> </a:t>
            </a:r>
            <a:r>
              <a:rPr lang="en-US" dirty="0" err="1"/>
              <a:t>uredbu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1875.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kojom</a:t>
            </a:r>
            <a:r>
              <a:rPr lang="en-US" dirty="0"/>
              <a:t> se </a:t>
            </a:r>
            <a:r>
              <a:rPr lang="en-US" dirty="0" err="1"/>
              <a:t>regulišu</a:t>
            </a:r>
            <a:r>
              <a:rPr lang="en-US" dirty="0"/>
              <a:t> </a:t>
            </a:r>
            <a:r>
              <a:rPr lang="en-US" dirty="0" err="1"/>
              <a:t>bordeli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kampanje</a:t>
            </a:r>
            <a:r>
              <a:rPr lang="en-US" dirty="0"/>
              <a:t> </a:t>
            </a:r>
            <a:r>
              <a:rPr lang="en-US" dirty="0" err="1"/>
              <a:t>javnog</a:t>
            </a:r>
            <a:r>
              <a:rPr lang="en-US" dirty="0"/>
              <a:t> </a:t>
            </a:r>
            <a:r>
              <a:rPr lang="en-US" dirty="0" err="1"/>
              <a:t>zdravlja</a:t>
            </a:r>
            <a:r>
              <a:rPr lang="en-US" dirty="0"/>
              <a:t> za </a:t>
            </a:r>
            <a:r>
              <a:rPr lang="en-US" dirty="0" err="1"/>
              <a:t>sprečavanje</a:t>
            </a:r>
            <a:r>
              <a:rPr lang="en-US" dirty="0"/>
              <a:t> </a:t>
            </a:r>
            <a:r>
              <a:rPr lang="en-US" dirty="0" err="1"/>
              <a:t>veneričnih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, </a:t>
            </a:r>
            <a:r>
              <a:rPr lang="en-US" dirty="0" err="1"/>
              <a:t>izvještaji</a:t>
            </a:r>
            <a:r>
              <a:rPr lang="en-US" dirty="0"/>
              <a:t> o </a:t>
            </a:r>
            <a:r>
              <a:rPr lang="en-US" dirty="0" err="1"/>
              <a:t>jevrejskom</a:t>
            </a:r>
            <a:r>
              <a:rPr lang="en-US" dirty="0"/>
              <a:t> </a:t>
            </a:r>
            <a:r>
              <a:rPr lang="en-US" dirty="0" err="1"/>
              <a:t>bijelom</a:t>
            </a:r>
            <a:r>
              <a:rPr lang="en-US" dirty="0"/>
              <a:t> </a:t>
            </a:r>
            <a:r>
              <a:rPr lang="en-US" dirty="0" err="1"/>
              <a:t>roblju</a:t>
            </a:r>
            <a:r>
              <a:rPr lang="en-US" dirty="0"/>
              <a:t> </a:t>
            </a:r>
            <a:r>
              <a:rPr lang="en-US" dirty="0" err="1"/>
              <a:t>objavljeni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evropskim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argentinskim</a:t>
            </a:r>
            <a:r>
              <a:rPr lang="en-US" dirty="0"/>
              <a:t> </a:t>
            </a:r>
            <a:r>
              <a:rPr lang="en-US" dirty="0" err="1"/>
              <a:t>novinama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U </a:t>
            </a:r>
            <a:r>
              <a:rPr lang="en-US" dirty="0" err="1"/>
              <a:t>martu</a:t>
            </a:r>
            <a:r>
              <a:rPr lang="en-US" dirty="0"/>
              <a:t> 1875.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lokalne</a:t>
            </a:r>
            <a:r>
              <a:rPr lang="en-US" dirty="0"/>
              <a:t> novine La </a:t>
            </a:r>
            <a:r>
              <a:rPr lang="en-US" dirty="0" err="1"/>
              <a:t>Nación</a:t>
            </a:r>
            <a:r>
              <a:rPr lang="en-US" dirty="0"/>
              <a:t> </a:t>
            </a:r>
            <a:r>
              <a:rPr lang="en-US" dirty="0" err="1"/>
              <a:t>izvijestile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da je </a:t>
            </a:r>
            <a:r>
              <a:rPr lang="en-US" dirty="0" err="1"/>
              <a:t>francuski</a:t>
            </a:r>
            <a:r>
              <a:rPr lang="en-US" dirty="0"/>
              <a:t> </a:t>
            </a:r>
            <a:r>
              <a:rPr lang="en-US" dirty="0" err="1"/>
              <a:t>sud</a:t>
            </a:r>
            <a:r>
              <a:rPr lang="en-US" dirty="0"/>
              <a:t> </a:t>
            </a:r>
            <a:r>
              <a:rPr lang="en-US" dirty="0" err="1"/>
              <a:t>osudio</a:t>
            </a:r>
            <a:r>
              <a:rPr lang="en-US" dirty="0"/>
              <a:t> </a:t>
            </a:r>
            <a:r>
              <a:rPr lang="en-US" dirty="0" err="1"/>
              <a:t>muškarca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ženu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zatvorske</a:t>
            </a:r>
            <a:r>
              <a:rPr lang="en-US" dirty="0"/>
              <a:t> </a:t>
            </a:r>
            <a:r>
              <a:rPr lang="en-US" dirty="0" err="1"/>
              <a:t>kazne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ženama</a:t>
            </a:r>
            <a:r>
              <a:rPr lang="en-US" dirty="0"/>
              <a:t>, a </a:t>
            </a:r>
            <a:r>
              <a:rPr lang="en-US" dirty="0" err="1"/>
              <a:t>ubrzo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pojavili</a:t>
            </a:r>
            <a:r>
              <a:rPr lang="en-US" dirty="0"/>
              <a:t> </a:t>
            </a:r>
            <a:r>
              <a:rPr lang="en-US" dirty="0" err="1"/>
              <a:t>izvještaji</a:t>
            </a:r>
            <a:r>
              <a:rPr lang="en-US" dirty="0"/>
              <a:t> o </a:t>
            </a:r>
            <a:r>
              <a:rPr lang="en-US" dirty="0" err="1"/>
              <a:t>jevrejskoj</a:t>
            </a:r>
            <a:r>
              <a:rPr lang="en-US" dirty="0"/>
              <a:t> </a:t>
            </a:r>
            <a:r>
              <a:rPr lang="en-US" dirty="0" err="1"/>
              <a:t>prostituciji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svodnicima</a:t>
            </a:r>
            <a:r>
              <a:rPr lang="en-US" dirty="0"/>
              <a:t> . U </a:t>
            </a:r>
            <a:r>
              <a:rPr lang="en-US" dirty="0" err="1"/>
              <a:t>martu</a:t>
            </a:r>
            <a:r>
              <a:rPr lang="en-US" dirty="0"/>
              <a:t> 1907.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ruska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, Louis Gold </a:t>
            </a:r>
            <a:r>
              <a:rPr lang="en-US" dirty="0" err="1"/>
              <a:t>i</a:t>
            </a:r>
            <a:r>
              <a:rPr lang="en-US" dirty="0"/>
              <a:t> Harry Cohen, "</a:t>
            </a:r>
            <a:r>
              <a:rPr lang="en-US" dirty="0" err="1"/>
              <a:t>optuženi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za </a:t>
            </a:r>
            <a:r>
              <a:rPr lang="en-US" dirty="0" err="1"/>
              <a:t>navođenje</a:t>
            </a:r>
            <a:r>
              <a:rPr lang="en-US" dirty="0"/>
              <a:t> Jane Goldbloom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jedne</a:t>
            </a:r>
            <a:r>
              <a:rPr lang="en-US" dirty="0"/>
              <a:t> </a:t>
            </a:r>
            <a:r>
              <a:rPr lang="en-US" dirty="0" err="1"/>
              <a:t>mlade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da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nemoralan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" u </a:t>
            </a:r>
            <a:r>
              <a:rPr lang="en-US" dirty="0" err="1"/>
              <a:t>Londonu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je Gold </a:t>
            </a:r>
            <a:r>
              <a:rPr lang="en-US" dirty="0" err="1"/>
              <a:t>primio</a:t>
            </a:r>
            <a:r>
              <a:rPr lang="en-US" dirty="0"/>
              <a:t> </a:t>
            </a:r>
            <a:r>
              <a:rPr lang="en-US" dirty="0" err="1"/>
              <a:t>vijest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Buenos </a:t>
            </a:r>
            <a:r>
              <a:rPr lang="en-US" dirty="0" err="1"/>
              <a:t>Airesa</a:t>
            </a:r>
            <a:r>
              <a:rPr lang="en-US" dirty="0"/>
              <a:t> da </a:t>
            </a:r>
            <a:r>
              <a:rPr lang="en-US" dirty="0" err="1"/>
              <a:t>atraktivne</a:t>
            </a:r>
            <a:r>
              <a:rPr lang="en-US" dirty="0"/>
              <a:t> </a:t>
            </a:r>
            <a:r>
              <a:rPr lang="en-US" dirty="0" err="1"/>
              <a:t>mlade</a:t>
            </a:r>
            <a:r>
              <a:rPr lang="en-US" dirty="0"/>
              <a:t> </a:t>
            </a:r>
            <a:r>
              <a:rPr lang="en-US" dirty="0" err="1"/>
              <a:t>djevojke</a:t>
            </a:r>
            <a:r>
              <a:rPr lang="en-US" dirty="0"/>
              <a:t> </a:t>
            </a:r>
            <a:r>
              <a:rPr lang="en-US" dirty="0" err="1"/>
              <a:t>vrijede</a:t>
            </a:r>
            <a:r>
              <a:rPr lang="en-US" dirty="0"/>
              <a:t> 100 </a:t>
            </a:r>
            <a:r>
              <a:rPr lang="en-US" dirty="0" err="1"/>
              <a:t>funti</a:t>
            </a:r>
            <a:r>
              <a:rPr lang="en-US" dirty="0"/>
              <a:t>. Ovo je bio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slučajeva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otkrila</a:t>
            </a:r>
            <a:r>
              <a:rPr lang="en-US" dirty="0"/>
              <a:t> </a:t>
            </a:r>
            <a:r>
              <a:rPr lang="en-US" dirty="0" err="1"/>
              <a:t>britanska</a:t>
            </a:r>
            <a:r>
              <a:rPr lang="en-US" dirty="0"/>
              <a:t> </a:t>
            </a:r>
            <a:r>
              <a:rPr lang="en-US" dirty="0" err="1"/>
              <a:t>policija</a:t>
            </a:r>
            <a:r>
              <a:rPr lang="en-US" dirty="0"/>
              <a:t>.</a:t>
            </a:r>
          </a:p>
          <a:p>
            <a:r>
              <a:rPr lang="en-US" dirty="0"/>
              <a:t>Godine 1910, Prva </a:t>
            </a:r>
            <a:r>
              <a:rPr lang="en-US" dirty="0" err="1"/>
              <a:t>međunarodna</a:t>
            </a:r>
            <a:r>
              <a:rPr lang="en-US" dirty="0"/>
              <a:t> </a:t>
            </a: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konferencija</a:t>
            </a:r>
            <a:r>
              <a:rPr lang="en-US" dirty="0"/>
              <a:t> o </a:t>
            </a:r>
            <a:r>
              <a:rPr lang="en-US" dirty="0" err="1"/>
              <a:t>bijelom</a:t>
            </a:r>
            <a:r>
              <a:rPr lang="en-US" dirty="0"/>
              <a:t> </a:t>
            </a:r>
            <a:r>
              <a:rPr lang="en-US" dirty="0" err="1"/>
              <a:t>ropstvu</a:t>
            </a:r>
            <a:r>
              <a:rPr lang="en-US" dirty="0"/>
              <a:t> </a:t>
            </a:r>
            <a:r>
              <a:rPr lang="en-US" dirty="0" err="1"/>
              <a:t>objavila</a:t>
            </a:r>
            <a:r>
              <a:rPr lang="en-US" dirty="0"/>
              <a:t> je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izvještaj</a:t>
            </a:r>
            <a:r>
              <a:rPr lang="en-US" dirty="0"/>
              <a:t>. U </a:t>
            </a:r>
            <a:r>
              <a:rPr lang="en-US" dirty="0" err="1"/>
              <a:t>njemu</a:t>
            </a:r>
            <a:r>
              <a:rPr lang="en-US" dirty="0"/>
              <a:t> se </a:t>
            </a:r>
            <a:r>
              <a:rPr lang="en-US" dirty="0" err="1"/>
              <a:t>navodi</a:t>
            </a:r>
            <a:r>
              <a:rPr lang="en-US" dirty="0"/>
              <a:t> da je 1903. </a:t>
            </a:r>
            <a:r>
              <a:rPr lang="en-US" dirty="0" err="1"/>
              <a:t>godine</a:t>
            </a:r>
            <a:r>
              <a:rPr lang="en-US" dirty="0"/>
              <a:t> Buenos Aires „... Od </a:t>
            </a:r>
            <a:r>
              <a:rPr lang="sr-Latn-RS" dirty="0"/>
              <a:t>800</a:t>
            </a:r>
            <a:r>
              <a:rPr lang="en-US" dirty="0"/>
              <a:t> </a:t>
            </a:r>
            <a:r>
              <a:rPr lang="en-US" dirty="0" err="1"/>
              <a:t>novih</a:t>
            </a:r>
            <a:r>
              <a:rPr lang="en-US" dirty="0"/>
              <a:t> </a:t>
            </a:r>
            <a:r>
              <a:rPr lang="en-US" dirty="0" err="1"/>
              <a:t>prostitutki</a:t>
            </a:r>
            <a:r>
              <a:rPr lang="en-US" dirty="0"/>
              <a:t> </a:t>
            </a:r>
            <a:r>
              <a:rPr lang="en-US" dirty="0" err="1"/>
              <a:t>registrovanih</a:t>
            </a:r>
            <a:r>
              <a:rPr lang="en-US" dirty="0"/>
              <a:t> 1909. </a:t>
            </a:r>
            <a:r>
              <a:rPr lang="en-US" dirty="0" err="1"/>
              <a:t>godine</a:t>
            </a:r>
            <a:r>
              <a:rPr lang="en-US" dirty="0"/>
              <a:t>, 236 </a:t>
            </a:r>
            <a:r>
              <a:rPr lang="en-US" dirty="0" err="1"/>
              <a:t>su</a:t>
            </a:r>
            <a:r>
              <a:rPr lang="en-US" dirty="0"/>
              <a:t> bile </a:t>
            </a:r>
            <a:r>
              <a:rPr lang="en-US" dirty="0" err="1"/>
              <a:t>Jevrejke</a:t>
            </a:r>
            <a:r>
              <a:rPr lang="en-US" dirty="0"/>
              <a:t>, od </a:t>
            </a:r>
            <a:r>
              <a:rPr lang="en-US" dirty="0" err="1"/>
              <a:t>kojih</a:t>
            </a:r>
            <a:r>
              <a:rPr lang="en-US" dirty="0"/>
              <a:t> je 213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Ruskinja</a:t>
            </a:r>
            <a:r>
              <a:rPr lang="en-US" dirty="0"/>
              <a:t>“.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6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1956-A781-A5B5-E14E-58521DF05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FEF9A2-D525-5F0B-2B03-A049DCAE4B24}"/>
              </a:ext>
            </a:extLst>
          </p:cNvPr>
          <p:cNvSpPr/>
          <p:nvPr/>
        </p:nvSpPr>
        <p:spPr>
          <a:xfrm>
            <a:off x="2199503" y="3546389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160F5AB-17B0-20EF-AA50-0652D8A17A7E}"/>
              </a:ext>
            </a:extLst>
          </p:cNvPr>
          <p:cNvSpPr/>
          <p:nvPr/>
        </p:nvSpPr>
        <p:spPr>
          <a:xfrm>
            <a:off x="2198517" y="2755557"/>
            <a:ext cx="7279115" cy="741405"/>
          </a:xfrm>
          <a:custGeom>
            <a:avLst/>
            <a:gdLst>
              <a:gd name="csX0" fmla="*/ 25699 w 7279115"/>
              <a:gd name="csY0" fmla="*/ 185351 h 741405"/>
              <a:gd name="csX1" fmla="*/ 2904824 w 7279115"/>
              <a:gd name="csY1" fmla="*/ 185351 h 741405"/>
              <a:gd name="csX2" fmla="*/ 3090175 w 7279115"/>
              <a:gd name="csY2" fmla="*/ 160638 h 741405"/>
              <a:gd name="csX3" fmla="*/ 3584445 w 7279115"/>
              <a:gd name="csY3" fmla="*/ 123567 h 741405"/>
              <a:gd name="csX4" fmla="*/ 3930434 w 7279115"/>
              <a:gd name="csY4" fmla="*/ 86497 h 741405"/>
              <a:gd name="csX5" fmla="*/ 4029288 w 7279115"/>
              <a:gd name="csY5" fmla="*/ 74140 h 741405"/>
              <a:gd name="csX6" fmla="*/ 4857191 w 7279115"/>
              <a:gd name="csY6" fmla="*/ 49427 h 741405"/>
              <a:gd name="csX7" fmla="*/ 5054899 w 7279115"/>
              <a:gd name="csY7" fmla="*/ 0 h 741405"/>
              <a:gd name="csX8" fmla="*/ 5166110 w 7279115"/>
              <a:gd name="csY8" fmla="*/ 49427 h 741405"/>
              <a:gd name="csX9" fmla="*/ 5203180 w 7279115"/>
              <a:gd name="csY9" fmla="*/ 61784 h 741405"/>
              <a:gd name="csX10" fmla="*/ 5734521 w 7279115"/>
              <a:gd name="csY10" fmla="*/ 259492 h 741405"/>
              <a:gd name="csX11" fmla="*/ 6290575 w 7279115"/>
              <a:gd name="csY11" fmla="*/ 222421 h 741405"/>
              <a:gd name="csX12" fmla="*/ 6352359 w 7279115"/>
              <a:gd name="csY12" fmla="*/ 210065 h 741405"/>
              <a:gd name="csX13" fmla="*/ 6587137 w 7279115"/>
              <a:gd name="csY13" fmla="*/ 197708 h 741405"/>
              <a:gd name="csX14" fmla="*/ 6673634 w 7279115"/>
              <a:gd name="csY14" fmla="*/ 210065 h 741405"/>
              <a:gd name="csX15" fmla="*/ 6809559 w 7279115"/>
              <a:gd name="csY15" fmla="*/ 160638 h 741405"/>
              <a:gd name="csX16" fmla="*/ 7044337 w 7279115"/>
              <a:gd name="csY16" fmla="*/ 123567 h 741405"/>
              <a:gd name="csX17" fmla="*/ 7106121 w 7279115"/>
              <a:gd name="csY17" fmla="*/ 148281 h 741405"/>
              <a:gd name="csX18" fmla="*/ 7279115 w 7279115"/>
              <a:gd name="csY18" fmla="*/ 370702 h 741405"/>
              <a:gd name="csX19" fmla="*/ 7254402 w 7279115"/>
              <a:gd name="csY19" fmla="*/ 432486 h 741405"/>
              <a:gd name="csX20" fmla="*/ 7229688 w 7279115"/>
              <a:gd name="csY20" fmla="*/ 469557 h 741405"/>
              <a:gd name="csX21" fmla="*/ 7192618 w 7279115"/>
              <a:gd name="csY21" fmla="*/ 617838 h 741405"/>
              <a:gd name="csX22" fmla="*/ 7167905 w 7279115"/>
              <a:gd name="csY22" fmla="*/ 691978 h 741405"/>
              <a:gd name="csX23" fmla="*/ 6933126 w 7279115"/>
              <a:gd name="csY23" fmla="*/ 704335 h 741405"/>
              <a:gd name="csX24" fmla="*/ 6648921 w 7279115"/>
              <a:gd name="csY24" fmla="*/ 741405 h 741405"/>
              <a:gd name="csX25" fmla="*/ 6278218 w 7279115"/>
              <a:gd name="csY25" fmla="*/ 704335 h 741405"/>
              <a:gd name="csX26" fmla="*/ 6241148 w 7279115"/>
              <a:gd name="csY26" fmla="*/ 691978 h 741405"/>
              <a:gd name="csX27" fmla="*/ 3979861 w 7279115"/>
              <a:gd name="csY27" fmla="*/ 716692 h 741405"/>
              <a:gd name="csX28" fmla="*/ 2818326 w 7279115"/>
              <a:gd name="csY28" fmla="*/ 691978 h 741405"/>
              <a:gd name="csX29" fmla="*/ 2212845 w 7279115"/>
              <a:gd name="csY29" fmla="*/ 667265 h 741405"/>
              <a:gd name="csX30" fmla="*/ 1570294 w 7279115"/>
              <a:gd name="csY30" fmla="*/ 716692 h 741405"/>
              <a:gd name="csX31" fmla="*/ 1347872 w 7279115"/>
              <a:gd name="csY31" fmla="*/ 704335 h 741405"/>
              <a:gd name="csX32" fmla="*/ 1187234 w 7279115"/>
              <a:gd name="csY32" fmla="*/ 691978 h 741405"/>
              <a:gd name="csX33" fmla="*/ 940099 w 7279115"/>
              <a:gd name="csY33" fmla="*/ 679621 h 741405"/>
              <a:gd name="csX34" fmla="*/ 767105 w 7279115"/>
              <a:gd name="csY34" fmla="*/ 654908 h 741405"/>
              <a:gd name="csX35" fmla="*/ 421115 w 7279115"/>
              <a:gd name="csY35" fmla="*/ 667265 h 741405"/>
              <a:gd name="csX36" fmla="*/ 384045 w 7279115"/>
              <a:gd name="csY36" fmla="*/ 691978 h 741405"/>
              <a:gd name="csX37" fmla="*/ 112197 w 7279115"/>
              <a:gd name="csY37" fmla="*/ 691978 h 741405"/>
              <a:gd name="csX38" fmla="*/ 149267 w 7279115"/>
              <a:gd name="csY38" fmla="*/ 543697 h 741405"/>
              <a:gd name="csX39" fmla="*/ 136910 w 7279115"/>
              <a:gd name="csY39" fmla="*/ 457200 h 741405"/>
              <a:gd name="csX40" fmla="*/ 50413 w 7279115"/>
              <a:gd name="csY40" fmla="*/ 407773 h 741405"/>
              <a:gd name="csX41" fmla="*/ 986 w 7279115"/>
              <a:gd name="csY41" fmla="*/ 370702 h 741405"/>
              <a:gd name="csX42" fmla="*/ 25699 w 7279115"/>
              <a:gd name="csY42" fmla="*/ 284205 h 741405"/>
              <a:gd name="csX43" fmla="*/ 38056 w 7279115"/>
              <a:gd name="csY43" fmla="*/ 247135 h 741405"/>
              <a:gd name="csX44" fmla="*/ 50413 w 7279115"/>
              <a:gd name="csY44" fmla="*/ 234778 h 7414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7279115" h="741405">
                <a:moveTo>
                  <a:pt x="25699" y="185351"/>
                </a:moveTo>
                <a:cubicBezTo>
                  <a:pt x="1401685" y="216983"/>
                  <a:pt x="1246217" y="226559"/>
                  <a:pt x="2904824" y="185351"/>
                </a:cubicBezTo>
                <a:cubicBezTo>
                  <a:pt x="2967135" y="183803"/>
                  <a:pt x="3028226" y="167521"/>
                  <a:pt x="3090175" y="160638"/>
                </a:cubicBezTo>
                <a:cubicBezTo>
                  <a:pt x="3336082" y="133315"/>
                  <a:pt x="3345515" y="136143"/>
                  <a:pt x="3584445" y="123567"/>
                </a:cubicBezTo>
                <a:lnTo>
                  <a:pt x="3930434" y="86497"/>
                </a:lnTo>
                <a:cubicBezTo>
                  <a:pt x="3963439" y="82830"/>
                  <a:pt x="3996107" y="75467"/>
                  <a:pt x="4029288" y="74140"/>
                </a:cubicBezTo>
                <a:cubicBezTo>
                  <a:pt x="4305158" y="63105"/>
                  <a:pt x="4581223" y="57665"/>
                  <a:pt x="4857191" y="49427"/>
                </a:cubicBezTo>
                <a:cubicBezTo>
                  <a:pt x="4923094" y="32951"/>
                  <a:pt x="4986968" y="0"/>
                  <a:pt x="5054899" y="0"/>
                </a:cubicBezTo>
                <a:cubicBezTo>
                  <a:pt x="5095466" y="0"/>
                  <a:pt x="5128664" y="33824"/>
                  <a:pt x="5166110" y="49427"/>
                </a:cubicBezTo>
                <a:cubicBezTo>
                  <a:pt x="5178133" y="54437"/>
                  <a:pt x="5191086" y="56947"/>
                  <a:pt x="5203180" y="61784"/>
                </a:cubicBezTo>
                <a:cubicBezTo>
                  <a:pt x="5663659" y="245975"/>
                  <a:pt x="5454229" y="183047"/>
                  <a:pt x="5734521" y="259492"/>
                </a:cubicBezTo>
                <a:lnTo>
                  <a:pt x="6290575" y="222421"/>
                </a:lnTo>
                <a:cubicBezTo>
                  <a:pt x="6311511" y="220746"/>
                  <a:pt x="6331429" y="211809"/>
                  <a:pt x="6352359" y="210065"/>
                </a:cubicBezTo>
                <a:cubicBezTo>
                  <a:pt x="6430456" y="203557"/>
                  <a:pt x="6508878" y="201827"/>
                  <a:pt x="6587137" y="197708"/>
                </a:cubicBezTo>
                <a:cubicBezTo>
                  <a:pt x="6615969" y="201827"/>
                  <a:pt x="6644595" y="212299"/>
                  <a:pt x="6673634" y="210065"/>
                </a:cubicBezTo>
                <a:cubicBezTo>
                  <a:pt x="6719710" y="206521"/>
                  <a:pt x="6765401" y="171028"/>
                  <a:pt x="6809559" y="160638"/>
                </a:cubicBezTo>
                <a:cubicBezTo>
                  <a:pt x="6855154" y="149910"/>
                  <a:pt x="6984618" y="132099"/>
                  <a:pt x="7044337" y="123567"/>
                </a:cubicBezTo>
                <a:cubicBezTo>
                  <a:pt x="7064932" y="131805"/>
                  <a:pt x="7089543" y="133545"/>
                  <a:pt x="7106121" y="148281"/>
                </a:cubicBezTo>
                <a:cubicBezTo>
                  <a:pt x="7267909" y="292092"/>
                  <a:pt x="7249920" y="253916"/>
                  <a:pt x="7279115" y="370702"/>
                </a:cubicBezTo>
                <a:cubicBezTo>
                  <a:pt x="7270877" y="391297"/>
                  <a:pt x="7264322" y="412647"/>
                  <a:pt x="7254402" y="432486"/>
                </a:cubicBezTo>
                <a:cubicBezTo>
                  <a:pt x="7247760" y="445769"/>
                  <a:pt x="7234384" y="455468"/>
                  <a:pt x="7229688" y="469557"/>
                </a:cubicBezTo>
                <a:cubicBezTo>
                  <a:pt x="7213577" y="517891"/>
                  <a:pt x="7208729" y="569504"/>
                  <a:pt x="7192618" y="617838"/>
                </a:cubicBezTo>
                <a:cubicBezTo>
                  <a:pt x="7184380" y="642551"/>
                  <a:pt x="7192618" y="683740"/>
                  <a:pt x="7167905" y="691978"/>
                </a:cubicBezTo>
                <a:cubicBezTo>
                  <a:pt x="7093559" y="716760"/>
                  <a:pt x="7011386" y="700216"/>
                  <a:pt x="6933126" y="704335"/>
                </a:cubicBezTo>
                <a:cubicBezTo>
                  <a:pt x="6706518" y="732660"/>
                  <a:pt x="6801166" y="719655"/>
                  <a:pt x="6648921" y="741405"/>
                </a:cubicBezTo>
                <a:cubicBezTo>
                  <a:pt x="6462650" y="730448"/>
                  <a:pt x="6448034" y="736175"/>
                  <a:pt x="6278218" y="704335"/>
                </a:cubicBezTo>
                <a:cubicBezTo>
                  <a:pt x="6265416" y="701935"/>
                  <a:pt x="6253505" y="696097"/>
                  <a:pt x="6241148" y="691978"/>
                </a:cubicBezTo>
                <a:lnTo>
                  <a:pt x="3979861" y="716692"/>
                </a:lnTo>
                <a:cubicBezTo>
                  <a:pt x="3624642" y="716692"/>
                  <a:pt x="3186377" y="702494"/>
                  <a:pt x="2818326" y="691978"/>
                </a:cubicBezTo>
                <a:cubicBezTo>
                  <a:pt x="2631930" y="681013"/>
                  <a:pt x="2386381" y="664636"/>
                  <a:pt x="2212845" y="667265"/>
                </a:cubicBezTo>
                <a:cubicBezTo>
                  <a:pt x="1943330" y="671349"/>
                  <a:pt x="1812455" y="689785"/>
                  <a:pt x="1570294" y="716692"/>
                </a:cubicBezTo>
                <a:lnTo>
                  <a:pt x="1347872" y="704335"/>
                </a:lnTo>
                <a:cubicBezTo>
                  <a:pt x="1294279" y="700877"/>
                  <a:pt x="1240840" y="695227"/>
                  <a:pt x="1187234" y="691978"/>
                </a:cubicBezTo>
                <a:cubicBezTo>
                  <a:pt x="1104904" y="686988"/>
                  <a:pt x="1022477" y="683740"/>
                  <a:pt x="940099" y="679621"/>
                </a:cubicBezTo>
                <a:cubicBezTo>
                  <a:pt x="903212" y="673474"/>
                  <a:pt x="798027" y="654908"/>
                  <a:pt x="767105" y="654908"/>
                </a:cubicBezTo>
                <a:cubicBezTo>
                  <a:pt x="651701" y="654908"/>
                  <a:pt x="536445" y="663146"/>
                  <a:pt x="421115" y="667265"/>
                </a:cubicBezTo>
                <a:cubicBezTo>
                  <a:pt x="408758" y="675503"/>
                  <a:pt x="397328" y="685337"/>
                  <a:pt x="384045" y="691978"/>
                </a:cubicBezTo>
                <a:cubicBezTo>
                  <a:pt x="277400" y="745301"/>
                  <a:pt x="278811" y="711580"/>
                  <a:pt x="112197" y="691978"/>
                </a:cubicBezTo>
                <a:cubicBezTo>
                  <a:pt x="116641" y="676424"/>
                  <a:pt x="149267" y="571051"/>
                  <a:pt x="149267" y="543697"/>
                </a:cubicBezTo>
                <a:cubicBezTo>
                  <a:pt x="149267" y="514572"/>
                  <a:pt x="149935" y="483250"/>
                  <a:pt x="136910" y="457200"/>
                </a:cubicBezTo>
                <a:cubicBezTo>
                  <a:pt x="121947" y="427274"/>
                  <a:pt x="78634" y="417180"/>
                  <a:pt x="50413" y="407773"/>
                </a:cubicBezTo>
                <a:cubicBezTo>
                  <a:pt x="33937" y="395416"/>
                  <a:pt x="5025" y="390897"/>
                  <a:pt x="986" y="370702"/>
                </a:cubicBezTo>
                <a:cubicBezTo>
                  <a:pt x="-4895" y="341298"/>
                  <a:pt x="17083" y="312926"/>
                  <a:pt x="25699" y="284205"/>
                </a:cubicBezTo>
                <a:cubicBezTo>
                  <a:pt x="29442" y="271729"/>
                  <a:pt x="32231" y="258785"/>
                  <a:pt x="38056" y="247135"/>
                </a:cubicBezTo>
                <a:cubicBezTo>
                  <a:pt x="40661" y="241925"/>
                  <a:pt x="46294" y="238897"/>
                  <a:pt x="50413" y="234778"/>
                </a:cubicBezTo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cokolada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44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8E07-0606-C6DC-F42F-2660CDEFB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6847703" cy="666029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Kako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svi</a:t>
            </a:r>
            <a:r>
              <a:rPr lang="en-US" sz="2400" dirty="0"/>
              <a:t> </a:t>
            </a:r>
            <a:r>
              <a:rPr lang="en-US" sz="2400" dirty="0" err="1"/>
              <a:t>ovi</a:t>
            </a:r>
            <a:r>
              <a:rPr lang="en-US" sz="2400" dirty="0"/>
              <a:t> </a:t>
            </a:r>
            <a:r>
              <a:rPr lang="en-US" sz="2400" dirty="0" err="1"/>
              <a:t>posmatrači</a:t>
            </a:r>
            <a:r>
              <a:rPr lang="en-US" sz="2400" dirty="0"/>
              <a:t> </a:t>
            </a:r>
            <a:r>
              <a:rPr lang="en-US" sz="2400" dirty="0" err="1"/>
              <a:t>identifikovali</a:t>
            </a:r>
            <a:r>
              <a:rPr lang="en-US" sz="2400" dirty="0"/>
              <a:t> </a:t>
            </a:r>
            <a:r>
              <a:rPr lang="en-US" sz="2400" dirty="0" err="1"/>
              <a:t>jevrejske</a:t>
            </a:r>
            <a:r>
              <a:rPr lang="en-US" sz="2400" dirty="0"/>
              <a:t> </a:t>
            </a:r>
            <a:r>
              <a:rPr lang="en-US" sz="2400" dirty="0" err="1"/>
              <a:t>prostitutke</a:t>
            </a:r>
            <a:r>
              <a:rPr lang="en-US" sz="2400" dirty="0"/>
              <a:t> </a:t>
            </a:r>
            <a:r>
              <a:rPr lang="en-US" sz="2400" dirty="0" err="1"/>
              <a:t>kada</a:t>
            </a:r>
            <a:r>
              <a:rPr lang="en-US" sz="2400" dirty="0"/>
              <a:t> </a:t>
            </a:r>
            <a:r>
              <a:rPr lang="en-US" sz="2400" dirty="0" err="1"/>
              <a:t>nije</a:t>
            </a:r>
            <a:r>
              <a:rPr lang="en-US" sz="2400" dirty="0"/>
              <a:t> </a:t>
            </a:r>
            <a:r>
              <a:rPr lang="en-US" sz="2400" dirty="0" err="1"/>
              <a:t>bilo</a:t>
            </a:r>
            <a:r>
              <a:rPr lang="en-US" sz="2400" dirty="0"/>
              <a:t> </a:t>
            </a:r>
            <a:r>
              <a:rPr lang="en-US" sz="2400" dirty="0" err="1"/>
              <a:t>statistike</a:t>
            </a:r>
            <a:r>
              <a:rPr lang="en-US" sz="2400" dirty="0"/>
              <a:t> o </a:t>
            </a:r>
            <a:r>
              <a:rPr lang="en-US" sz="2400" dirty="0" err="1"/>
              <a:t>vjerskim</a:t>
            </a:r>
            <a:r>
              <a:rPr lang="en-US" sz="2400" dirty="0"/>
              <a:t> </a:t>
            </a:r>
            <a:r>
              <a:rPr lang="en-US" sz="2400" dirty="0" err="1"/>
              <a:t>uvjerenjima</a:t>
            </a:r>
            <a:r>
              <a:rPr lang="en-US" sz="2400" dirty="0"/>
              <a:t>? Kada bi se </a:t>
            </a:r>
            <a:r>
              <a:rPr lang="en-US" sz="2400" dirty="0" err="1"/>
              <a:t>žene</a:t>
            </a:r>
            <a:r>
              <a:rPr lang="en-US" sz="2400" dirty="0"/>
              <a:t> </a:t>
            </a:r>
            <a:r>
              <a:rPr lang="en-US" sz="2400" dirty="0" err="1"/>
              <a:t>registrovale</a:t>
            </a:r>
            <a:r>
              <a:rPr lang="en-US" sz="2400" dirty="0"/>
              <a:t> za </a:t>
            </a:r>
            <a:r>
              <a:rPr lang="en-US" sz="2400" dirty="0" err="1"/>
              <a:t>ulazak</a:t>
            </a:r>
            <a:r>
              <a:rPr lang="en-US" sz="2400" dirty="0"/>
              <a:t> u </a:t>
            </a:r>
            <a:r>
              <a:rPr lang="en-US" sz="2400" dirty="0" err="1"/>
              <a:t>licencirane</a:t>
            </a:r>
            <a:r>
              <a:rPr lang="en-US" sz="2400" dirty="0"/>
              <a:t> </a:t>
            </a:r>
            <a:r>
              <a:rPr lang="en-US" sz="2400" dirty="0" err="1"/>
              <a:t>kuće</a:t>
            </a:r>
            <a:r>
              <a:rPr lang="en-US" sz="2400" dirty="0"/>
              <a:t> za </a:t>
            </a:r>
            <a:r>
              <a:rPr lang="en-US" sz="2400" dirty="0" err="1"/>
              <a:t>prostituciju</a:t>
            </a:r>
            <a:r>
              <a:rPr lang="en-US" sz="2400" dirty="0"/>
              <a:t>, </a:t>
            </a:r>
            <a:r>
              <a:rPr lang="en-US" sz="2400" dirty="0" err="1"/>
              <a:t>pitane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o </a:t>
            </a:r>
            <a:r>
              <a:rPr lang="en-US" sz="2400" dirty="0" err="1"/>
              <a:t>njihovoj</a:t>
            </a:r>
            <a:r>
              <a:rPr lang="en-US" sz="2400" dirty="0"/>
              <a:t> </a:t>
            </a:r>
            <a:r>
              <a:rPr lang="en-US" sz="2400" dirty="0" err="1"/>
              <a:t>nacionalnosti</a:t>
            </a:r>
            <a:r>
              <a:rPr lang="en-US" sz="2400" dirty="0"/>
              <a:t>, </a:t>
            </a:r>
            <a:r>
              <a:rPr lang="en-US" sz="2400" dirty="0" err="1"/>
              <a:t>između</a:t>
            </a:r>
            <a:r>
              <a:rPr lang="en-US" sz="2400" dirty="0"/>
              <a:t> </a:t>
            </a:r>
            <a:r>
              <a:rPr lang="en-US" sz="2400" dirty="0" err="1"/>
              <a:t>ostalog</a:t>
            </a:r>
            <a:r>
              <a:rPr lang="en-US" sz="2400" dirty="0"/>
              <a:t>. </a:t>
            </a:r>
            <a:r>
              <a:rPr lang="en-US" sz="2400" dirty="0" err="1"/>
              <a:t>Žene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se </a:t>
            </a:r>
            <a:r>
              <a:rPr lang="en-US" sz="2400" dirty="0" err="1"/>
              <a:t>identificirale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Ruskinje</a:t>
            </a:r>
            <a:r>
              <a:rPr lang="en-US" sz="2400" dirty="0"/>
              <a:t>, </a:t>
            </a:r>
            <a:r>
              <a:rPr lang="en-US" sz="2400" dirty="0" err="1"/>
              <a:t>Poljakinje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Njemice</a:t>
            </a:r>
            <a:r>
              <a:rPr lang="en-US" sz="2400" dirty="0"/>
              <a:t>, </a:t>
            </a:r>
            <a:r>
              <a:rPr lang="en-US" sz="2400" dirty="0" err="1"/>
              <a:t>pretpostavljalo</a:t>
            </a:r>
            <a:r>
              <a:rPr lang="en-US" sz="2400" dirty="0"/>
              <a:t> se da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Jevrejke</a:t>
            </a:r>
            <a:r>
              <a:rPr lang="en-US" sz="2400" dirty="0"/>
              <a:t> ne </a:t>
            </a:r>
            <a:r>
              <a:rPr lang="en-US" sz="2400" dirty="0" err="1"/>
              <a:t>samo</a:t>
            </a:r>
            <a:r>
              <a:rPr lang="en-US" sz="2400" dirty="0"/>
              <a:t> od </a:t>
            </a:r>
            <a:r>
              <a:rPr lang="en-US" sz="2400" dirty="0" err="1"/>
              <a:t>strane</a:t>
            </a:r>
            <a:r>
              <a:rPr lang="en-US" sz="2400" dirty="0"/>
              <a:t> </a:t>
            </a:r>
            <a:r>
              <a:rPr lang="en-US" sz="2400" dirty="0" err="1"/>
              <a:t>jevrejske</a:t>
            </a:r>
            <a:r>
              <a:rPr lang="en-US" sz="2400" dirty="0"/>
              <a:t> </a:t>
            </a:r>
            <a:r>
              <a:rPr lang="en-US" sz="2400" dirty="0" err="1"/>
              <a:t>zajednice</a:t>
            </a:r>
            <a:r>
              <a:rPr lang="en-US" sz="2400" dirty="0"/>
              <a:t>, </a:t>
            </a:r>
            <a:r>
              <a:rPr lang="en-US" sz="2400" dirty="0" err="1"/>
              <a:t>već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od </a:t>
            </a:r>
            <a:r>
              <a:rPr lang="en-US" sz="2400" dirty="0" err="1"/>
              <a:t>strane</a:t>
            </a:r>
            <a:r>
              <a:rPr lang="en-US" sz="2400" dirty="0"/>
              <a:t> </a:t>
            </a:r>
            <a:r>
              <a:rPr lang="en-US" sz="2400" dirty="0" err="1"/>
              <a:t>predstavnika</a:t>
            </a:r>
            <a:r>
              <a:rPr lang="en-US" sz="2400" dirty="0"/>
              <a:t> </a:t>
            </a:r>
            <a:r>
              <a:rPr lang="en-US" sz="2400" dirty="0" err="1"/>
              <a:t>tih</a:t>
            </a:r>
            <a:r>
              <a:rPr lang="en-US" sz="2400" dirty="0"/>
              <a:t> </a:t>
            </a:r>
            <a:r>
              <a:rPr lang="en-US" sz="2400" dirty="0" err="1"/>
              <a:t>zemalja</a:t>
            </a:r>
            <a:r>
              <a:rPr lang="en-US" sz="2400" dirty="0"/>
              <a:t>. </a:t>
            </a:r>
            <a:r>
              <a:rPr lang="en-US" sz="2400" dirty="0" err="1"/>
              <a:t>Žene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pronašle</a:t>
            </a:r>
            <a:r>
              <a:rPr lang="en-US" sz="2400" dirty="0"/>
              <a:t> </a:t>
            </a:r>
            <a:r>
              <a:rPr lang="en-US" sz="2400" dirty="0" err="1"/>
              <a:t>posao</a:t>
            </a:r>
            <a:r>
              <a:rPr lang="en-US" sz="2400" dirty="0"/>
              <a:t> u </a:t>
            </a:r>
            <a:r>
              <a:rPr lang="en-US" sz="2400" dirty="0" err="1"/>
              <a:t>bordelima</a:t>
            </a:r>
            <a:r>
              <a:rPr lang="en-US" sz="2400" dirty="0"/>
              <a:t> </a:t>
            </a:r>
            <a:r>
              <a:rPr lang="en-US" sz="2400" dirty="0" err="1"/>
              <a:t>zahvaljujući</a:t>
            </a:r>
            <a:r>
              <a:rPr lang="en-US" sz="2400" dirty="0"/>
              <a:t> </a:t>
            </a:r>
            <a:r>
              <a:rPr lang="en-US" sz="2400" dirty="0" err="1"/>
              <a:t>naporima</a:t>
            </a:r>
            <a:r>
              <a:rPr lang="en-US" sz="2400" dirty="0"/>
              <a:t> </a:t>
            </a:r>
            <a:r>
              <a:rPr lang="en-US" sz="2400" dirty="0" err="1"/>
              <a:t>jevrejskih</a:t>
            </a:r>
            <a:r>
              <a:rPr lang="en-US" sz="2400" dirty="0"/>
              <a:t> </a:t>
            </a:r>
            <a:r>
              <a:rPr lang="en-US" sz="2400" dirty="0" err="1"/>
              <a:t>svodnika</a:t>
            </a:r>
            <a:r>
              <a:rPr lang="en-US" sz="2400" dirty="0"/>
              <a:t> koji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počeli</a:t>
            </a:r>
            <a:r>
              <a:rPr lang="en-US" sz="2400" dirty="0"/>
              <a:t> da se </a:t>
            </a:r>
            <a:r>
              <a:rPr lang="en-US" sz="2400" dirty="0" err="1"/>
              <a:t>organizuju</a:t>
            </a:r>
            <a:r>
              <a:rPr lang="en-US" sz="2400" dirty="0"/>
              <a:t> </a:t>
            </a:r>
            <a:r>
              <a:rPr lang="en-US" sz="2400" dirty="0" err="1"/>
              <a:t>krajem</a:t>
            </a:r>
            <a:r>
              <a:rPr lang="en-US" sz="2400" dirty="0"/>
              <a:t> </a:t>
            </a:r>
            <a:r>
              <a:rPr lang="en-US" sz="2400" dirty="0" err="1"/>
              <a:t>devetnaestog</a:t>
            </a:r>
            <a:r>
              <a:rPr lang="en-US" sz="2400" dirty="0"/>
              <a:t> </a:t>
            </a:r>
            <a:r>
              <a:rPr lang="en-US" sz="2400" dirty="0" err="1"/>
              <a:t>vijeka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imali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dovoljno</a:t>
            </a:r>
            <a:r>
              <a:rPr lang="en-US" sz="2400" dirty="0"/>
              <a:t> </a:t>
            </a:r>
            <a:r>
              <a:rPr lang="en-US" sz="2400" dirty="0" err="1"/>
              <a:t>kapitala</a:t>
            </a:r>
            <a:r>
              <a:rPr lang="en-US" sz="2400" dirty="0"/>
              <a:t> da </a:t>
            </a:r>
            <a:r>
              <a:rPr lang="en-US" sz="2400" dirty="0" err="1"/>
              <a:t>osnuju</a:t>
            </a:r>
            <a:r>
              <a:rPr lang="en-US" sz="2400" dirty="0"/>
              <a:t> </a:t>
            </a:r>
            <a:r>
              <a:rPr lang="en-US" sz="2400" dirty="0" err="1"/>
              <a:t>kuće</a:t>
            </a:r>
            <a:r>
              <a:rPr lang="en-US" sz="2400" dirty="0"/>
              <a:t> za </a:t>
            </a:r>
            <a:r>
              <a:rPr lang="en-US" sz="2400" dirty="0" err="1"/>
              <a:t>prostituciju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plate Madame da </a:t>
            </a:r>
            <a:r>
              <a:rPr lang="en-US" sz="2400" dirty="0" err="1"/>
              <a:t>ih</a:t>
            </a:r>
            <a:r>
              <a:rPr lang="en-US" sz="2400" dirty="0"/>
              <a:t> </a:t>
            </a:r>
            <a:r>
              <a:rPr lang="en-US" sz="2400" dirty="0" err="1"/>
              <a:t>vodi</a:t>
            </a:r>
            <a:r>
              <a:rPr lang="en-US" sz="2400" dirty="0"/>
              <a:t>. </a:t>
            </a:r>
            <a:endParaRPr lang="sr-Latn-RS" sz="2400" dirty="0"/>
          </a:p>
          <a:p>
            <a:r>
              <a:rPr lang="en-US" sz="2400" dirty="0" err="1"/>
              <a:t>Postojanje</a:t>
            </a:r>
            <a:r>
              <a:rPr lang="en-US" sz="2400" dirty="0"/>
              <a:t> </a:t>
            </a:r>
            <a:r>
              <a:rPr lang="en-US" sz="2400" dirty="0" err="1"/>
              <a:t>organizacija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El Club de </a:t>
            </a:r>
            <a:r>
              <a:rPr lang="en-US" sz="2400" dirty="0" err="1"/>
              <a:t>los</a:t>
            </a:r>
            <a:r>
              <a:rPr lang="en-US" sz="2400" dirty="0"/>
              <a:t> 40, </a:t>
            </a:r>
            <a:r>
              <a:rPr lang="en-US" sz="2400" dirty="0" err="1"/>
              <a:t>Varsovia</a:t>
            </a:r>
            <a:r>
              <a:rPr lang="en-US" sz="2400" dirty="0"/>
              <a:t>, </a:t>
            </a:r>
            <a:r>
              <a:rPr lang="en-US" sz="2400" dirty="0" err="1"/>
              <a:t>Asquenasum</a:t>
            </a:r>
            <a:r>
              <a:rPr lang="en-US" sz="2400" dirty="0"/>
              <a:t>, a </a:t>
            </a:r>
            <a:r>
              <a:rPr lang="en-US" sz="2400" dirty="0" err="1"/>
              <a:t>kasnije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Zwi Migdal, </a:t>
            </a:r>
            <a:r>
              <a:rPr lang="en-US" sz="2400" dirty="0" err="1"/>
              <a:t>zajedno</a:t>
            </a:r>
            <a:r>
              <a:rPr lang="en-US" sz="2400" dirty="0"/>
              <a:t> s </a:t>
            </a:r>
            <a:r>
              <a:rPr lang="en-US" sz="2400" dirty="0" err="1"/>
              <a:t>lakoćom</a:t>
            </a:r>
            <a:r>
              <a:rPr lang="en-US" sz="2400" dirty="0"/>
              <a:t> s </a:t>
            </a:r>
            <a:r>
              <a:rPr lang="en-US" sz="2400" dirty="0" err="1"/>
              <a:t>kojom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moralni</a:t>
            </a:r>
            <a:r>
              <a:rPr lang="en-US" sz="2400" dirty="0"/>
              <a:t> </a:t>
            </a:r>
            <a:r>
              <a:rPr lang="en-US" sz="2400" dirty="0" err="1"/>
              <a:t>reformatori</a:t>
            </a:r>
            <a:r>
              <a:rPr lang="en-US" sz="2400" dirty="0"/>
              <a:t> </a:t>
            </a:r>
            <a:r>
              <a:rPr lang="en-US" sz="2400" dirty="0" err="1"/>
              <a:t>mogli</a:t>
            </a:r>
            <a:r>
              <a:rPr lang="en-US" sz="2400" dirty="0"/>
              <a:t> </a:t>
            </a:r>
            <a:r>
              <a:rPr lang="en-US" sz="2400" dirty="0" err="1"/>
              <a:t>dobiti</a:t>
            </a:r>
            <a:r>
              <a:rPr lang="en-US" sz="2400" dirty="0"/>
              <a:t> </a:t>
            </a:r>
            <a:r>
              <a:rPr lang="en-US" sz="2400" dirty="0" err="1"/>
              <a:t>statistiku</a:t>
            </a:r>
            <a:r>
              <a:rPr lang="en-US" sz="2400" dirty="0"/>
              <a:t> o </a:t>
            </a:r>
            <a:r>
              <a:rPr lang="en-US" sz="2400" dirty="0" err="1"/>
              <a:t>nacionalnosti</a:t>
            </a:r>
            <a:r>
              <a:rPr lang="en-US" sz="2400" dirty="0"/>
              <a:t> za </a:t>
            </a:r>
            <a:r>
              <a:rPr lang="en-US" sz="2400" dirty="0" err="1"/>
              <a:t>legalne</a:t>
            </a:r>
            <a:r>
              <a:rPr lang="en-US" sz="2400" dirty="0"/>
              <a:t> </a:t>
            </a:r>
            <a:r>
              <a:rPr lang="en-US" sz="2400" dirty="0" err="1"/>
              <a:t>prostitutke</a:t>
            </a:r>
            <a:r>
              <a:rPr lang="en-US" sz="2400" dirty="0"/>
              <a:t>, </a:t>
            </a:r>
            <a:r>
              <a:rPr lang="en-US" sz="2400" dirty="0" err="1"/>
              <a:t>učinilo</a:t>
            </a:r>
            <a:r>
              <a:rPr lang="en-US" sz="2400" dirty="0"/>
              <a:t> </a:t>
            </a:r>
            <a:r>
              <a:rPr lang="en-US" sz="2400" dirty="0" err="1"/>
              <a:t>jevrejsku</a:t>
            </a:r>
            <a:r>
              <a:rPr lang="en-US" sz="2400" dirty="0"/>
              <a:t> </a:t>
            </a:r>
            <a:r>
              <a:rPr lang="en-US" sz="2400" dirty="0" err="1"/>
              <a:t>prostituciju</a:t>
            </a:r>
            <a:r>
              <a:rPr lang="en-US" sz="2400" dirty="0"/>
              <a:t> </a:t>
            </a:r>
            <a:r>
              <a:rPr lang="en-US" sz="2400" dirty="0" err="1"/>
              <a:t>vrlo</a:t>
            </a:r>
            <a:r>
              <a:rPr lang="en-US" sz="2400" dirty="0"/>
              <a:t> </a:t>
            </a:r>
            <a:r>
              <a:rPr lang="en-US" sz="2400" dirty="0" err="1"/>
              <a:t>vidljivom</a:t>
            </a:r>
            <a:r>
              <a:rPr lang="en-US" sz="2400" dirty="0"/>
              <a:t>, </a:t>
            </a:r>
            <a:r>
              <a:rPr lang="en-US" sz="2400" dirty="0" err="1"/>
              <a:t>iako</a:t>
            </a:r>
            <a:r>
              <a:rPr lang="en-US" sz="2400" dirty="0"/>
              <a:t> je </a:t>
            </a:r>
            <a:r>
              <a:rPr lang="en-US" sz="2400" dirty="0" err="1"/>
              <a:t>mnogo</a:t>
            </a:r>
            <a:r>
              <a:rPr lang="en-US" sz="2400" dirty="0"/>
              <a:t> </a:t>
            </a:r>
            <a:r>
              <a:rPr lang="en-US" sz="2400" dirty="0" err="1"/>
              <a:t>veća</a:t>
            </a:r>
            <a:r>
              <a:rPr lang="en-US" sz="2400" dirty="0"/>
              <a:t> </a:t>
            </a:r>
            <a:r>
              <a:rPr lang="en-US" sz="2400" dirty="0" err="1"/>
              <a:t>zajednica</a:t>
            </a:r>
            <a:r>
              <a:rPr lang="en-US" sz="2400" dirty="0"/>
              <a:t> </a:t>
            </a:r>
            <a:r>
              <a:rPr lang="en-US" sz="2400" dirty="0" err="1"/>
              <a:t>ilegalnih</a:t>
            </a:r>
            <a:r>
              <a:rPr lang="en-US" sz="2400" dirty="0"/>
              <a:t> </a:t>
            </a:r>
            <a:r>
              <a:rPr lang="en-US" sz="2400" dirty="0" err="1"/>
              <a:t>prostitutki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španske</a:t>
            </a:r>
            <a:r>
              <a:rPr lang="en-US" sz="2400" dirty="0"/>
              <a:t>, </a:t>
            </a:r>
            <a:r>
              <a:rPr lang="en-US" sz="2400" dirty="0" err="1"/>
              <a:t>italijanske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argentinske</a:t>
            </a:r>
            <a:r>
              <a:rPr lang="en-US" sz="2400" dirty="0"/>
              <a:t> </a:t>
            </a:r>
            <a:r>
              <a:rPr lang="en-US" sz="2400" dirty="0" err="1"/>
              <a:t>nacionalnosti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D7095-9CC4-2410-88D5-01316D6E4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903" y="0"/>
            <a:ext cx="445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81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98C23-6EED-DBB3-2369-E41FA806B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6" y="256317"/>
            <a:ext cx="6798276" cy="6062764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Trgovina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bijelim</a:t>
            </a:r>
            <a:r>
              <a:rPr lang="en-US" dirty="0"/>
              <a:t> </a:t>
            </a:r>
            <a:r>
              <a:rPr lang="en-US" dirty="0" err="1"/>
              <a:t>robljem</a:t>
            </a:r>
            <a:r>
              <a:rPr lang="en-US" dirty="0"/>
              <a:t> </a:t>
            </a:r>
            <a:r>
              <a:rPr lang="en-US" dirty="0" err="1"/>
              <a:t>nastavila</a:t>
            </a:r>
            <a:r>
              <a:rPr lang="en-US" dirty="0"/>
              <a:t> se do </a:t>
            </a:r>
            <a:r>
              <a:rPr lang="en-US" dirty="0" err="1"/>
              <a:t>izbijanja</a:t>
            </a:r>
            <a:r>
              <a:rPr lang="en-US" dirty="0"/>
              <a:t> </a:t>
            </a:r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rata, a </a:t>
            </a:r>
            <a:r>
              <a:rPr lang="en-US" dirty="0" err="1"/>
              <a:t>ponovo</a:t>
            </a:r>
            <a:r>
              <a:rPr lang="en-US" dirty="0"/>
              <a:t> je </a:t>
            </a:r>
            <a:r>
              <a:rPr lang="en-US" dirty="0" err="1"/>
              <a:t>porasla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rata. </a:t>
            </a:r>
            <a:r>
              <a:rPr lang="en-US" dirty="0" err="1"/>
              <a:t>Tokom</a:t>
            </a:r>
            <a:r>
              <a:rPr lang="en-US" dirty="0"/>
              <a:t> 1920-ih, </a:t>
            </a:r>
            <a:r>
              <a:rPr lang="en-US" dirty="0" err="1"/>
              <a:t>istrage</a:t>
            </a:r>
            <a:r>
              <a:rPr lang="en-US" dirty="0"/>
              <a:t> Lige </a:t>
            </a:r>
            <a:r>
              <a:rPr lang="en-US" dirty="0" err="1"/>
              <a:t>naroda</a:t>
            </a:r>
            <a:r>
              <a:rPr lang="en-US" dirty="0"/>
              <a:t>,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njen</a:t>
            </a:r>
            <a:r>
              <a:rPr lang="en-US" dirty="0"/>
              <a:t> </a:t>
            </a:r>
            <a:r>
              <a:rPr lang="en-US" i="1" dirty="0"/>
              <a:t> </a:t>
            </a:r>
            <a:r>
              <a:rPr lang="en-US" i="1" dirty="0" err="1"/>
              <a:t>Izvještaj</a:t>
            </a:r>
            <a:r>
              <a:rPr lang="en-US" i="1" dirty="0"/>
              <a:t> </a:t>
            </a:r>
            <a:r>
              <a:rPr lang="en-US" i="1" dirty="0" err="1"/>
              <a:t>Specijalnog</a:t>
            </a:r>
            <a:r>
              <a:rPr lang="en-US" i="1" dirty="0"/>
              <a:t> </a:t>
            </a:r>
            <a:r>
              <a:rPr lang="en-US" i="1" dirty="0" err="1"/>
              <a:t>tijela</a:t>
            </a:r>
            <a:r>
              <a:rPr lang="en-US" i="1" dirty="0"/>
              <a:t> </a:t>
            </a:r>
            <a:r>
              <a:rPr lang="en-US" i="1" dirty="0" err="1"/>
              <a:t>stručnjaka</a:t>
            </a:r>
            <a:r>
              <a:rPr lang="en-US" i="1" dirty="0"/>
              <a:t> o </a:t>
            </a:r>
            <a:r>
              <a:rPr lang="en-US" i="1" dirty="0" err="1"/>
              <a:t>trgovini</a:t>
            </a:r>
            <a:r>
              <a:rPr lang="en-US" i="1" dirty="0"/>
              <a:t> </a:t>
            </a:r>
            <a:r>
              <a:rPr lang="en-US" i="1" dirty="0" err="1"/>
              <a:t>ženama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djecom</a:t>
            </a:r>
            <a:r>
              <a:rPr lang="en-US" dirty="0"/>
              <a:t> </a:t>
            </a:r>
            <a:r>
              <a:rPr lang="en-US" dirty="0" err="1"/>
              <a:t>iz</a:t>
            </a:r>
            <a:r>
              <a:rPr lang="en-US" dirty="0"/>
              <a:t> 1927. </a:t>
            </a:r>
            <a:r>
              <a:rPr lang="en-US" dirty="0" err="1"/>
              <a:t>godine</a:t>
            </a:r>
            <a:r>
              <a:rPr lang="en-US" dirty="0"/>
              <a:t> ,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istakle</a:t>
            </a:r>
            <a:r>
              <a:rPr lang="en-US" dirty="0"/>
              <a:t> </a:t>
            </a:r>
            <a:r>
              <a:rPr lang="en-US" dirty="0" err="1"/>
              <a:t>vidljivost</a:t>
            </a:r>
            <a:r>
              <a:rPr lang="en-US" dirty="0"/>
              <a:t> </a:t>
            </a:r>
            <a:r>
              <a:rPr lang="en-US" dirty="0" err="1"/>
              <a:t>jevrejskih</a:t>
            </a:r>
            <a:r>
              <a:rPr lang="en-US" dirty="0"/>
              <a:t> </a:t>
            </a:r>
            <a:r>
              <a:rPr lang="en-US" dirty="0" err="1"/>
              <a:t>prostitutki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trgovaca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.</a:t>
            </a:r>
            <a:endParaRPr lang="sr-Latn-RS" dirty="0"/>
          </a:p>
          <a:p>
            <a:r>
              <a:rPr lang="en-US" dirty="0"/>
              <a:t> </a:t>
            </a:r>
            <a:r>
              <a:rPr lang="en-US" dirty="0" err="1"/>
              <a:t>Sljedeće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novinara</a:t>
            </a:r>
            <a:r>
              <a:rPr lang="en-US" dirty="0"/>
              <a:t> </a:t>
            </a:r>
            <a:r>
              <a:rPr lang="en-US" dirty="0" err="1"/>
              <a:t>uključenih</a:t>
            </a:r>
            <a:r>
              <a:rPr lang="en-US" dirty="0"/>
              <a:t> u </a:t>
            </a:r>
            <a:r>
              <a:rPr lang="en-US" dirty="0" err="1"/>
              <a:t>istragu</a:t>
            </a:r>
            <a:r>
              <a:rPr lang="en-US" dirty="0"/>
              <a:t> Lige </a:t>
            </a:r>
            <a:r>
              <a:rPr lang="en-US" dirty="0" err="1"/>
              <a:t>naroda</a:t>
            </a:r>
            <a:r>
              <a:rPr lang="en-US" dirty="0"/>
              <a:t>, Albert Londres (1884–1932), </a:t>
            </a:r>
            <a:r>
              <a:rPr lang="en-US" dirty="0" err="1"/>
              <a:t>objavio</a:t>
            </a:r>
            <a:r>
              <a:rPr lang="en-US" dirty="0"/>
              <a:t> je </a:t>
            </a:r>
            <a:r>
              <a:rPr lang="en-US" dirty="0" err="1"/>
              <a:t>studiju</a:t>
            </a:r>
            <a:r>
              <a:rPr lang="en-US" dirty="0"/>
              <a:t> pod </a:t>
            </a:r>
            <a:r>
              <a:rPr lang="en-US" dirty="0" err="1"/>
              <a:t>naslovom</a:t>
            </a:r>
            <a:r>
              <a:rPr lang="en-US" dirty="0"/>
              <a:t>  </a:t>
            </a:r>
            <a:r>
              <a:rPr lang="en-US" i="1" dirty="0"/>
              <a:t>Le Chemin au Buenos Ayres</a:t>
            </a:r>
            <a:r>
              <a:rPr lang="en-US" dirty="0"/>
              <a:t>  ( </a:t>
            </a:r>
            <a:r>
              <a:rPr lang="en-US" i="1" dirty="0"/>
              <a:t>Put za Buenos Ayres</a:t>
            </a:r>
            <a:r>
              <a:rPr lang="en-US" dirty="0"/>
              <a:t> ). </a:t>
            </a:r>
            <a:r>
              <a:rPr lang="en-US" dirty="0" err="1"/>
              <a:t>Jedna</a:t>
            </a:r>
            <a:r>
              <a:rPr lang="en-US" dirty="0"/>
              <a:t> od </a:t>
            </a:r>
            <a:r>
              <a:rPr lang="en-US" dirty="0" err="1"/>
              <a:t>engleskih</a:t>
            </a:r>
            <a:r>
              <a:rPr lang="en-US" dirty="0"/>
              <a:t> </a:t>
            </a:r>
            <a:r>
              <a:rPr lang="en-US" dirty="0" err="1"/>
              <a:t>verzija</a:t>
            </a:r>
            <a:r>
              <a:rPr lang="en-US" dirty="0"/>
              <a:t> </a:t>
            </a:r>
            <a:r>
              <a:rPr lang="en-US" dirty="0" err="1"/>
              <a:t>imala</a:t>
            </a:r>
            <a:r>
              <a:rPr lang="en-US" dirty="0"/>
              <a:t> je </a:t>
            </a:r>
            <a:r>
              <a:rPr lang="en-US" dirty="0" err="1"/>
              <a:t>zaštitni</a:t>
            </a:r>
            <a:r>
              <a:rPr lang="en-US" dirty="0"/>
              <a:t> </a:t>
            </a:r>
            <a:r>
              <a:rPr lang="en-US" dirty="0" err="1"/>
              <a:t>omot</a:t>
            </a:r>
            <a:r>
              <a:rPr lang="en-US" dirty="0"/>
              <a:t> s </a:t>
            </a:r>
            <a:r>
              <a:rPr lang="en-US" dirty="0" err="1"/>
              <a:t>provokativnom</a:t>
            </a:r>
            <a:r>
              <a:rPr lang="en-US" dirty="0"/>
              <a:t> </a:t>
            </a:r>
            <a:r>
              <a:rPr lang="en-US" dirty="0" err="1"/>
              <a:t>slikom</a:t>
            </a:r>
            <a:r>
              <a:rPr lang="en-US" dirty="0"/>
              <a:t> </a:t>
            </a:r>
            <a:r>
              <a:rPr lang="en-US" dirty="0" err="1"/>
              <a:t>dvije</a:t>
            </a:r>
            <a:r>
              <a:rPr lang="en-US" dirty="0"/>
              <a:t> </a:t>
            </a:r>
            <a:r>
              <a:rPr lang="en-US" dirty="0" err="1"/>
              <a:t>bijele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vezane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za </a:t>
            </a:r>
            <a:r>
              <a:rPr lang="en-US" dirty="0" err="1"/>
              <a:t>drugu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Ova </a:t>
            </a:r>
            <a:r>
              <a:rPr lang="en-US" dirty="0" err="1"/>
              <a:t>šovinistička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antisemitska</a:t>
            </a:r>
            <a:r>
              <a:rPr lang="en-US" dirty="0"/>
              <a:t> </a:t>
            </a:r>
            <a:r>
              <a:rPr lang="en-US" dirty="0" err="1"/>
              <a:t>knjiga</a:t>
            </a:r>
            <a:r>
              <a:rPr lang="en-US" dirty="0"/>
              <a:t> </a:t>
            </a:r>
            <a:r>
              <a:rPr lang="en-US" dirty="0" err="1"/>
              <a:t>opisivala</a:t>
            </a:r>
            <a:r>
              <a:rPr lang="en-US" dirty="0"/>
              <a:t> je </a:t>
            </a:r>
            <a:r>
              <a:rPr lang="en-US" dirty="0" err="1"/>
              <a:t>francuske</a:t>
            </a:r>
            <a:r>
              <a:rPr lang="en-US" dirty="0"/>
              <a:t> </a:t>
            </a:r>
            <a:r>
              <a:rPr lang="en-US" dirty="0" err="1"/>
              <a:t>svodnike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patriote</a:t>
            </a:r>
            <a:r>
              <a:rPr lang="en-US" dirty="0"/>
              <a:t>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spašavali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od </a:t>
            </a:r>
            <a:r>
              <a:rPr lang="en-US" dirty="0" err="1"/>
              <a:t>života</a:t>
            </a:r>
            <a:r>
              <a:rPr lang="en-US" dirty="0"/>
              <a:t> u </a:t>
            </a:r>
            <a:r>
              <a:rPr lang="en-US" dirty="0" err="1"/>
              <a:t>lezbijstvu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kokainu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je </a:t>
            </a:r>
            <a:r>
              <a:rPr lang="en-US" dirty="0" err="1"/>
              <a:t>imala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negativne</a:t>
            </a:r>
            <a:r>
              <a:rPr lang="en-US" dirty="0"/>
              <a:t> </a:t>
            </a:r>
            <a:r>
              <a:rPr lang="en-US" dirty="0" err="1"/>
              <a:t>komentare</a:t>
            </a:r>
            <a:r>
              <a:rPr lang="en-US" dirty="0"/>
              <a:t> o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svodnicima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39EEA-B55D-C3D9-C1A4-F925E9F62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005" y="365125"/>
            <a:ext cx="3543795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0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C9931-68E1-FC2F-4A75-D9A4ABB6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Zwi Migdal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30ACD-A0B5-B61A-1D68-F8DCE3218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>
                <a:hlinkClick r:id="rId2" tooltip="Yiddish language"/>
              </a:rPr>
              <a:t>Yiddish</a:t>
            </a:r>
            <a:r>
              <a:rPr lang="en-US" dirty="0"/>
              <a:t>: </a:t>
            </a:r>
            <a:r>
              <a:rPr lang="he-IL" dirty="0"/>
              <a:t>צבי מגדל, </a:t>
            </a:r>
            <a:r>
              <a:rPr lang="sr-Latn-RS" dirty="0"/>
              <a:t> </a:t>
            </a:r>
            <a:r>
              <a:rPr lang="en-US" dirty="0"/>
              <a:t>I</a:t>
            </a:r>
            <a:r>
              <a:rPr lang="sr-Latn-RS" dirty="0"/>
              <a:t> </a:t>
            </a:r>
            <a:r>
              <a:rPr lang="en-US" dirty="0"/>
              <a:t> </a:t>
            </a:r>
            <a:r>
              <a:rPr lang="en-US" dirty="0">
                <a:hlinkClick r:id="rId3" tooltip="Help:IPA/Yiddish"/>
              </a:rPr>
              <a:t>[ˈ</a:t>
            </a:r>
            <a:r>
              <a:rPr lang="en-US" dirty="0" err="1">
                <a:hlinkClick r:id="rId3" tooltip="Help:IPA/Yiddish"/>
              </a:rPr>
              <a:t>tsvɪ</a:t>
            </a:r>
            <a:r>
              <a:rPr lang="en-US" dirty="0">
                <a:hlinkClick r:id="rId3" tooltip="Help:IPA/Yiddish"/>
              </a:rPr>
              <a:t> </a:t>
            </a:r>
            <a:r>
              <a:rPr lang="en-US" dirty="0" err="1">
                <a:hlinkClick r:id="rId3" tooltip="Help:IPA/Yiddish"/>
              </a:rPr>
              <a:t>mɪɡˈdal</a:t>
            </a:r>
            <a:r>
              <a:rPr lang="en-US" dirty="0">
                <a:hlinkClick r:id="rId3" tooltip="Help:IPA/Yiddish"/>
              </a:rPr>
              <a:t>]</a:t>
            </a:r>
            <a:r>
              <a:rPr lang="en-US" dirty="0"/>
              <a:t> </a:t>
            </a:r>
            <a:r>
              <a:rPr lang="en-US" dirty="0">
                <a:hlinkClick r:id="rId4" tooltip="Polish language"/>
              </a:rPr>
              <a:t>Polish</a:t>
            </a:r>
            <a:r>
              <a:rPr lang="en-US" dirty="0"/>
              <a:t>: </a:t>
            </a:r>
            <a:r>
              <a:rPr lang="en-US" i="1" dirty="0" err="1"/>
              <a:t>Cwi</a:t>
            </a:r>
            <a:r>
              <a:rPr lang="en-US" i="1" dirty="0"/>
              <a:t> </a:t>
            </a:r>
            <a:r>
              <a:rPr lang="en-US" i="1" dirty="0" err="1"/>
              <a:t>Migdał</a:t>
            </a:r>
            <a:r>
              <a:rPr lang="en-US" dirty="0"/>
              <a:t>) was a </a:t>
            </a:r>
            <a:r>
              <a:rPr lang="en-US" dirty="0">
                <a:hlinkClick r:id="rId5" tooltip="Organized crime"/>
              </a:rPr>
              <a:t>criminal </a:t>
            </a:r>
            <a:r>
              <a:rPr lang="en-US" dirty="0" err="1">
                <a:hlinkClick r:id="rId5" tooltip="Organized crime"/>
              </a:rPr>
              <a:t>organisation</a:t>
            </a:r>
            <a:r>
              <a:rPr lang="en-US" dirty="0"/>
              <a:t> founded by Jews in Poland in the 19th century, based mainly in Argentina.</a:t>
            </a:r>
          </a:p>
          <a:p>
            <a:endParaRPr lang="en-US" dirty="0"/>
          </a:p>
          <a:p>
            <a:r>
              <a:rPr lang="en-US" dirty="0"/>
              <a:t>Ime </a:t>
            </a:r>
            <a:r>
              <a:rPr lang="en-US" dirty="0" err="1"/>
              <a:t>poti</a:t>
            </a:r>
            <a:r>
              <a:rPr lang="sr-Latn-RS" dirty="0"/>
              <a:t>č</a:t>
            </a:r>
            <a:r>
              <a:rPr lang="en-US" dirty="0"/>
              <a:t>e od Luisa </a:t>
            </a:r>
            <a:r>
              <a:rPr lang="en-US" dirty="0" err="1"/>
              <a:t>Zvija</a:t>
            </a:r>
            <a:r>
              <a:rPr lang="en-US" dirty="0"/>
              <a:t> </a:t>
            </a:r>
            <a:r>
              <a:rPr lang="en-US" dirty="0" err="1"/>
              <a:t>Migdala</a:t>
            </a:r>
            <a:r>
              <a:rPr lang="en-US" dirty="0"/>
              <a:t>, </a:t>
            </a:r>
            <a:r>
              <a:rPr lang="en-US" dirty="0" err="1"/>
              <a:t>jednog</a:t>
            </a:r>
            <a:r>
              <a:rPr lang="en-US" dirty="0"/>
              <a:t> od </a:t>
            </a:r>
            <a:r>
              <a:rPr lang="en-US" dirty="0" err="1"/>
              <a:t>njenih</a:t>
            </a:r>
            <a:r>
              <a:rPr lang="en-US" dirty="0"/>
              <a:t> </a:t>
            </a:r>
            <a:r>
              <a:rPr lang="en-US" dirty="0" err="1"/>
              <a:t>osnivača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3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1B0D6-B047-CC83-8E87-EAA6B57B0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773"/>
            <a:ext cx="10515600" cy="576919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Glavna</a:t>
            </a:r>
            <a:r>
              <a:rPr lang="en-US" dirty="0"/>
              <a:t> </a:t>
            </a:r>
            <a:r>
              <a:rPr lang="en-US" dirty="0" err="1"/>
              <a:t>operacija</a:t>
            </a:r>
            <a:r>
              <a:rPr lang="en-US" dirty="0"/>
              <a:t> </a:t>
            </a:r>
            <a:r>
              <a:rPr lang="en-US" dirty="0" err="1"/>
              <a:t>grupe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trgovina</a:t>
            </a:r>
            <a:r>
              <a:rPr lang="en-US" dirty="0"/>
              <a:t> </a:t>
            </a:r>
            <a:r>
              <a:rPr lang="en-US" dirty="0" err="1"/>
              <a:t>ženama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Centralne</a:t>
            </a:r>
            <a:r>
              <a:rPr lang="en-US" dirty="0"/>
              <a:t> </a:t>
            </a:r>
            <a:r>
              <a:rPr lang="en-US" dirty="0" err="1"/>
              <a:t>Evrope</a:t>
            </a:r>
            <a:r>
              <a:rPr lang="en-US" dirty="0"/>
              <a:t> (</a:t>
            </a:r>
            <a:r>
              <a:rPr lang="en-US" dirty="0" err="1"/>
              <a:t>uglavnom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 </a:t>
            </a:r>
            <a:r>
              <a:rPr lang="en-US" dirty="0" err="1">
                <a:hlinkClick r:id="rId2" tooltip="Varšava"/>
              </a:rPr>
              <a:t>Varšave</a:t>
            </a:r>
            <a:r>
              <a:rPr lang="en-US" dirty="0"/>
              <a:t> )  u </a:t>
            </a:r>
            <a:r>
              <a:rPr lang="en-US" dirty="0" err="1">
                <a:hlinkClick r:id="rId3" tooltip="Seksualno ropstvo"/>
              </a:rPr>
              <a:t>seksualno</a:t>
            </a:r>
            <a:r>
              <a:rPr lang="en-US" dirty="0">
                <a:hlinkClick r:id="rId3" tooltip="Seksualno ropstvo"/>
              </a:rPr>
              <a:t> </a:t>
            </a:r>
            <a:r>
              <a:rPr lang="en-US" dirty="0" err="1">
                <a:hlinkClick r:id="rId3" tooltip="Seksualno ropstvo"/>
              </a:rPr>
              <a:t>ropstvo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>
                <a:hlinkClick r:id="rId4" tooltip="Prisilna prostitucija"/>
              </a:rPr>
              <a:t>prisilnu</a:t>
            </a:r>
            <a:r>
              <a:rPr lang="en-US" dirty="0">
                <a:hlinkClick r:id="rId4" tooltip="Prisilna prostitucija"/>
              </a:rPr>
              <a:t> </a:t>
            </a:r>
            <a:r>
              <a:rPr lang="en-US" dirty="0" err="1">
                <a:hlinkClick r:id="rId4" tooltip="Prisilna prostitucija"/>
              </a:rPr>
              <a:t>prostituciju</a:t>
            </a:r>
            <a:r>
              <a:rPr lang="en-US" dirty="0"/>
              <a:t> </a:t>
            </a:r>
          </a:p>
          <a:p>
            <a:r>
              <a:rPr lang="en-US" dirty="0" err="1"/>
              <a:t>Organizacija</a:t>
            </a:r>
            <a:r>
              <a:rPr lang="en-US" dirty="0"/>
              <a:t>, </a:t>
            </a:r>
            <a:r>
              <a:rPr lang="en-US" dirty="0" err="1"/>
              <a:t>čiji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operateri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 </a:t>
            </a:r>
            <a:r>
              <a:rPr lang="en-US" dirty="0" err="1">
                <a:hlinkClick r:id="rId5" tooltip="Historija Jevreja u Poljskoj"/>
              </a:rPr>
              <a:t>Jevreji</a:t>
            </a:r>
            <a:r>
              <a:rPr lang="en-US" dirty="0"/>
              <a:t> ,  </a:t>
            </a:r>
            <a:r>
              <a:rPr lang="en-US" dirty="0" err="1"/>
              <a:t>djelovala</a:t>
            </a:r>
            <a:r>
              <a:rPr lang="en-US" dirty="0"/>
              <a:t> je od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osnivanja</a:t>
            </a:r>
            <a:r>
              <a:rPr lang="en-US" dirty="0"/>
              <a:t> 1860-ih do 1939. </a:t>
            </a:r>
            <a:r>
              <a:rPr lang="en-US" dirty="0" err="1"/>
              <a:t>godine</a:t>
            </a:r>
            <a:r>
              <a:rPr lang="en-US" dirty="0"/>
              <a:t>.</a:t>
            </a:r>
          </a:p>
          <a:p>
            <a:r>
              <a:rPr lang="en-US" dirty="0" err="1"/>
              <a:t>Godišnji</a:t>
            </a:r>
            <a:r>
              <a:rPr lang="en-US" dirty="0"/>
              <a:t> </a:t>
            </a:r>
            <a:r>
              <a:rPr lang="en-US" dirty="0" err="1"/>
              <a:t>promet</a:t>
            </a:r>
            <a:r>
              <a:rPr lang="en-US" dirty="0"/>
              <a:t> </a:t>
            </a:r>
            <a:r>
              <a:rPr lang="en-US" dirty="0" err="1"/>
              <a:t>organizacije</a:t>
            </a:r>
            <a:r>
              <a:rPr lang="en-US" dirty="0"/>
              <a:t> </a:t>
            </a:r>
            <a:r>
              <a:rPr lang="en-US" dirty="0" err="1"/>
              <a:t>iznosio</a:t>
            </a:r>
            <a:r>
              <a:rPr lang="en-US" dirty="0"/>
              <a:t> je 50 </a:t>
            </a:r>
            <a:r>
              <a:rPr lang="en-US" dirty="0" err="1"/>
              <a:t>miliona</a:t>
            </a:r>
            <a:r>
              <a:rPr lang="en-US" dirty="0"/>
              <a:t> </a:t>
            </a:r>
            <a:r>
              <a:rPr lang="en-US" dirty="0" err="1"/>
              <a:t>dolara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početku</a:t>
            </a:r>
            <a:r>
              <a:rPr lang="en-US" dirty="0"/>
              <a:t> 20. </a:t>
            </a:r>
            <a:r>
              <a:rPr lang="en-US" dirty="0" err="1"/>
              <a:t>stoljeća</a:t>
            </a:r>
            <a:r>
              <a:rPr lang="en-US" dirty="0"/>
              <a:t> (</a:t>
            </a:r>
            <a:r>
              <a:rPr lang="en-US" dirty="0" err="1"/>
              <a:t>otprilike</a:t>
            </a:r>
            <a:r>
              <a:rPr lang="en-US" dirty="0"/>
              <a:t> 2 </a:t>
            </a:r>
            <a:r>
              <a:rPr lang="en-US" dirty="0" err="1"/>
              <a:t>milijarde</a:t>
            </a:r>
            <a:r>
              <a:rPr lang="en-US" dirty="0"/>
              <a:t> </a:t>
            </a:r>
            <a:r>
              <a:rPr lang="en-US" dirty="0" err="1"/>
              <a:t>dolara</a:t>
            </a:r>
            <a:r>
              <a:rPr lang="en-US" dirty="0"/>
              <a:t> </a:t>
            </a:r>
            <a:r>
              <a:rPr lang="en-US" dirty="0" err="1"/>
              <a:t>danas</a:t>
            </a:r>
            <a:r>
              <a:rPr lang="en-US" dirty="0"/>
              <a:t>). </a:t>
            </a:r>
            <a:endParaRPr lang="en-US" baseline="30000" dirty="0"/>
          </a:p>
          <a:p>
            <a:r>
              <a:rPr lang="en-US" dirty="0" err="1"/>
              <a:t>Nakon</a:t>
            </a:r>
            <a:r>
              <a:rPr lang="en-US" dirty="0"/>
              <a:t> </a:t>
            </a:r>
            <a:r>
              <a:rPr lang="en-US" dirty="0" err="1">
                <a:hlinkClick r:id="rId6" tooltip="Prvi svjetski rat"/>
              </a:rPr>
              <a:t>Prvog</a:t>
            </a:r>
            <a:r>
              <a:rPr lang="en-US" dirty="0">
                <a:hlinkClick r:id="rId6" tooltip="Prvi svjetski rat"/>
              </a:rPr>
              <a:t> </a:t>
            </a:r>
            <a:r>
              <a:rPr lang="en-US" dirty="0" err="1">
                <a:hlinkClick r:id="rId6" tooltip="Prvi svjetski rat"/>
              </a:rPr>
              <a:t>svjetskog</a:t>
            </a:r>
            <a:r>
              <a:rPr lang="en-US" dirty="0">
                <a:hlinkClick r:id="rId6" tooltip="Prvi svjetski rat"/>
              </a:rPr>
              <a:t> rata</a:t>
            </a:r>
            <a:r>
              <a:rPr lang="en-US" dirty="0"/>
              <a:t> , </a:t>
            </a:r>
            <a:r>
              <a:rPr lang="en-US" dirty="0" err="1"/>
              <a:t>imala</a:t>
            </a:r>
            <a:r>
              <a:rPr lang="en-US" dirty="0"/>
              <a:t> je 400 </a:t>
            </a:r>
            <a:r>
              <a:rPr lang="en-US" dirty="0" err="1"/>
              <a:t>članova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, a </a:t>
            </a:r>
            <a:r>
              <a:rPr lang="en-US" dirty="0">
                <a:hlinkClick r:id="rId7" tooltip="Buenos Aires"/>
              </a:rPr>
              <a:t>Buenos Aires</a:t>
            </a:r>
            <a:r>
              <a:rPr lang="en-US" dirty="0"/>
              <a:t> je bio </a:t>
            </a:r>
            <a:r>
              <a:rPr lang="en-US" dirty="0" err="1"/>
              <a:t>njen</a:t>
            </a:r>
            <a:r>
              <a:rPr lang="en-US" dirty="0"/>
              <a:t> </a:t>
            </a:r>
            <a:r>
              <a:rPr lang="en-US" dirty="0" err="1"/>
              <a:t>glavni</a:t>
            </a:r>
            <a:r>
              <a:rPr lang="en-US" dirty="0"/>
              <a:t> centar </a:t>
            </a:r>
            <a:r>
              <a:rPr lang="en-US" dirty="0" err="1"/>
              <a:t>djelovanja</a:t>
            </a:r>
            <a:r>
              <a:rPr lang="en-US" dirty="0"/>
              <a:t>. Imala je </a:t>
            </a:r>
            <a:r>
              <a:rPr lang="en-US" dirty="0" err="1"/>
              <a:t>podružnice</a:t>
            </a:r>
            <a:r>
              <a:rPr lang="en-US" dirty="0"/>
              <a:t> u </a:t>
            </a:r>
            <a:r>
              <a:rPr lang="en-US" dirty="0" err="1"/>
              <a:t>Brazilu</a:t>
            </a:r>
            <a:r>
              <a:rPr lang="en-US" dirty="0"/>
              <a:t> ( </a:t>
            </a:r>
            <a:r>
              <a:rPr lang="en-US" dirty="0">
                <a:hlinkClick r:id="rId8" tooltip="Rio de Janeiro"/>
              </a:rPr>
              <a:t>Rio de Janeiro</a:t>
            </a:r>
            <a:r>
              <a:rPr lang="en-US" dirty="0"/>
              <a:t> , São Paulo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>
                <a:hlinkClick r:id="rId9" tooltip="Santos, Sao Paulo"/>
              </a:rPr>
              <a:t>Santos</a:t>
            </a:r>
            <a:r>
              <a:rPr lang="en-US" dirty="0"/>
              <a:t> ), </a:t>
            </a:r>
            <a:r>
              <a:rPr lang="en-US" dirty="0" err="1"/>
              <a:t>Sjedinjenim</a:t>
            </a:r>
            <a:r>
              <a:rPr lang="en-US" dirty="0"/>
              <a:t> </a:t>
            </a:r>
            <a:r>
              <a:rPr lang="en-US" dirty="0" err="1"/>
              <a:t>Američkim</a:t>
            </a:r>
            <a:r>
              <a:rPr lang="en-US" dirty="0"/>
              <a:t> </a:t>
            </a:r>
            <a:r>
              <a:rPr lang="en-US" dirty="0" err="1"/>
              <a:t>Državama</a:t>
            </a:r>
            <a:r>
              <a:rPr lang="en-US" dirty="0"/>
              <a:t> (New York City), </a:t>
            </a:r>
            <a:r>
              <a:rPr lang="en-US" dirty="0" err="1"/>
              <a:t>Poljskoj</a:t>
            </a:r>
            <a:r>
              <a:rPr lang="en-US" dirty="0"/>
              <a:t> ( </a:t>
            </a:r>
            <a:r>
              <a:rPr lang="en-US" dirty="0" err="1">
                <a:hlinkClick r:id="rId2" tooltip="Varšava"/>
              </a:rPr>
              <a:t>Varšava</a:t>
            </a:r>
            <a:r>
              <a:rPr lang="en-US" dirty="0"/>
              <a:t> ), </a:t>
            </a:r>
            <a:r>
              <a:rPr lang="en-US" dirty="0" err="1"/>
              <a:t>Južnoj</a:t>
            </a:r>
            <a:r>
              <a:rPr lang="en-US" dirty="0"/>
              <a:t> </a:t>
            </a:r>
            <a:r>
              <a:rPr lang="en-US" dirty="0" err="1"/>
              <a:t>Africi</a:t>
            </a:r>
            <a:r>
              <a:rPr lang="en-US" dirty="0"/>
              <a:t>, </a:t>
            </a:r>
            <a:r>
              <a:rPr lang="en-US" dirty="0" err="1"/>
              <a:t>Indiji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Kini. </a:t>
            </a:r>
            <a:r>
              <a:rPr lang="en-US" baseline="30000" dirty="0">
                <a:hlinkClick r:id="rId10"/>
              </a:rPr>
              <a:t>[ 5 ]</a:t>
            </a:r>
            <a:endParaRPr lang="en-US" dirty="0"/>
          </a:p>
          <a:p>
            <a:r>
              <a:rPr lang="en-US" dirty="0" err="1"/>
              <a:t>Tokom</a:t>
            </a:r>
            <a:r>
              <a:rPr lang="en-US" dirty="0"/>
              <a:t> 1920-ih, </a:t>
            </a:r>
            <a:r>
              <a:rPr lang="en-US" dirty="0" err="1"/>
              <a:t>organizacija</a:t>
            </a:r>
            <a:r>
              <a:rPr lang="en-US" dirty="0"/>
              <a:t> je </a:t>
            </a:r>
            <a:r>
              <a:rPr lang="en-US" dirty="0" err="1"/>
              <a:t>dostigla</a:t>
            </a:r>
            <a:r>
              <a:rPr lang="en-US" dirty="0"/>
              <a:t> </a:t>
            </a:r>
            <a:r>
              <a:rPr lang="en-US" dirty="0" err="1"/>
              <a:t>najveću</a:t>
            </a:r>
            <a:r>
              <a:rPr lang="en-US" dirty="0"/>
              <a:t> </a:t>
            </a:r>
            <a:r>
              <a:rPr lang="en-US" dirty="0" err="1"/>
              <a:t>veličinu</a:t>
            </a:r>
            <a:r>
              <a:rPr lang="en-US" dirty="0"/>
              <a:t> </a:t>
            </a:r>
            <a:r>
              <a:rPr lang="en-US" dirty="0" err="1"/>
              <a:t>ikada</a:t>
            </a:r>
            <a:r>
              <a:rPr lang="en-US" dirty="0"/>
              <a:t>. Na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vrhuncu</a:t>
            </a:r>
            <a:r>
              <a:rPr lang="en-US" dirty="0"/>
              <a:t>, 430 </a:t>
            </a:r>
            <a:r>
              <a:rPr lang="en-US" dirty="0" err="1"/>
              <a:t>pojedinaca</a:t>
            </a:r>
            <a:r>
              <a:rPr lang="en-US" dirty="0"/>
              <a:t>,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djelovali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 </a:t>
            </a:r>
            <a:r>
              <a:rPr lang="en-US" dirty="0" err="1">
                <a:hlinkClick r:id="rId11" tooltip="Svodnici"/>
              </a:rPr>
              <a:t>svodnici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obavljali</a:t>
            </a:r>
            <a:r>
              <a:rPr lang="en-US" dirty="0"/>
              <a:t>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kriminalne</a:t>
            </a:r>
            <a:r>
              <a:rPr lang="en-US" dirty="0"/>
              <a:t> </a:t>
            </a:r>
            <a:r>
              <a:rPr lang="en-US" dirty="0" err="1"/>
              <a:t>uloge</a:t>
            </a:r>
            <a:r>
              <a:rPr lang="en-US" dirty="0"/>
              <a:t>, </a:t>
            </a:r>
            <a:r>
              <a:rPr lang="en-US" dirty="0" err="1"/>
              <a:t>nadgledali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mrežu</a:t>
            </a:r>
            <a:r>
              <a:rPr lang="en-US" dirty="0"/>
              <a:t> od 2.000 </a:t>
            </a:r>
            <a:r>
              <a:rPr lang="en-US" dirty="0" err="1">
                <a:hlinkClick r:id="rId12" tooltip="Bordel"/>
              </a:rPr>
              <a:t>bordela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približno</a:t>
            </a:r>
            <a:r>
              <a:rPr lang="en-US" dirty="0"/>
              <a:t> 4.000 </a:t>
            </a:r>
            <a:r>
              <a:rPr lang="en-US" dirty="0" err="1"/>
              <a:t>žena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6040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1E80C-F890-D37D-D1C8-BD65E176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2B22E-C1E6-A3F5-4FCB-8EC9412EE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928B3-4055-30CB-7BA8-54455A669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30" y="0"/>
            <a:ext cx="10219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0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6352-918D-2C04-2151-A213BF81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05634"/>
            <a:ext cx="10515600" cy="1325563"/>
          </a:xfrm>
        </p:spPr>
        <p:txBody>
          <a:bodyPr/>
          <a:lstStyle/>
          <a:p>
            <a:r>
              <a:rPr lang="en-US" b="1" dirty="0"/>
              <a:t>Kraj </a:t>
            </a:r>
            <a:r>
              <a:rPr lang="en-US" b="1" dirty="0" err="1"/>
              <a:t>legalne</a:t>
            </a:r>
            <a:r>
              <a:rPr lang="en-US" b="1" dirty="0"/>
              <a:t> </a:t>
            </a:r>
            <a:r>
              <a:rPr lang="en-US" b="1" dirty="0" err="1"/>
              <a:t>prostitucije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79FB7-F8FF-9D6F-4C10-9EA37CF1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395"/>
            <a:ext cx="10515600" cy="508956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Teška</a:t>
            </a:r>
            <a:r>
              <a:rPr lang="en-US" dirty="0"/>
              <a:t> </a:t>
            </a:r>
            <a:r>
              <a:rPr lang="en-US" dirty="0" err="1"/>
              <a:t>situacija</a:t>
            </a:r>
            <a:r>
              <a:rPr lang="en-US" dirty="0"/>
              <a:t> </a:t>
            </a:r>
            <a:r>
              <a:rPr lang="en-US" dirty="0" err="1"/>
              <a:t>dviju</a:t>
            </a:r>
            <a:r>
              <a:rPr lang="en-US" dirty="0"/>
              <a:t> </a:t>
            </a:r>
            <a:r>
              <a:rPr lang="en-US" dirty="0" err="1"/>
              <a:t>Jevrejki</a:t>
            </a:r>
            <a:r>
              <a:rPr lang="en-US" dirty="0"/>
              <a:t> </a:t>
            </a:r>
            <a:r>
              <a:rPr lang="en-US" dirty="0" err="1"/>
              <a:t>uhvaćenih</a:t>
            </a:r>
            <a:r>
              <a:rPr lang="en-US" dirty="0"/>
              <a:t> u </a:t>
            </a:r>
            <a:r>
              <a:rPr lang="en-US" dirty="0" err="1"/>
              <a:t>bijelom</a:t>
            </a:r>
            <a:r>
              <a:rPr lang="en-US" dirty="0"/>
              <a:t> </a:t>
            </a:r>
            <a:r>
              <a:rPr lang="en-US" dirty="0" err="1"/>
              <a:t>roblju</a:t>
            </a:r>
            <a:r>
              <a:rPr lang="en-US" dirty="0"/>
              <a:t> </a:t>
            </a:r>
            <a:r>
              <a:rPr lang="en-US" dirty="0" err="1"/>
              <a:t>dovela</a:t>
            </a:r>
            <a:r>
              <a:rPr lang="en-US" dirty="0"/>
              <a:t> je do </a:t>
            </a:r>
            <a:r>
              <a:rPr lang="en-US" dirty="0" err="1"/>
              <a:t>konačne</a:t>
            </a:r>
            <a:r>
              <a:rPr lang="en-US" dirty="0"/>
              <a:t> </a:t>
            </a:r>
            <a:r>
              <a:rPr lang="en-US" dirty="0" err="1"/>
              <a:t>političke</a:t>
            </a:r>
            <a:r>
              <a:rPr lang="en-US" dirty="0"/>
              <a:t> </a:t>
            </a:r>
            <a:r>
              <a:rPr lang="en-US" dirty="0" err="1"/>
              <a:t>kampanje</a:t>
            </a:r>
            <a:r>
              <a:rPr lang="en-US" dirty="0"/>
              <a:t> za </a:t>
            </a:r>
            <a:r>
              <a:rPr lang="en-US" dirty="0" err="1"/>
              <a:t>zabranu</a:t>
            </a:r>
            <a:r>
              <a:rPr lang="en-US" dirty="0"/>
              <a:t> </a:t>
            </a:r>
            <a:r>
              <a:rPr lang="en-US" dirty="0" err="1"/>
              <a:t>opštinski</a:t>
            </a:r>
            <a:r>
              <a:rPr lang="en-US" dirty="0"/>
              <a:t> </a:t>
            </a:r>
            <a:r>
              <a:rPr lang="en-US" dirty="0" err="1"/>
              <a:t>regulisanih</a:t>
            </a:r>
            <a:r>
              <a:rPr lang="en-US" dirty="0"/>
              <a:t> </a:t>
            </a:r>
            <a:r>
              <a:rPr lang="en-US" dirty="0" err="1"/>
              <a:t>kuća</a:t>
            </a:r>
            <a:r>
              <a:rPr lang="en-US" dirty="0"/>
              <a:t> za </a:t>
            </a:r>
            <a:r>
              <a:rPr lang="en-US" dirty="0" err="1"/>
              <a:t>prostituciju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. Godine 1930. </a:t>
            </a:r>
            <a:r>
              <a:rPr lang="en-US" dirty="0" err="1"/>
              <a:t>Cosía</a:t>
            </a:r>
            <a:r>
              <a:rPr lang="en-US" dirty="0"/>
              <a:t> </a:t>
            </a:r>
            <a:r>
              <a:rPr lang="en-US" dirty="0" err="1"/>
              <a:t>Zeilón</a:t>
            </a:r>
            <a:r>
              <a:rPr lang="en-US" dirty="0"/>
              <a:t> je </a:t>
            </a:r>
            <a:r>
              <a:rPr lang="en-US" dirty="0" err="1"/>
              <a:t>opisala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je </a:t>
            </a:r>
            <a:r>
              <a:rPr lang="en-US" dirty="0" err="1"/>
              <a:t>poznata</a:t>
            </a:r>
            <a:r>
              <a:rPr lang="en-US" dirty="0"/>
              <a:t> </a:t>
            </a:r>
            <a:r>
              <a:rPr lang="en-US" dirty="0" err="1"/>
              <a:t>jevrejska</a:t>
            </a:r>
            <a:r>
              <a:rPr lang="en-US" dirty="0"/>
              <a:t> madam Emma "</a:t>
            </a:r>
            <a:r>
              <a:rPr lang="en-US" dirty="0" err="1"/>
              <a:t>Milijunašica</a:t>
            </a:r>
            <a:r>
              <a:rPr lang="en-US" dirty="0"/>
              <a:t>"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svodnik</a:t>
            </a:r>
            <a:r>
              <a:rPr lang="en-US" dirty="0"/>
              <a:t> Luis Migdal </a:t>
            </a:r>
            <a:r>
              <a:rPr lang="en-US" dirty="0" err="1"/>
              <a:t>prisilili</a:t>
            </a:r>
            <a:r>
              <a:rPr lang="en-US" dirty="0"/>
              <a:t> da se </a:t>
            </a:r>
            <a:r>
              <a:rPr lang="en-US" dirty="0" err="1"/>
              <a:t>bavi</a:t>
            </a:r>
            <a:r>
              <a:rPr lang="en-US" dirty="0"/>
              <a:t> </a:t>
            </a:r>
            <a:r>
              <a:rPr lang="en-US" dirty="0" err="1"/>
              <a:t>prostitucijom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,  </a:t>
            </a:r>
            <a:r>
              <a:rPr lang="en-US" dirty="0">
                <a:hlinkClick r:id="rId2"/>
              </a:rPr>
              <a:t>Raquel Liberman</a:t>
            </a:r>
            <a:r>
              <a:rPr lang="en-US" dirty="0"/>
              <a:t>  je </a:t>
            </a:r>
            <a:r>
              <a:rPr lang="en-US" dirty="0" err="1"/>
              <a:t>optužila</a:t>
            </a:r>
            <a:r>
              <a:rPr lang="en-US" dirty="0"/>
              <a:t> </a:t>
            </a:r>
            <a:r>
              <a:rPr lang="en-US" dirty="0" err="1"/>
              <a:t>organizaciju</a:t>
            </a:r>
            <a:r>
              <a:rPr lang="en-US" dirty="0"/>
              <a:t> Zwi Migdal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njenog</a:t>
            </a:r>
            <a:r>
              <a:rPr lang="en-US" dirty="0"/>
              <a:t> </a:t>
            </a:r>
            <a:r>
              <a:rPr lang="en-US" dirty="0" err="1"/>
              <a:t>muža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je </a:t>
            </a:r>
            <a:r>
              <a:rPr lang="en-US" dirty="0" err="1"/>
              <a:t>prisilili</a:t>
            </a:r>
            <a:r>
              <a:rPr lang="en-US" dirty="0"/>
              <a:t> da se </a:t>
            </a:r>
            <a:r>
              <a:rPr lang="en-US" dirty="0" err="1"/>
              <a:t>vrati</a:t>
            </a:r>
            <a:r>
              <a:rPr lang="en-US" dirty="0"/>
              <a:t> </a:t>
            </a:r>
            <a:r>
              <a:rPr lang="en-US" dirty="0" err="1"/>
              <a:t>prostituciji</a:t>
            </a:r>
            <a:r>
              <a:rPr lang="en-US" dirty="0"/>
              <a:t> </a:t>
            </a:r>
            <a:r>
              <a:rPr lang="en-US" dirty="0" err="1"/>
              <a:t>godinama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iskoristila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ušteđevinu</a:t>
            </a:r>
            <a:r>
              <a:rPr lang="en-US" dirty="0"/>
              <a:t> za </a:t>
            </a:r>
            <a:r>
              <a:rPr lang="en-US" dirty="0" err="1"/>
              <a:t>otvaranje</a:t>
            </a:r>
            <a:r>
              <a:rPr lang="en-US" dirty="0"/>
              <a:t> </a:t>
            </a:r>
            <a:r>
              <a:rPr lang="en-US" dirty="0" err="1"/>
              <a:t>antikvarnice</a:t>
            </a:r>
            <a:r>
              <a:rPr lang="en-US" dirty="0"/>
              <a:t>. Ova </a:t>
            </a:r>
            <a:r>
              <a:rPr lang="en-US" dirty="0" err="1"/>
              <a:t>otkrića</a:t>
            </a:r>
            <a:r>
              <a:rPr lang="en-US" dirty="0"/>
              <a:t> </a:t>
            </a:r>
            <a:r>
              <a:rPr lang="en-US" dirty="0" err="1"/>
              <a:t>dovela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do </a:t>
            </a:r>
            <a:r>
              <a:rPr lang="en-US" dirty="0" err="1"/>
              <a:t>masovnih</a:t>
            </a:r>
            <a:r>
              <a:rPr lang="en-US" dirty="0"/>
              <a:t> </a:t>
            </a:r>
            <a:r>
              <a:rPr lang="en-US" dirty="0" err="1"/>
              <a:t>hapšenja</a:t>
            </a:r>
            <a:r>
              <a:rPr lang="en-US" dirty="0"/>
              <a:t> </a:t>
            </a:r>
            <a:r>
              <a:rPr lang="en-US" dirty="0" err="1"/>
              <a:t>svodnika</a:t>
            </a:r>
            <a:r>
              <a:rPr lang="en-US" dirty="0"/>
              <a:t>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pripadali</a:t>
            </a:r>
            <a:r>
              <a:rPr lang="en-US" dirty="0"/>
              <a:t> Zwi </a:t>
            </a:r>
            <a:r>
              <a:rPr lang="en-US" dirty="0" err="1"/>
              <a:t>Migdalu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do </a:t>
            </a:r>
            <a:r>
              <a:rPr lang="en-US" dirty="0" err="1"/>
              <a:t>novog</a:t>
            </a:r>
            <a:r>
              <a:rPr lang="en-US" dirty="0"/>
              <a:t> </a:t>
            </a:r>
            <a:r>
              <a:rPr lang="en-US" dirty="0" err="1"/>
              <a:t>dekreta</a:t>
            </a:r>
            <a:r>
              <a:rPr lang="en-US" dirty="0"/>
              <a:t> o </a:t>
            </a:r>
            <a:r>
              <a:rPr lang="en-US" dirty="0" err="1"/>
              <a:t>zabrani</a:t>
            </a:r>
            <a:r>
              <a:rPr lang="en-US" dirty="0"/>
              <a:t> </a:t>
            </a:r>
            <a:r>
              <a:rPr lang="en-US" dirty="0" err="1"/>
              <a:t>bordela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31. </a:t>
            </a:r>
            <a:r>
              <a:rPr lang="en-US" dirty="0" err="1"/>
              <a:t>decembra</a:t>
            </a:r>
            <a:r>
              <a:rPr lang="en-US" dirty="0"/>
              <a:t> 1934. U </a:t>
            </a:r>
            <a:r>
              <a:rPr lang="en-US" dirty="0" err="1"/>
              <a:t>decembru</a:t>
            </a:r>
            <a:r>
              <a:rPr lang="en-US" dirty="0"/>
              <a:t> 1936. </a:t>
            </a:r>
            <a:r>
              <a:rPr lang="en-US" dirty="0" err="1"/>
              <a:t>nacionalni</a:t>
            </a:r>
            <a:r>
              <a:rPr lang="en-US" dirty="0"/>
              <a:t> Zakon o </a:t>
            </a:r>
            <a:r>
              <a:rPr lang="en-US" dirty="0" err="1"/>
              <a:t>socijalnoj</a:t>
            </a:r>
            <a:r>
              <a:rPr lang="en-US" dirty="0"/>
              <a:t> </a:t>
            </a:r>
            <a:r>
              <a:rPr lang="en-US" dirty="0" err="1"/>
              <a:t>profilaksi</a:t>
            </a:r>
            <a:r>
              <a:rPr lang="en-US" dirty="0"/>
              <a:t> </a:t>
            </a:r>
            <a:r>
              <a:rPr lang="en-US" dirty="0" err="1"/>
              <a:t>zabranio</a:t>
            </a:r>
            <a:r>
              <a:rPr lang="en-US" dirty="0"/>
              <a:t> je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opštinama</a:t>
            </a:r>
            <a:r>
              <a:rPr lang="en-US" dirty="0"/>
              <a:t> da </a:t>
            </a:r>
            <a:r>
              <a:rPr lang="en-US" dirty="0" err="1"/>
              <a:t>upravljaju</a:t>
            </a:r>
            <a:r>
              <a:rPr lang="en-US" dirty="0"/>
              <a:t> </a:t>
            </a:r>
            <a:r>
              <a:rPr lang="en-US" dirty="0" err="1"/>
              <a:t>bordelima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propisao</a:t>
            </a:r>
            <a:r>
              <a:rPr lang="en-US" dirty="0"/>
              <a:t> </a:t>
            </a:r>
            <a:r>
              <a:rPr lang="en-US" dirty="0" err="1"/>
              <a:t>predbračne</a:t>
            </a:r>
            <a:r>
              <a:rPr lang="en-US" dirty="0"/>
              <a:t> </a:t>
            </a:r>
            <a:r>
              <a:rPr lang="en-US" dirty="0" err="1"/>
              <a:t>medicinske</a:t>
            </a:r>
            <a:r>
              <a:rPr lang="en-US" dirty="0"/>
              <a:t> </a:t>
            </a:r>
            <a:r>
              <a:rPr lang="en-US" dirty="0" err="1"/>
              <a:t>preglede</a:t>
            </a:r>
            <a:r>
              <a:rPr lang="en-US" dirty="0"/>
              <a:t> za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muškarce</a:t>
            </a:r>
            <a:r>
              <a:rPr lang="en-US" dirty="0"/>
              <a:t>. </a:t>
            </a:r>
            <a:r>
              <a:rPr lang="en-US" dirty="0" err="1"/>
              <a:t>Iako</a:t>
            </a:r>
            <a:r>
              <a:rPr lang="en-US" dirty="0"/>
              <a:t> </a:t>
            </a:r>
            <a:r>
              <a:rPr lang="en-US" dirty="0" err="1"/>
              <a:t>prostitucija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zločin</a:t>
            </a:r>
            <a:r>
              <a:rPr lang="en-US" dirty="0"/>
              <a:t>, od </a:t>
            </a:r>
            <a:r>
              <a:rPr lang="en-US" dirty="0" err="1"/>
              <a:t>tada</a:t>
            </a:r>
            <a:r>
              <a:rPr lang="en-US" dirty="0"/>
              <a:t> je </a:t>
            </a:r>
            <a:r>
              <a:rPr lang="en-US" dirty="0" err="1"/>
              <a:t>policija</a:t>
            </a:r>
            <a:r>
              <a:rPr lang="en-US" dirty="0"/>
              <a:t> </a:t>
            </a:r>
            <a:r>
              <a:rPr lang="en-US" dirty="0" err="1"/>
              <a:t>određivala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prostitutke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uhapšene</a:t>
            </a:r>
            <a:r>
              <a:rPr lang="en-US" dirty="0"/>
              <a:t>.</a:t>
            </a:r>
          </a:p>
          <a:p>
            <a:r>
              <a:rPr lang="en-US" dirty="0"/>
              <a:t>Drugi </a:t>
            </a:r>
            <a:r>
              <a:rPr lang="en-US" dirty="0" err="1"/>
              <a:t>svjetski</a:t>
            </a:r>
            <a:r>
              <a:rPr lang="en-US" dirty="0"/>
              <a:t> rat je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učinio</a:t>
            </a:r>
            <a:r>
              <a:rPr lang="en-US" dirty="0"/>
              <a:t> u </a:t>
            </a:r>
            <a:r>
              <a:rPr lang="en-US" dirty="0" err="1"/>
              <a:t>okončanju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prostitutkama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koji </a:t>
            </a:r>
            <a:r>
              <a:rPr lang="en-US" dirty="0" err="1"/>
              <a:t>lokalni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.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pobjegle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, a </a:t>
            </a:r>
            <a:r>
              <a:rPr lang="en-US" dirty="0" err="1"/>
              <a:t>kasnije</a:t>
            </a:r>
            <a:r>
              <a:rPr lang="en-US" dirty="0"/>
              <a:t> se </a:t>
            </a:r>
            <a:r>
              <a:rPr lang="en-US" dirty="0" err="1"/>
              <a:t>izvukle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, </a:t>
            </a:r>
            <a:r>
              <a:rPr lang="en-US" dirty="0" err="1"/>
              <a:t>udale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u </a:t>
            </a:r>
            <a:r>
              <a:rPr lang="en-US" dirty="0" err="1"/>
              <a:t>jevrejsku</a:t>
            </a:r>
            <a:r>
              <a:rPr lang="en-US" dirty="0"/>
              <a:t> </a:t>
            </a:r>
            <a:r>
              <a:rPr lang="en-US" dirty="0" err="1"/>
              <a:t>zajednicu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vodile</a:t>
            </a:r>
            <a:r>
              <a:rPr lang="en-US" dirty="0"/>
              <a:t> </a:t>
            </a:r>
            <a:r>
              <a:rPr lang="en-US" dirty="0" err="1"/>
              <a:t>normalan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44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00B5-DF28-AD1E-0F6D-B99472A8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Raquel Liberman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7263-5608-56A6-54EC-7123C2604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July 10, 1900–April 7, 1934</a:t>
            </a:r>
          </a:p>
          <a:p>
            <a:r>
              <a:rPr lang="en-US" dirty="0"/>
              <a:t>by </a:t>
            </a:r>
            <a:r>
              <a:rPr lang="en-US" dirty="0">
                <a:hlinkClick r:id="rId2"/>
              </a:rPr>
              <a:t>Nora Glickman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004AB-12C6-CF27-9034-BF8A7637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921" y="0"/>
            <a:ext cx="4586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7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4E1B-09EB-9F28-1372-D4FBE19B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CE97A-3A64-D2DE-0FAD-E1142176B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Raquel Liberman </a:t>
            </a:r>
            <a:r>
              <a:rPr lang="en-US" dirty="0" err="1"/>
              <a:t>rođena</a:t>
            </a:r>
            <a:r>
              <a:rPr lang="en-US" dirty="0"/>
              <a:t> je u </a:t>
            </a:r>
            <a:r>
              <a:rPr lang="en-US" dirty="0" err="1"/>
              <a:t>Ukrajini</a:t>
            </a:r>
            <a:r>
              <a:rPr lang="en-US" dirty="0"/>
              <a:t> 1900.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emigrirala</a:t>
            </a:r>
            <a:r>
              <a:rPr lang="en-US" dirty="0"/>
              <a:t> je u </a:t>
            </a:r>
            <a:r>
              <a:rPr lang="en-US" dirty="0" err="1"/>
              <a:t>Argentinu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mlada</a:t>
            </a:r>
            <a:r>
              <a:rPr lang="en-US" dirty="0"/>
              <a:t> </a:t>
            </a:r>
            <a:r>
              <a:rPr lang="en-US" dirty="0" err="1"/>
              <a:t>supruga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majka</a:t>
            </a:r>
            <a:r>
              <a:rPr lang="en-US" dirty="0"/>
              <a:t> 1922. </a:t>
            </a:r>
            <a:r>
              <a:rPr lang="en-US" dirty="0" err="1"/>
              <a:t>godine</a:t>
            </a:r>
            <a:r>
              <a:rPr lang="en-US" dirty="0"/>
              <a:t>.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smrti</a:t>
            </a:r>
            <a:r>
              <a:rPr lang="en-US" dirty="0"/>
              <a:t> </a:t>
            </a:r>
            <a:r>
              <a:rPr lang="en-US" dirty="0" err="1"/>
              <a:t>muža</a:t>
            </a:r>
            <a:r>
              <a:rPr lang="en-US" dirty="0"/>
              <a:t> </a:t>
            </a:r>
            <a:r>
              <a:rPr lang="en-US" dirty="0" err="1"/>
              <a:t>postala</a:t>
            </a:r>
            <a:r>
              <a:rPr lang="en-US" dirty="0"/>
              <a:t> je </a:t>
            </a:r>
            <a:r>
              <a:rPr lang="en-US" dirty="0" err="1"/>
              <a:t>žrtva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Zwi </a:t>
            </a:r>
            <a:r>
              <a:rPr lang="en-US" dirty="0" err="1"/>
              <a:t>Migdala</a:t>
            </a:r>
            <a:r>
              <a:rPr lang="en-US" dirty="0"/>
              <a:t>,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mreže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djelovala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Poljske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Argentine </a:t>
            </a:r>
            <a:r>
              <a:rPr lang="en-US" dirty="0" err="1"/>
              <a:t>namamljujući</a:t>
            </a:r>
            <a:r>
              <a:rPr lang="en-US" dirty="0"/>
              <a:t> </a:t>
            </a:r>
            <a:r>
              <a:rPr lang="en-US" dirty="0" err="1"/>
              <a:t>nevine</a:t>
            </a:r>
            <a:r>
              <a:rPr lang="en-US" dirty="0"/>
              <a:t> </a:t>
            </a:r>
            <a:r>
              <a:rPr lang="en-US" dirty="0" err="1"/>
              <a:t>mlade</a:t>
            </a:r>
            <a:r>
              <a:rPr lang="en-US" dirty="0"/>
              <a:t> </a:t>
            </a:r>
            <a:r>
              <a:rPr lang="en-US" dirty="0" err="1"/>
              <a:t>djevojke</a:t>
            </a:r>
            <a:r>
              <a:rPr lang="en-US" dirty="0"/>
              <a:t> u </a:t>
            </a:r>
            <a:r>
              <a:rPr lang="en-US" dirty="0" err="1"/>
              <a:t>prostituciju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U </a:t>
            </a:r>
            <a:r>
              <a:rPr lang="en-US" dirty="0" err="1"/>
              <a:t>decembru</a:t>
            </a:r>
            <a:r>
              <a:rPr lang="en-US" dirty="0"/>
              <a:t> 1930. </a:t>
            </a:r>
            <a:r>
              <a:rPr lang="en-US" dirty="0" err="1"/>
              <a:t>godine</a:t>
            </a:r>
            <a:r>
              <a:rPr lang="en-US" dirty="0"/>
              <a:t>, Liberman je </a:t>
            </a:r>
            <a:r>
              <a:rPr lang="en-US" dirty="0" err="1"/>
              <a:t>prijavila</a:t>
            </a:r>
            <a:r>
              <a:rPr lang="en-US" dirty="0"/>
              <a:t> Zwi </a:t>
            </a:r>
            <a:r>
              <a:rPr lang="en-US" dirty="0" err="1"/>
              <a:t>Migdala</a:t>
            </a:r>
            <a:r>
              <a:rPr lang="en-US" dirty="0"/>
              <a:t> </a:t>
            </a:r>
            <a:r>
              <a:rPr lang="en-US" dirty="0" err="1"/>
              <a:t>policiji</a:t>
            </a:r>
            <a:r>
              <a:rPr lang="en-US" dirty="0"/>
              <a:t>. Kako bi </a:t>
            </a:r>
            <a:r>
              <a:rPr lang="en-US" dirty="0" err="1"/>
              <a:t>zaštitila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dvoje</a:t>
            </a:r>
            <a:r>
              <a:rPr lang="en-US" dirty="0"/>
              <a:t> </a:t>
            </a:r>
            <a:r>
              <a:rPr lang="en-US" dirty="0" err="1"/>
              <a:t>djece</a:t>
            </a:r>
            <a:r>
              <a:rPr lang="en-US" dirty="0"/>
              <a:t>, </a:t>
            </a:r>
            <a:r>
              <a:rPr lang="en-US" dirty="0" err="1"/>
              <a:t>prikrila</a:t>
            </a:r>
            <a:r>
              <a:rPr lang="en-US" dirty="0"/>
              <a:t> je </a:t>
            </a:r>
            <a:r>
              <a:rPr lang="en-US" dirty="0" err="1"/>
              <a:t>činjenicu</a:t>
            </a:r>
            <a:r>
              <a:rPr lang="en-US" dirty="0"/>
              <a:t> da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legalno</a:t>
            </a:r>
            <a:r>
              <a:rPr lang="en-US" dirty="0"/>
              <a:t> </a:t>
            </a:r>
            <a:r>
              <a:rPr lang="en-US" dirty="0" err="1"/>
              <a:t>udata</a:t>
            </a:r>
            <a:r>
              <a:rPr lang="en-US" dirty="0"/>
              <a:t> u </a:t>
            </a:r>
            <a:r>
              <a:rPr lang="en-US" dirty="0" err="1"/>
              <a:t>Poljskoj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je </a:t>
            </a:r>
            <a:r>
              <a:rPr lang="en-US" dirty="0" err="1"/>
              <a:t>majka</a:t>
            </a:r>
            <a:r>
              <a:rPr lang="en-US" dirty="0"/>
              <a:t>. </a:t>
            </a:r>
            <a:r>
              <a:rPr lang="en-US" dirty="0" err="1"/>
              <a:t>Njene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uspjele</a:t>
            </a:r>
            <a:r>
              <a:rPr lang="en-US" dirty="0"/>
              <a:t> </a:t>
            </a:r>
            <a:r>
              <a:rPr lang="en-US" dirty="0" err="1"/>
              <a:t>dovesti</a:t>
            </a:r>
            <a:r>
              <a:rPr lang="en-US" dirty="0"/>
              <a:t> do </a:t>
            </a:r>
            <a:r>
              <a:rPr lang="en-US" dirty="0" err="1"/>
              <a:t>propasti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mreže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 1935. </a:t>
            </a:r>
            <a:r>
              <a:rPr lang="en-US" dirty="0" err="1"/>
              <a:t>godine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618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FB63-C394-4680-59A9-07E89F5A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Family &amp; Immigration to Argentina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57F73-A3B1-00D9-9071-F65002AC2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Raquel (Ruchla Leah) Liberman </a:t>
            </a:r>
            <a:r>
              <a:rPr lang="en-US" dirty="0" err="1"/>
              <a:t>rođena</a:t>
            </a:r>
            <a:r>
              <a:rPr lang="en-US" dirty="0"/>
              <a:t> je u </a:t>
            </a:r>
            <a:r>
              <a:rPr lang="en-US" dirty="0" err="1"/>
              <a:t>Berdičevu</a:t>
            </a:r>
            <a:r>
              <a:rPr lang="en-US" dirty="0"/>
              <a:t> u </a:t>
            </a:r>
            <a:r>
              <a:rPr lang="en-US" dirty="0" err="1"/>
              <a:t>Ukrajini</a:t>
            </a:r>
            <a:r>
              <a:rPr lang="en-US" dirty="0"/>
              <a:t> 10. </a:t>
            </a:r>
            <a:r>
              <a:rPr lang="en-US" dirty="0" err="1"/>
              <a:t>jula</a:t>
            </a:r>
            <a:r>
              <a:rPr lang="en-US" dirty="0"/>
              <a:t> 1900. </a:t>
            </a:r>
            <a:r>
              <a:rPr lang="en-US" dirty="0" err="1"/>
              <a:t>godine</a:t>
            </a:r>
            <a:r>
              <a:rPr lang="en-US" dirty="0"/>
              <a:t>. Kao </a:t>
            </a:r>
            <a:r>
              <a:rPr lang="en-US" dirty="0" err="1"/>
              <a:t>dijete</a:t>
            </a:r>
            <a:r>
              <a:rPr lang="en-US" dirty="0"/>
              <a:t>, Raquel je </a:t>
            </a:r>
            <a:r>
              <a:rPr lang="en-US" dirty="0" err="1"/>
              <a:t>emigrirala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porodicom</a:t>
            </a:r>
            <a:r>
              <a:rPr lang="en-US" dirty="0"/>
              <a:t> u </a:t>
            </a:r>
            <a:r>
              <a:rPr lang="en-US" dirty="0" err="1"/>
              <a:t>Varšavu</a:t>
            </a:r>
            <a:r>
              <a:rPr lang="en-US" dirty="0"/>
              <a:t>. Dana 21. </a:t>
            </a:r>
            <a:r>
              <a:rPr lang="en-US" dirty="0" err="1"/>
              <a:t>decembra</a:t>
            </a:r>
            <a:r>
              <a:rPr lang="en-US" dirty="0"/>
              <a:t> 1919. </a:t>
            </a:r>
            <a:r>
              <a:rPr lang="en-US" dirty="0" err="1"/>
              <a:t>udala</a:t>
            </a:r>
            <a:r>
              <a:rPr lang="en-US" dirty="0"/>
              <a:t> se za Jakova </a:t>
            </a:r>
            <a:r>
              <a:rPr lang="en-US" dirty="0" err="1"/>
              <a:t>Ferbera</a:t>
            </a:r>
            <a:r>
              <a:rPr lang="en-US" dirty="0"/>
              <a:t>, </a:t>
            </a:r>
            <a:r>
              <a:rPr lang="en-US" dirty="0" err="1"/>
              <a:t>krojača</a:t>
            </a:r>
            <a:r>
              <a:rPr lang="en-US" dirty="0"/>
              <a:t>, u </a:t>
            </a:r>
            <a:r>
              <a:rPr lang="en-US" dirty="0" err="1"/>
              <a:t>skladu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običajima</a:t>
            </a:r>
            <a:r>
              <a:rPr lang="en-US" dirty="0"/>
              <a:t>. Godine 1920. </a:t>
            </a:r>
            <a:r>
              <a:rPr lang="en-US" dirty="0" err="1"/>
              <a:t>rodio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se </a:t>
            </a:r>
            <a:r>
              <a:rPr lang="en-US" dirty="0" err="1"/>
              <a:t>prvi</a:t>
            </a:r>
            <a:r>
              <a:rPr lang="en-US" dirty="0"/>
              <a:t> sin. </a:t>
            </a:r>
            <a:r>
              <a:rPr lang="en-US" dirty="0" err="1"/>
              <a:t>Godinu</a:t>
            </a:r>
            <a:r>
              <a:rPr lang="en-US" dirty="0"/>
              <a:t> dana </a:t>
            </a:r>
            <a:r>
              <a:rPr lang="en-US" dirty="0" err="1"/>
              <a:t>kasnije</a:t>
            </a:r>
            <a:r>
              <a:rPr lang="en-US" dirty="0"/>
              <a:t>, </a:t>
            </a:r>
            <a:r>
              <a:rPr lang="en-US" dirty="0" err="1"/>
              <a:t>dok</a:t>
            </a:r>
            <a:r>
              <a:rPr lang="en-US" dirty="0"/>
              <a:t> je Raquel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trudna</a:t>
            </a:r>
            <a:r>
              <a:rPr lang="en-US" dirty="0"/>
              <a:t> s </a:t>
            </a:r>
            <a:r>
              <a:rPr lang="en-US" dirty="0" err="1"/>
              <a:t>drugim</a:t>
            </a:r>
            <a:r>
              <a:rPr lang="en-US" dirty="0"/>
              <a:t> </a:t>
            </a:r>
            <a:r>
              <a:rPr lang="en-US" dirty="0" err="1"/>
              <a:t>djetetom</a:t>
            </a:r>
            <a:r>
              <a:rPr lang="en-US" dirty="0"/>
              <a:t>, Yaacov je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emigrirao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, da se </a:t>
            </a:r>
            <a:r>
              <a:rPr lang="en-US" dirty="0" err="1"/>
              <a:t>pridruži</a:t>
            </a:r>
            <a:r>
              <a:rPr lang="en-US" dirty="0"/>
              <a:t>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udatoj</a:t>
            </a:r>
            <a:r>
              <a:rPr lang="en-US" dirty="0"/>
              <a:t> </a:t>
            </a:r>
            <a:r>
              <a:rPr lang="en-US" dirty="0" err="1"/>
              <a:t>sestri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zetu</a:t>
            </a:r>
            <a:r>
              <a:rPr lang="en-US" dirty="0"/>
              <a:t> u </a:t>
            </a:r>
            <a:r>
              <a:rPr lang="en-US" dirty="0" err="1"/>
              <a:t>malom</a:t>
            </a:r>
            <a:r>
              <a:rPr lang="en-US" dirty="0"/>
              <a:t> </a:t>
            </a:r>
            <a:r>
              <a:rPr lang="en-US" dirty="0" err="1"/>
              <a:t>selu</a:t>
            </a:r>
            <a:r>
              <a:rPr lang="en-US" dirty="0"/>
              <a:t> </a:t>
            </a:r>
            <a:r>
              <a:rPr lang="en-US" dirty="0" err="1"/>
              <a:t>Tapalqué</a:t>
            </a:r>
            <a:r>
              <a:rPr lang="en-US" dirty="0"/>
              <a:t>, u </a:t>
            </a:r>
            <a:r>
              <a:rPr lang="en-US" dirty="0" err="1"/>
              <a:t>provinciji</a:t>
            </a:r>
            <a:r>
              <a:rPr lang="en-US" dirty="0"/>
              <a:t> Buenos Aires. Do </a:t>
            </a:r>
            <a:r>
              <a:rPr lang="en-US" dirty="0" err="1"/>
              <a:t>trenutka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Raquel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njeni</a:t>
            </a:r>
            <a:r>
              <a:rPr lang="en-US" dirty="0"/>
              <a:t> </a:t>
            </a:r>
            <a:r>
              <a:rPr lang="en-US" dirty="0" err="1"/>
              <a:t>sinovi</a:t>
            </a:r>
            <a:r>
              <a:rPr lang="en-US" dirty="0"/>
              <a:t> Joshua David </a:t>
            </a:r>
            <a:r>
              <a:rPr lang="en-US" dirty="0" err="1"/>
              <a:t>i</a:t>
            </a:r>
            <a:r>
              <a:rPr lang="en-US" dirty="0"/>
              <a:t> Moshe </a:t>
            </a:r>
            <a:r>
              <a:rPr lang="en-US" dirty="0" err="1"/>
              <a:t>Velvele</a:t>
            </a:r>
            <a:r>
              <a:rPr lang="en-US" dirty="0"/>
              <a:t> (Mauricio) </a:t>
            </a:r>
            <a:r>
              <a:rPr lang="en-US" dirty="0" err="1"/>
              <a:t>pristupili</a:t>
            </a:r>
            <a:r>
              <a:rPr lang="en-US" dirty="0"/>
              <a:t> </a:t>
            </a:r>
            <a:r>
              <a:rPr lang="en-US" dirty="0" err="1"/>
              <a:t>Yaacovu</a:t>
            </a:r>
            <a:r>
              <a:rPr lang="en-US" dirty="0"/>
              <a:t> u </a:t>
            </a:r>
            <a:r>
              <a:rPr lang="en-US" dirty="0" err="1"/>
              <a:t>oktobru</a:t>
            </a:r>
            <a:r>
              <a:rPr lang="en-US" dirty="0"/>
              <a:t> 1922. </a:t>
            </a:r>
            <a:r>
              <a:rPr lang="en-US" dirty="0" err="1"/>
              <a:t>godine</a:t>
            </a:r>
            <a:r>
              <a:rPr lang="en-US" dirty="0"/>
              <a:t>, on je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bolovao</a:t>
            </a:r>
            <a:r>
              <a:rPr lang="en-US" dirty="0"/>
              <a:t> od </a:t>
            </a:r>
            <a:r>
              <a:rPr lang="en-US" dirty="0" err="1"/>
              <a:t>tuberkuloze</a:t>
            </a:r>
            <a:r>
              <a:rPr lang="en-US" dirty="0"/>
              <a:t>, a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mjeseci</a:t>
            </a:r>
            <a:r>
              <a:rPr lang="en-US" dirty="0"/>
              <a:t> </a:t>
            </a:r>
            <a:r>
              <a:rPr lang="en-US" dirty="0" err="1"/>
              <a:t>kasnije</a:t>
            </a:r>
            <a:r>
              <a:rPr lang="en-US" dirty="0"/>
              <a:t> </a:t>
            </a:r>
            <a:r>
              <a:rPr lang="en-US" dirty="0" err="1"/>
              <a:t>preminuo</a:t>
            </a:r>
            <a:r>
              <a:rPr lang="en-US" dirty="0"/>
              <a:t> je.</a:t>
            </a:r>
          </a:p>
        </p:txBody>
      </p:sp>
    </p:spTree>
    <p:extLst>
      <p:ext uri="{BB962C8B-B14F-4D97-AF65-F5344CB8AC3E}">
        <p14:creationId xmlns:p14="http://schemas.microsoft.com/office/powerpoint/2010/main" val="681206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7002B-32D5-259E-D007-E6438F60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Entering Prostitution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2661-754F-363F-0574-F776B5EAE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Kako bi </a:t>
            </a:r>
            <a:r>
              <a:rPr lang="en-US" dirty="0" err="1"/>
              <a:t>izdržavala</a:t>
            </a:r>
            <a:r>
              <a:rPr lang="en-US" dirty="0"/>
              <a:t> </a:t>
            </a:r>
            <a:r>
              <a:rPr lang="en-US" dirty="0" err="1"/>
              <a:t>porodicu</a:t>
            </a:r>
            <a:r>
              <a:rPr lang="en-US" dirty="0"/>
              <a:t>, a bez </a:t>
            </a:r>
            <a:r>
              <a:rPr lang="en-US" dirty="0" err="1"/>
              <a:t>znanja</a:t>
            </a:r>
            <a:r>
              <a:rPr lang="en-US" dirty="0"/>
              <a:t> </a:t>
            </a:r>
            <a:r>
              <a:rPr lang="en-US" dirty="0" err="1"/>
              <a:t>španskog</a:t>
            </a:r>
            <a:r>
              <a:rPr lang="en-US" dirty="0"/>
              <a:t> </a:t>
            </a:r>
            <a:r>
              <a:rPr lang="en-US" dirty="0" err="1"/>
              <a:t>jezika</a:t>
            </a:r>
            <a:r>
              <a:rPr lang="en-US" dirty="0"/>
              <a:t>, Raquel, </a:t>
            </a:r>
            <a:r>
              <a:rPr lang="en-US" dirty="0" err="1"/>
              <a:t>tada</a:t>
            </a:r>
            <a:r>
              <a:rPr lang="en-US" dirty="0"/>
              <a:t> </a:t>
            </a:r>
            <a:r>
              <a:rPr lang="en-US" dirty="0" err="1"/>
              <a:t>dvadeset</a:t>
            </a:r>
            <a:r>
              <a:rPr lang="en-US" dirty="0"/>
              <a:t> tri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prisiljena</a:t>
            </a:r>
            <a:r>
              <a:rPr lang="en-US" dirty="0"/>
              <a:t> </a:t>
            </a:r>
            <a:r>
              <a:rPr lang="en-US" dirty="0" err="1"/>
              <a:t>ostaviti</a:t>
            </a:r>
            <a:r>
              <a:rPr lang="en-US" dirty="0"/>
              <a:t> </a:t>
            </a:r>
            <a:r>
              <a:rPr lang="en-US" dirty="0" err="1"/>
              <a:t>djecu</a:t>
            </a:r>
            <a:r>
              <a:rPr lang="en-US" dirty="0"/>
              <a:t> pod </a:t>
            </a:r>
            <a:r>
              <a:rPr lang="en-US" dirty="0" err="1"/>
              <a:t>brigom</a:t>
            </a:r>
            <a:r>
              <a:rPr lang="en-US" dirty="0"/>
              <a:t> </a:t>
            </a:r>
            <a:r>
              <a:rPr lang="en-US" dirty="0" err="1"/>
              <a:t>hraniteljske</a:t>
            </a:r>
            <a:r>
              <a:rPr lang="en-US" dirty="0"/>
              <a:t> </a:t>
            </a:r>
            <a:r>
              <a:rPr lang="en-US" dirty="0" err="1"/>
              <a:t>porodice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tražiti</a:t>
            </a:r>
            <a:r>
              <a:rPr lang="en-US" dirty="0"/>
              <a:t> </a:t>
            </a:r>
            <a:r>
              <a:rPr lang="en-US" dirty="0" err="1"/>
              <a:t>posao</a:t>
            </a:r>
            <a:r>
              <a:rPr lang="en-US" dirty="0"/>
              <a:t> u </a:t>
            </a:r>
            <a:r>
              <a:rPr lang="en-US" dirty="0" err="1"/>
              <a:t>glavnom</a:t>
            </a:r>
            <a:r>
              <a:rPr lang="en-US" dirty="0"/>
              <a:t> </a:t>
            </a:r>
            <a:r>
              <a:rPr lang="en-US" dirty="0" err="1"/>
              <a:t>gradu</a:t>
            </a:r>
            <a:r>
              <a:rPr lang="en-US" dirty="0"/>
              <a:t>, Buenos </a:t>
            </a:r>
            <a:r>
              <a:rPr lang="en-US" dirty="0" err="1"/>
              <a:t>Airesu</a:t>
            </a:r>
            <a:r>
              <a:rPr lang="en-US" dirty="0"/>
              <a:t>.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mogla</a:t>
            </a:r>
            <a:r>
              <a:rPr lang="en-US" dirty="0"/>
              <a:t> </a:t>
            </a:r>
            <a:r>
              <a:rPr lang="en-US" dirty="0" err="1"/>
              <a:t>sastaviti</a:t>
            </a:r>
            <a:r>
              <a:rPr lang="en-US" dirty="0"/>
              <a:t> </a:t>
            </a:r>
            <a:r>
              <a:rPr lang="en-US" dirty="0" err="1"/>
              <a:t>kraj</a:t>
            </a:r>
            <a:r>
              <a:rPr lang="en-US" dirty="0"/>
              <a:t> s </a:t>
            </a:r>
            <a:r>
              <a:rPr lang="en-US" dirty="0" err="1"/>
              <a:t>krajem</a:t>
            </a:r>
            <a:r>
              <a:rPr lang="en-US" dirty="0"/>
              <a:t> </a:t>
            </a:r>
            <a:r>
              <a:rPr lang="en-US" dirty="0" err="1"/>
              <a:t>radeći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krojačica</a:t>
            </a:r>
            <a:r>
              <a:rPr lang="en-US" dirty="0"/>
              <a:t>, pa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prisiljena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je </a:t>
            </a:r>
            <a:r>
              <a:rPr lang="en-US" dirty="0" err="1"/>
              <a:t>dobrovoljno</a:t>
            </a:r>
            <a:r>
              <a:rPr lang="en-US" dirty="0"/>
              <a:t> </a:t>
            </a:r>
            <a:r>
              <a:rPr lang="en-US" dirty="0" err="1"/>
              <a:t>ušla</a:t>
            </a:r>
            <a:r>
              <a:rPr lang="en-US" dirty="0"/>
              <a:t> u </a:t>
            </a:r>
            <a:r>
              <a:rPr lang="en-US" dirty="0" err="1"/>
              <a:t>prostituciju</a:t>
            </a:r>
            <a:r>
              <a:rPr lang="en-US" dirty="0"/>
              <a:t>. Ako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činjenice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fikcija</a:t>
            </a:r>
            <a:r>
              <a:rPr lang="en-US" dirty="0"/>
              <a:t> o </a:t>
            </a:r>
            <a:r>
              <a:rPr lang="en-US" dirty="0" err="1"/>
              <a:t>Raquelinim</a:t>
            </a:r>
            <a:r>
              <a:rPr lang="en-US" dirty="0"/>
              <a:t> </a:t>
            </a:r>
            <a:r>
              <a:rPr lang="en-US" dirty="0" err="1"/>
              <a:t>stvarnim</a:t>
            </a:r>
            <a:r>
              <a:rPr lang="en-US" dirty="0"/>
              <a:t> </a:t>
            </a:r>
            <a:r>
              <a:rPr lang="en-US" dirty="0" err="1"/>
              <a:t>poslovima</a:t>
            </a:r>
            <a:r>
              <a:rPr lang="en-US" dirty="0"/>
              <a:t> </a:t>
            </a:r>
            <a:r>
              <a:rPr lang="en-US" dirty="0" err="1"/>
              <a:t>nepouzdani</a:t>
            </a:r>
            <a:r>
              <a:rPr lang="en-US" dirty="0"/>
              <a:t>, to je </a:t>
            </a:r>
            <a:r>
              <a:rPr lang="en-US" dirty="0" err="1"/>
              <a:t>dijelom</a:t>
            </a:r>
            <a:r>
              <a:rPr lang="en-US" dirty="0"/>
              <a:t>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Raquel </a:t>
            </a:r>
            <a:r>
              <a:rPr lang="en-US" dirty="0" err="1"/>
              <a:t>nikada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željela</a:t>
            </a:r>
            <a:r>
              <a:rPr lang="en-US" dirty="0"/>
              <a:t> da se </a:t>
            </a:r>
            <a:r>
              <a:rPr lang="en-US" dirty="0" err="1"/>
              <a:t>sazna</a:t>
            </a:r>
            <a:r>
              <a:rPr lang="en-US" dirty="0"/>
              <a:t> </a:t>
            </a:r>
            <a:r>
              <a:rPr lang="en-US" dirty="0" err="1"/>
              <a:t>cijela</a:t>
            </a:r>
            <a:r>
              <a:rPr lang="en-US" dirty="0"/>
              <a:t> </a:t>
            </a:r>
            <a:r>
              <a:rPr lang="en-US" dirty="0" err="1"/>
              <a:t>istina</a:t>
            </a:r>
            <a:r>
              <a:rPr lang="en-US" dirty="0"/>
              <a:t>.
Raquel se </a:t>
            </a:r>
            <a:r>
              <a:rPr lang="en-US" dirty="0" err="1"/>
              <a:t>razlikovala</a:t>
            </a:r>
            <a:r>
              <a:rPr lang="en-US" dirty="0"/>
              <a:t> od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žrtava</a:t>
            </a:r>
            <a:r>
              <a:rPr lang="en-US" dirty="0"/>
              <a:t> </a:t>
            </a:r>
            <a:r>
              <a:rPr lang="en-US" dirty="0" err="1"/>
              <a:t>eksploatacije</a:t>
            </a:r>
            <a:r>
              <a:rPr lang="en-US" dirty="0"/>
              <a:t>,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uglavnom</a:t>
            </a:r>
            <a:r>
              <a:rPr lang="en-US" dirty="0"/>
              <a:t> </a:t>
            </a:r>
            <a:r>
              <a:rPr lang="en-US" dirty="0" err="1"/>
              <a:t>dovođene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Poljske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mreže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 Zwi Migdal s </a:t>
            </a:r>
            <a:r>
              <a:rPr lang="en-US" dirty="0" err="1"/>
              <a:t>lažnim</a:t>
            </a:r>
            <a:r>
              <a:rPr lang="en-US" dirty="0"/>
              <a:t> </a:t>
            </a:r>
            <a:r>
              <a:rPr lang="en-US" dirty="0" err="1"/>
              <a:t>obećanjima</a:t>
            </a:r>
            <a:r>
              <a:rPr lang="en-US" dirty="0"/>
              <a:t> o </a:t>
            </a:r>
            <a:r>
              <a:rPr lang="en-US" dirty="0" err="1"/>
              <a:t>braku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seksualno</a:t>
            </a:r>
            <a:r>
              <a:rPr lang="en-US" dirty="0"/>
              <a:t> </a:t>
            </a:r>
            <a:r>
              <a:rPr lang="en-US" dirty="0" err="1"/>
              <a:t>iskorištavane</a:t>
            </a:r>
            <a:r>
              <a:rPr lang="en-US" dirty="0"/>
              <a:t> </a:t>
            </a:r>
            <a:r>
              <a:rPr lang="en-US" dirty="0" err="1"/>
              <a:t>jednom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. Kada je Raquel </a:t>
            </a:r>
            <a:r>
              <a:rPr lang="en-US" dirty="0" err="1"/>
              <a:t>ostala</a:t>
            </a:r>
            <a:r>
              <a:rPr lang="en-US" dirty="0"/>
              <a:t> </a:t>
            </a:r>
            <a:r>
              <a:rPr lang="en-US" dirty="0" err="1"/>
              <a:t>udovica</a:t>
            </a:r>
            <a:r>
              <a:rPr lang="en-US" dirty="0"/>
              <a:t>, </a:t>
            </a:r>
            <a:r>
              <a:rPr lang="en-US" dirty="0" err="1"/>
              <a:t>sklopila</a:t>
            </a:r>
            <a:r>
              <a:rPr lang="en-US" dirty="0"/>
              <a:t> je </a:t>
            </a:r>
            <a:r>
              <a:rPr lang="en-US" dirty="0" err="1"/>
              <a:t>dogovor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Zwi </a:t>
            </a:r>
            <a:r>
              <a:rPr lang="en-US" dirty="0" err="1"/>
              <a:t>Migdalom</a:t>
            </a:r>
            <a:r>
              <a:rPr lang="en-US" dirty="0"/>
              <a:t>: </a:t>
            </a:r>
            <a:r>
              <a:rPr lang="en-US" dirty="0" err="1"/>
              <a:t>bavila</a:t>
            </a:r>
            <a:r>
              <a:rPr lang="en-US" dirty="0"/>
              <a:t> bi se </a:t>
            </a:r>
            <a:r>
              <a:rPr lang="en-US" dirty="0" err="1"/>
              <a:t>prostitucijom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plaćala</a:t>
            </a:r>
            <a:r>
              <a:rPr lang="en-US" dirty="0"/>
              <a:t> </a:t>
            </a:r>
            <a:r>
              <a:rPr lang="en-US" dirty="0" err="1"/>
              <a:t>procenat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prihoda</a:t>
            </a:r>
            <a:r>
              <a:rPr lang="en-US" dirty="0"/>
              <a:t>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makrou</a:t>
            </a:r>
            <a:r>
              <a:rPr lang="en-US" dirty="0"/>
              <a:t>, </a:t>
            </a:r>
            <a:r>
              <a:rPr lang="en-US" dirty="0" err="1"/>
              <a:t>Jaimeu</a:t>
            </a:r>
            <a:r>
              <a:rPr lang="en-US" dirty="0"/>
              <a:t> </a:t>
            </a:r>
            <a:r>
              <a:rPr lang="en-US" dirty="0" err="1"/>
              <a:t>Cissingeru</a:t>
            </a:r>
            <a:r>
              <a:rPr lang="en-US" dirty="0"/>
              <a:t>, u </a:t>
            </a:r>
            <a:r>
              <a:rPr lang="en-US" dirty="0" err="1"/>
              <a:t>zamjenu</a:t>
            </a:r>
            <a:r>
              <a:rPr lang="en-US" dirty="0"/>
              <a:t> za </a:t>
            </a:r>
            <a:r>
              <a:rPr lang="en-US" dirty="0" err="1"/>
              <a:t>njegovu</a:t>
            </a:r>
            <a:r>
              <a:rPr lang="en-US" dirty="0"/>
              <a:t>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slobodu</a:t>
            </a:r>
            <a:r>
              <a:rPr lang="en-US" dirty="0"/>
              <a:t> da </a:t>
            </a:r>
            <a:r>
              <a:rPr lang="en-US" dirty="0" err="1"/>
              <a:t>povremeno</a:t>
            </a:r>
            <a:r>
              <a:rPr lang="en-US" dirty="0"/>
              <a:t> </a:t>
            </a:r>
            <a:r>
              <a:rPr lang="en-US" dirty="0" err="1"/>
              <a:t>putuje</a:t>
            </a:r>
            <a:r>
              <a:rPr lang="en-US" dirty="0"/>
              <a:t> u </a:t>
            </a:r>
            <a:r>
              <a:rPr lang="en-US" dirty="0" err="1"/>
              <a:t>Tapalqué</a:t>
            </a:r>
            <a:r>
              <a:rPr lang="en-US" dirty="0"/>
              <a:t>, da </a:t>
            </a:r>
            <a:r>
              <a:rPr lang="en-US" dirty="0" err="1"/>
              <a:t>posjeti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djecu</a:t>
            </a:r>
            <a:r>
              <a:rPr lang="en-US" dirty="0"/>
              <a:t>,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nikada</a:t>
            </a:r>
            <a:r>
              <a:rPr lang="en-US" dirty="0"/>
              <a:t> ne bi </a:t>
            </a:r>
            <a:r>
              <a:rPr lang="en-US" dirty="0" err="1"/>
              <a:t>saznala</a:t>
            </a:r>
            <a:r>
              <a:rPr lang="en-US" dirty="0"/>
              <a:t> za </a:t>
            </a:r>
            <a:r>
              <a:rPr lang="en-US" dirty="0" err="1"/>
              <a:t>njen</a:t>
            </a:r>
            <a:r>
              <a:rPr lang="en-US" dirty="0"/>
              <a:t> </a:t>
            </a:r>
            <a:r>
              <a:rPr lang="en-US" dirty="0" err="1"/>
              <a:t>zanat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72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4E768-F5F0-8884-2BA0-81BE7072D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8CB997-A83F-FB2E-8038-F11951C76876}"/>
              </a:ext>
            </a:extLst>
          </p:cNvPr>
          <p:cNvSpPr/>
          <p:nvPr/>
        </p:nvSpPr>
        <p:spPr>
          <a:xfrm>
            <a:off x="2173804" y="2862649"/>
            <a:ext cx="7279115" cy="741405"/>
          </a:xfrm>
          <a:custGeom>
            <a:avLst/>
            <a:gdLst>
              <a:gd name="csX0" fmla="*/ 25699 w 7279115"/>
              <a:gd name="csY0" fmla="*/ 185351 h 741405"/>
              <a:gd name="csX1" fmla="*/ 2904824 w 7279115"/>
              <a:gd name="csY1" fmla="*/ 185351 h 741405"/>
              <a:gd name="csX2" fmla="*/ 3090175 w 7279115"/>
              <a:gd name="csY2" fmla="*/ 160638 h 741405"/>
              <a:gd name="csX3" fmla="*/ 3584445 w 7279115"/>
              <a:gd name="csY3" fmla="*/ 123567 h 741405"/>
              <a:gd name="csX4" fmla="*/ 3930434 w 7279115"/>
              <a:gd name="csY4" fmla="*/ 86497 h 741405"/>
              <a:gd name="csX5" fmla="*/ 4029288 w 7279115"/>
              <a:gd name="csY5" fmla="*/ 74140 h 741405"/>
              <a:gd name="csX6" fmla="*/ 4857191 w 7279115"/>
              <a:gd name="csY6" fmla="*/ 49427 h 741405"/>
              <a:gd name="csX7" fmla="*/ 5054899 w 7279115"/>
              <a:gd name="csY7" fmla="*/ 0 h 741405"/>
              <a:gd name="csX8" fmla="*/ 5166110 w 7279115"/>
              <a:gd name="csY8" fmla="*/ 49427 h 741405"/>
              <a:gd name="csX9" fmla="*/ 5203180 w 7279115"/>
              <a:gd name="csY9" fmla="*/ 61784 h 741405"/>
              <a:gd name="csX10" fmla="*/ 5734521 w 7279115"/>
              <a:gd name="csY10" fmla="*/ 259492 h 741405"/>
              <a:gd name="csX11" fmla="*/ 6290575 w 7279115"/>
              <a:gd name="csY11" fmla="*/ 222421 h 741405"/>
              <a:gd name="csX12" fmla="*/ 6352359 w 7279115"/>
              <a:gd name="csY12" fmla="*/ 210065 h 741405"/>
              <a:gd name="csX13" fmla="*/ 6587137 w 7279115"/>
              <a:gd name="csY13" fmla="*/ 197708 h 741405"/>
              <a:gd name="csX14" fmla="*/ 6673634 w 7279115"/>
              <a:gd name="csY14" fmla="*/ 210065 h 741405"/>
              <a:gd name="csX15" fmla="*/ 6809559 w 7279115"/>
              <a:gd name="csY15" fmla="*/ 160638 h 741405"/>
              <a:gd name="csX16" fmla="*/ 7044337 w 7279115"/>
              <a:gd name="csY16" fmla="*/ 123567 h 741405"/>
              <a:gd name="csX17" fmla="*/ 7106121 w 7279115"/>
              <a:gd name="csY17" fmla="*/ 148281 h 741405"/>
              <a:gd name="csX18" fmla="*/ 7279115 w 7279115"/>
              <a:gd name="csY18" fmla="*/ 370702 h 741405"/>
              <a:gd name="csX19" fmla="*/ 7254402 w 7279115"/>
              <a:gd name="csY19" fmla="*/ 432486 h 741405"/>
              <a:gd name="csX20" fmla="*/ 7229688 w 7279115"/>
              <a:gd name="csY20" fmla="*/ 469557 h 741405"/>
              <a:gd name="csX21" fmla="*/ 7192618 w 7279115"/>
              <a:gd name="csY21" fmla="*/ 617838 h 741405"/>
              <a:gd name="csX22" fmla="*/ 7167905 w 7279115"/>
              <a:gd name="csY22" fmla="*/ 691978 h 741405"/>
              <a:gd name="csX23" fmla="*/ 6933126 w 7279115"/>
              <a:gd name="csY23" fmla="*/ 704335 h 741405"/>
              <a:gd name="csX24" fmla="*/ 6648921 w 7279115"/>
              <a:gd name="csY24" fmla="*/ 741405 h 741405"/>
              <a:gd name="csX25" fmla="*/ 6278218 w 7279115"/>
              <a:gd name="csY25" fmla="*/ 704335 h 741405"/>
              <a:gd name="csX26" fmla="*/ 6241148 w 7279115"/>
              <a:gd name="csY26" fmla="*/ 691978 h 741405"/>
              <a:gd name="csX27" fmla="*/ 3979861 w 7279115"/>
              <a:gd name="csY27" fmla="*/ 716692 h 741405"/>
              <a:gd name="csX28" fmla="*/ 2818326 w 7279115"/>
              <a:gd name="csY28" fmla="*/ 691978 h 741405"/>
              <a:gd name="csX29" fmla="*/ 2212845 w 7279115"/>
              <a:gd name="csY29" fmla="*/ 667265 h 741405"/>
              <a:gd name="csX30" fmla="*/ 1570294 w 7279115"/>
              <a:gd name="csY30" fmla="*/ 716692 h 741405"/>
              <a:gd name="csX31" fmla="*/ 1347872 w 7279115"/>
              <a:gd name="csY31" fmla="*/ 704335 h 741405"/>
              <a:gd name="csX32" fmla="*/ 1187234 w 7279115"/>
              <a:gd name="csY32" fmla="*/ 691978 h 741405"/>
              <a:gd name="csX33" fmla="*/ 940099 w 7279115"/>
              <a:gd name="csY33" fmla="*/ 679621 h 741405"/>
              <a:gd name="csX34" fmla="*/ 767105 w 7279115"/>
              <a:gd name="csY34" fmla="*/ 654908 h 741405"/>
              <a:gd name="csX35" fmla="*/ 421115 w 7279115"/>
              <a:gd name="csY35" fmla="*/ 667265 h 741405"/>
              <a:gd name="csX36" fmla="*/ 384045 w 7279115"/>
              <a:gd name="csY36" fmla="*/ 691978 h 741405"/>
              <a:gd name="csX37" fmla="*/ 112197 w 7279115"/>
              <a:gd name="csY37" fmla="*/ 691978 h 741405"/>
              <a:gd name="csX38" fmla="*/ 149267 w 7279115"/>
              <a:gd name="csY38" fmla="*/ 543697 h 741405"/>
              <a:gd name="csX39" fmla="*/ 136910 w 7279115"/>
              <a:gd name="csY39" fmla="*/ 457200 h 741405"/>
              <a:gd name="csX40" fmla="*/ 50413 w 7279115"/>
              <a:gd name="csY40" fmla="*/ 407773 h 741405"/>
              <a:gd name="csX41" fmla="*/ 986 w 7279115"/>
              <a:gd name="csY41" fmla="*/ 370702 h 741405"/>
              <a:gd name="csX42" fmla="*/ 25699 w 7279115"/>
              <a:gd name="csY42" fmla="*/ 284205 h 741405"/>
              <a:gd name="csX43" fmla="*/ 38056 w 7279115"/>
              <a:gd name="csY43" fmla="*/ 247135 h 741405"/>
              <a:gd name="csX44" fmla="*/ 50413 w 7279115"/>
              <a:gd name="csY44" fmla="*/ 234778 h 7414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7279115" h="741405">
                <a:moveTo>
                  <a:pt x="25699" y="185351"/>
                </a:moveTo>
                <a:cubicBezTo>
                  <a:pt x="1401685" y="216983"/>
                  <a:pt x="1246217" y="226559"/>
                  <a:pt x="2904824" y="185351"/>
                </a:cubicBezTo>
                <a:cubicBezTo>
                  <a:pt x="2967135" y="183803"/>
                  <a:pt x="3028226" y="167521"/>
                  <a:pt x="3090175" y="160638"/>
                </a:cubicBezTo>
                <a:cubicBezTo>
                  <a:pt x="3336082" y="133315"/>
                  <a:pt x="3345515" y="136143"/>
                  <a:pt x="3584445" y="123567"/>
                </a:cubicBezTo>
                <a:lnTo>
                  <a:pt x="3930434" y="86497"/>
                </a:lnTo>
                <a:cubicBezTo>
                  <a:pt x="3963439" y="82830"/>
                  <a:pt x="3996107" y="75467"/>
                  <a:pt x="4029288" y="74140"/>
                </a:cubicBezTo>
                <a:cubicBezTo>
                  <a:pt x="4305158" y="63105"/>
                  <a:pt x="4581223" y="57665"/>
                  <a:pt x="4857191" y="49427"/>
                </a:cubicBezTo>
                <a:cubicBezTo>
                  <a:pt x="4923094" y="32951"/>
                  <a:pt x="4986968" y="0"/>
                  <a:pt x="5054899" y="0"/>
                </a:cubicBezTo>
                <a:cubicBezTo>
                  <a:pt x="5095466" y="0"/>
                  <a:pt x="5128664" y="33824"/>
                  <a:pt x="5166110" y="49427"/>
                </a:cubicBezTo>
                <a:cubicBezTo>
                  <a:pt x="5178133" y="54437"/>
                  <a:pt x="5191086" y="56947"/>
                  <a:pt x="5203180" y="61784"/>
                </a:cubicBezTo>
                <a:cubicBezTo>
                  <a:pt x="5663659" y="245975"/>
                  <a:pt x="5454229" y="183047"/>
                  <a:pt x="5734521" y="259492"/>
                </a:cubicBezTo>
                <a:lnTo>
                  <a:pt x="6290575" y="222421"/>
                </a:lnTo>
                <a:cubicBezTo>
                  <a:pt x="6311511" y="220746"/>
                  <a:pt x="6331429" y="211809"/>
                  <a:pt x="6352359" y="210065"/>
                </a:cubicBezTo>
                <a:cubicBezTo>
                  <a:pt x="6430456" y="203557"/>
                  <a:pt x="6508878" y="201827"/>
                  <a:pt x="6587137" y="197708"/>
                </a:cubicBezTo>
                <a:cubicBezTo>
                  <a:pt x="6615969" y="201827"/>
                  <a:pt x="6644595" y="212299"/>
                  <a:pt x="6673634" y="210065"/>
                </a:cubicBezTo>
                <a:cubicBezTo>
                  <a:pt x="6719710" y="206521"/>
                  <a:pt x="6765401" y="171028"/>
                  <a:pt x="6809559" y="160638"/>
                </a:cubicBezTo>
                <a:cubicBezTo>
                  <a:pt x="6855154" y="149910"/>
                  <a:pt x="6984618" y="132099"/>
                  <a:pt x="7044337" y="123567"/>
                </a:cubicBezTo>
                <a:cubicBezTo>
                  <a:pt x="7064932" y="131805"/>
                  <a:pt x="7089543" y="133545"/>
                  <a:pt x="7106121" y="148281"/>
                </a:cubicBezTo>
                <a:cubicBezTo>
                  <a:pt x="7267909" y="292092"/>
                  <a:pt x="7249920" y="253916"/>
                  <a:pt x="7279115" y="370702"/>
                </a:cubicBezTo>
                <a:cubicBezTo>
                  <a:pt x="7270877" y="391297"/>
                  <a:pt x="7264322" y="412647"/>
                  <a:pt x="7254402" y="432486"/>
                </a:cubicBezTo>
                <a:cubicBezTo>
                  <a:pt x="7247760" y="445769"/>
                  <a:pt x="7234384" y="455468"/>
                  <a:pt x="7229688" y="469557"/>
                </a:cubicBezTo>
                <a:cubicBezTo>
                  <a:pt x="7213577" y="517891"/>
                  <a:pt x="7208729" y="569504"/>
                  <a:pt x="7192618" y="617838"/>
                </a:cubicBezTo>
                <a:cubicBezTo>
                  <a:pt x="7184380" y="642551"/>
                  <a:pt x="7192618" y="683740"/>
                  <a:pt x="7167905" y="691978"/>
                </a:cubicBezTo>
                <a:cubicBezTo>
                  <a:pt x="7093559" y="716760"/>
                  <a:pt x="7011386" y="700216"/>
                  <a:pt x="6933126" y="704335"/>
                </a:cubicBezTo>
                <a:cubicBezTo>
                  <a:pt x="6706518" y="732660"/>
                  <a:pt x="6801166" y="719655"/>
                  <a:pt x="6648921" y="741405"/>
                </a:cubicBezTo>
                <a:cubicBezTo>
                  <a:pt x="6462650" y="730448"/>
                  <a:pt x="6448034" y="736175"/>
                  <a:pt x="6278218" y="704335"/>
                </a:cubicBezTo>
                <a:cubicBezTo>
                  <a:pt x="6265416" y="701935"/>
                  <a:pt x="6253505" y="696097"/>
                  <a:pt x="6241148" y="691978"/>
                </a:cubicBezTo>
                <a:lnTo>
                  <a:pt x="3979861" y="716692"/>
                </a:lnTo>
                <a:cubicBezTo>
                  <a:pt x="3624642" y="716692"/>
                  <a:pt x="3186377" y="702494"/>
                  <a:pt x="2818326" y="691978"/>
                </a:cubicBezTo>
                <a:cubicBezTo>
                  <a:pt x="2631930" y="681013"/>
                  <a:pt x="2386381" y="664636"/>
                  <a:pt x="2212845" y="667265"/>
                </a:cubicBezTo>
                <a:cubicBezTo>
                  <a:pt x="1943330" y="671349"/>
                  <a:pt x="1812455" y="689785"/>
                  <a:pt x="1570294" y="716692"/>
                </a:cubicBezTo>
                <a:lnTo>
                  <a:pt x="1347872" y="704335"/>
                </a:lnTo>
                <a:cubicBezTo>
                  <a:pt x="1294279" y="700877"/>
                  <a:pt x="1240840" y="695227"/>
                  <a:pt x="1187234" y="691978"/>
                </a:cubicBezTo>
                <a:cubicBezTo>
                  <a:pt x="1104904" y="686988"/>
                  <a:pt x="1022477" y="683740"/>
                  <a:pt x="940099" y="679621"/>
                </a:cubicBezTo>
                <a:cubicBezTo>
                  <a:pt x="903212" y="673474"/>
                  <a:pt x="798027" y="654908"/>
                  <a:pt x="767105" y="654908"/>
                </a:cubicBezTo>
                <a:cubicBezTo>
                  <a:pt x="651701" y="654908"/>
                  <a:pt x="536445" y="663146"/>
                  <a:pt x="421115" y="667265"/>
                </a:cubicBezTo>
                <a:cubicBezTo>
                  <a:pt x="408758" y="675503"/>
                  <a:pt x="397328" y="685337"/>
                  <a:pt x="384045" y="691978"/>
                </a:cubicBezTo>
                <a:cubicBezTo>
                  <a:pt x="277400" y="745301"/>
                  <a:pt x="278811" y="711580"/>
                  <a:pt x="112197" y="691978"/>
                </a:cubicBezTo>
                <a:cubicBezTo>
                  <a:pt x="116641" y="676424"/>
                  <a:pt x="149267" y="571051"/>
                  <a:pt x="149267" y="543697"/>
                </a:cubicBezTo>
                <a:cubicBezTo>
                  <a:pt x="149267" y="514572"/>
                  <a:pt x="149935" y="483250"/>
                  <a:pt x="136910" y="457200"/>
                </a:cubicBezTo>
                <a:cubicBezTo>
                  <a:pt x="121947" y="427274"/>
                  <a:pt x="78634" y="417180"/>
                  <a:pt x="50413" y="407773"/>
                </a:cubicBezTo>
                <a:cubicBezTo>
                  <a:pt x="33937" y="395416"/>
                  <a:pt x="5025" y="390897"/>
                  <a:pt x="986" y="370702"/>
                </a:cubicBezTo>
                <a:cubicBezTo>
                  <a:pt x="-4895" y="341298"/>
                  <a:pt x="17083" y="312926"/>
                  <a:pt x="25699" y="284205"/>
                </a:cubicBezTo>
                <a:cubicBezTo>
                  <a:pt x="29442" y="271729"/>
                  <a:pt x="32231" y="258785"/>
                  <a:pt x="38056" y="247135"/>
                </a:cubicBezTo>
                <a:cubicBezTo>
                  <a:pt x="40661" y="241925"/>
                  <a:pt x="46294" y="238897"/>
                  <a:pt x="50413" y="234778"/>
                </a:cubicBezTo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cokolada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D572CF-CECB-90E1-6B08-8E663AE6CC0C}"/>
              </a:ext>
            </a:extLst>
          </p:cNvPr>
          <p:cNvSpPr/>
          <p:nvPr/>
        </p:nvSpPr>
        <p:spPr>
          <a:xfrm>
            <a:off x="2199503" y="3546389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7F414-528E-58A2-09BC-E43D6B3CA456}"/>
              </a:ext>
            </a:extLst>
          </p:cNvPr>
          <p:cNvSpPr/>
          <p:nvPr/>
        </p:nvSpPr>
        <p:spPr>
          <a:xfrm>
            <a:off x="2199503" y="1573427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28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5CCC3-6243-D714-70D7-154A72EC6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773"/>
            <a:ext cx="10515600" cy="6166022"/>
          </a:xfrm>
        </p:spPr>
        <p:txBody>
          <a:bodyPr>
            <a:normAutofit/>
          </a:bodyPr>
          <a:lstStyle/>
          <a:p>
            <a:r>
              <a:rPr lang="en-US" sz="3200" dirty="0"/>
              <a:t>Sa </a:t>
            </a:r>
            <a:r>
              <a:rPr lang="en-US" sz="3200" dirty="0" err="1"/>
              <a:t>novcem</a:t>
            </a:r>
            <a:r>
              <a:rPr lang="en-US" sz="3200" dirty="0"/>
              <a:t> koji je </a:t>
            </a:r>
            <a:r>
              <a:rPr lang="en-US" sz="3200" dirty="0" err="1"/>
              <a:t>uspjela</a:t>
            </a:r>
            <a:r>
              <a:rPr lang="en-US" sz="3200" dirty="0"/>
              <a:t> </a:t>
            </a:r>
            <a:r>
              <a:rPr lang="en-US" sz="3200" dirty="0" err="1"/>
              <a:t>sačuvati</a:t>
            </a:r>
            <a:r>
              <a:rPr lang="en-US" sz="3200" dirty="0"/>
              <a:t> </a:t>
            </a:r>
            <a:r>
              <a:rPr lang="en-US" sz="3200" dirty="0" err="1"/>
              <a:t>nakon</a:t>
            </a:r>
            <a:r>
              <a:rPr lang="en-US" sz="3200" dirty="0"/>
              <a:t> </a:t>
            </a:r>
            <a:r>
              <a:rPr lang="en-US" sz="3200" dirty="0" err="1"/>
              <a:t>četiri</a:t>
            </a:r>
            <a:r>
              <a:rPr lang="en-US" sz="3200" dirty="0"/>
              <a:t> </a:t>
            </a:r>
            <a:r>
              <a:rPr lang="en-US" sz="3200" dirty="0" err="1"/>
              <a:t>godine</a:t>
            </a:r>
            <a:r>
              <a:rPr lang="en-US" sz="3200" dirty="0"/>
              <a:t>, Raquel je </a:t>
            </a:r>
            <a:r>
              <a:rPr lang="en-US" sz="3200" dirty="0" err="1"/>
              <a:t>dogovorila</a:t>
            </a:r>
            <a:r>
              <a:rPr lang="en-US" sz="3200" dirty="0"/>
              <a:t> da </a:t>
            </a:r>
            <a:r>
              <a:rPr lang="en-US" sz="3200" dirty="0" err="1"/>
              <a:t>joj</a:t>
            </a:r>
            <a:r>
              <a:rPr lang="en-US" sz="3200" dirty="0"/>
              <a:t> </a:t>
            </a:r>
            <a:r>
              <a:rPr lang="en-US" sz="3200" dirty="0" err="1"/>
              <a:t>kupi</a:t>
            </a:r>
            <a:r>
              <a:rPr lang="en-US" sz="3200" dirty="0"/>
              <a:t> </a:t>
            </a:r>
            <a:r>
              <a:rPr lang="en-US" sz="3200" dirty="0" err="1"/>
              <a:t>potpunu</a:t>
            </a:r>
            <a:r>
              <a:rPr lang="en-US" sz="3200" dirty="0"/>
              <a:t> </a:t>
            </a:r>
            <a:r>
              <a:rPr lang="en-US" sz="3200" dirty="0" err="1"/>
              <a:t>nezavisnost</a:t>
            </a:r>
            <a:r>
              <a:rPr lang="en-US" sz="3200" dirty="0"/>
              <a:t> od </a:t>
            </a:r>
            <a:r>
              <a:rPr lang="en-US" sz="3200" dirty="0" err="1"/>
              <a:t>Migdala</a:t>
            </a:r>
            <a:r>
              <a:rPr lang="en-US" sz="3200" dirty="0"/>
              <a:t>. Uz </a:t>
            </a:r>
            <a:r>
              <a:rPr lang="en-US" sz="3200" dirty="0" err="1"/>
              <a:t>pomoć</a:t>
            </a:r>
            <a:r>
              <a:rPr lang="en-US" sz="3200" dirty="0"/>
              <a:t> </a:t>
            </a:r>
            <a:r>
              <a:rPr lang="en-US" sz="3200" dirty="0" err="1"/>
              <a:t>sunarodnjaka</a:t>
            </a:r>
            <a:r>
              <a:rPr lang="en-US" sz="3200" dirty="0"/>
              <a:t> </a:t>
            </a:r>
            <a:r>
              <a:rPr lang="en-US" sz="3200" dirty="0" err="1"/>
              <a:t>otvorila</a:t>
            </a:r>
            <a:r>
              <a:rPr lang="en-US" sz="3200" dirty="0"/>
              <a:t> je </a:t>
            </a:r>
            <a:r>
              <a:rPr lang="en-US" sz="3200" dirty="0" err="1"/>
              <a:t>antikvarnicu</a:t>
            </a:r>
            <a:r>
              <a:rPr lang="en-US" sz="3200" dirty="0"/>
              <a:t> u </a:t>
            </a:r>
            <a:r>
              <a:rPr lang="en-US" sz="3200" dirty="0" err="1"/>
              <a:t>ulici</a:t>
            </a:r>
            <a:r>
              <a:rPr lang="en-US" sz="3200" dirty="0"/>
              <a:t> Callao u Buenos </a:t>
            </a:r>
            <a:r>
              <a:rPr lang="en-US" sz="3200" dirty="0" err="1"/>
              <a:t>Airesu</a:t>
            </a:r>
            <a:r>
              <a:rPr lang="en-US" sz="3200" dirty="0"/>
              <a:t>. </a:t>
            </a:r>
            <a:r>
              <a:rPr lang="en-US" sz="3200" dirty="0" err="1"/>
              <a:t>Bojeći</a:t>
            </a:r>
            <a:r>
              <a:rPr lang="en-US" sz="3200" dirty="0"/>
              <a:t> se da bi </a:t>
            </a:r>
            <a:r>
              <a:rPr lang="en-US" sz="3200" dirty="0" err="1"/>
              <a:t>njen</a:t>
            </a:r>
            <a:r>
              <a:rPr lang="en-US" sz="3200" dirty="0"/>
              <a:t> </a:t>
            </a:r>
            <a:r>
              <a:rPr lang="en-US" sz="3200" dirty="0" err="1"/>
              <a:t>primjer</a:t>
            </a:r>
            <a:r>
              <a:rPr lang="en-US" sz="3200" dirty="0"/>
              <a:t> </a:t>
            </a:r>
            <a:r>
              <a:rPr lang="en-US" sz="3200" dirty="0" err="1"/>
              <a:t>mogao</a:t>
            </a:r>
            <a:r>
              <a:rPr lang="en-US" sz="3200" dirty="0"/>
              <a:t> </a:t>
            </a:r>
            <a:r>
              <a:rPr lang="en-US" sz="3200" dirty="0" err="1"/>
              <a:t>ohrabriti</a:t>
            </a:r>
            <a:r>
              <a:rPr lang="en-US" sz="3200" dirty="0"/>
              <a:t> </a:t>
            </a:r>
            <a:r>
              <a:rPr lang="en-US" sz="3200" dirty="0" err="1"/>
              <a:t>druge</a:t>
            </a:r>
            <a:r>
              <a:rPr lang="en-US" sz="3200" dirty="0"/>
              <a:t> </a:t>
            </a:r>
            <a:r>
              <a:rPr lang="en-US" sz="3200" dirty="0" err="1"/>
              <a:t>žrtve</a:t>
            </a:r>
            <a:r>
              <a:rPr lang="en-US" sz="3200" dirty="0"/>
              <a:t>, </a:t>
            </a:r>
            <a:r>
              <a:rPr lang="en-US" sz="3200" dirty="0" err="1"/>
              <a:t>organizacija</a:t>
            </a:r>
            <a:r>
              <a:rPr lang="en-US" sz="3200" dirty="0"/>
              <a:t> je </a:t>
            </a:r>
            <a:r>
              <a:rPr lang="en-US" sz="3200" dirty="0" err="1"/>
              <a:t>počela</a:t>
            </a:r>
            <a:r>
              <a:rPr lang="en-US" sz="3200" dirty="0"/>
              <a:t> </a:t>
            </a:r>
            <a:r>
              <a:rPr lang="en-US" sz="3200" dirty="0" err="1"/>
              <a:t>umetavati</a:t>
            </a:r>
            <a:r>
              <a:rPr lang="en-US" sz="3200" dirty="0"/>
              <a:t>, </a:t>
            </a:r>
            <a:r>
              <a:rPr lang="en-US" sz="3200" dirty="0" err="1"/>
              <a:t>prijetiti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krasti</a:t>
            </a:r>
            <a:r>
              <a:rPr lang="en-US" sz="3200" dirty="0"/>
              <a:t> </a:t>
            </a:r>
            <a:r>
              <a:rPr lang="en-US" sz="3200" dirty="0" err="1"/>
              <a:t>njenu</a:t>
            </a:r>
            <a:r>
              <a:rPr lang="en-US" sz="3200" dirty="0"/>
              <a:t> </a:t>
            </a:r>
            <a:r>
              <a:rPr lang="en-US" sz="3200" dirty="0" err="1"/>
              <a:t>imovinu</a:t>
            </a:r>
            <a:r>
              <a:rPr lang="en-US" sz="3200" dirty="0"/>
              <a:t>. </a:t>
            </a:r>
            <a:endParaRPr lang="sr-Latn-RS" sz="3200" dirty="0"/>
          </a:p>
          <a:p>
            <a:r>
              <a:rPr lang="en-US" sz="3200" dirty="0"/>
              <a:t>U </a:t>
            </a:r>
            <a:r>
              <a:rPr lang="en-US" sz="3200" dirty="0" err="1"/>
              <a:t>oktobru</a:t>
            </a:r>
            <a:r>
              <a:rPr lang="en-US" sz="3200" dirty="0"/>
              <a:t> 1929. Raquel je </a:t>
            </a:r>
            <a:r>
              <a:rPr lang="en-US" sz="3200" dirty="0" err="1"/>
              <a:t>prvi</a:t>
            </a:r>
            <a:r>
              <a:rPr lang="en-US" sz="3200" dirty="0"/>
              <a:t> put </a:t>
            </a:r>
            <a:r>
              <a:rPr lang="en-US" sz="3200" dirty="0" err="1"/>
              <a:t>prijavila</a:t>
            </a:r>
            <a:r>
              <a:rPr lang="en-US" sz="3200" dirty="0"/>
              <a:t> </a:t>
            </a:r>
            <a:r>
              <a:rPr lang="en-US" sz="3200" dirty="0" err="1"/>
              <a:t>policiji</a:t>
            </a:r>
            <a:r>
              <a:rPr lang="en-US" sz="3200" dirty="0"/>
              <a:t> </a:t>
            </a:r>
            <a:r>
              <a:rPr lang="en-US" sz="3200" dirty="0" err="1"/>
              <a:t>kako</a:t>
            </a:r>
            <a:r>
              <a:rPr lang="en-US" sz="3200" dirty="0"/>
              <a:t> bi </a:t>
            </a:r>
            <a:r>
              <a:rPr lang="en-US" sz="3200" dirty="0" err="1"/>
              <a:t>povratila</a:t>
            </a:r>
            <a:r>
              <a:rPr lang="en-US" sz="3200" dirty="0"/>
              <a:t> </a:t>
            </a:r>
            <a:r>
              <a:rPr lang="en-US" sz="3200" dirty="0" err="1"/>
              <a:t>svoj</a:t>
            </a:r>
            <a:r>
              <a:rPr lang="en-US" sz="3200" dirty="0"/>
              <a:t> </a:t>
            </a:r>
            <a:r>
              <a:rPr lang="en-US" sz="3200" dirty="0" err="1"/>
              <a:t>novac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ukradeni</a:t>
            </a:r>
            <a:r>
              <a:rPr lang="en-US" sz="3200" dirty="0"/>
              <a:t> </a:t>
            </a:r>
            <a:r>
              <a:rPr lang="en-US" sz="3200" dirty="0" err="1"/>
              <a:t>nakit</a:t>
            </a:r>
            <a:r>
              <a:rPr lang="en-US" sz="3200" dirty="0"/>
              <a:t>. </a:t>
            </a:r>
            <a:r>
              <a:rPr lang="en-US" sz="3200" dirty="0" err="1"/>
              <a:t>Izjavila</a:t>
            </a:r>
            <a:r>
              <a:rPr lang="en-US" sz="3200" dirty="0"/>
              <a:t> je da je </a:t>
            </a:r>
            <a:r>
              <a:rPr lang="en-US" sz="3200" dirty="0" err="1"/>
              <a:t>čak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nakon</a:t>
            </a:r>
            <a:r>
              <a:rPr lang="en-US" sz="3200" dirty="0"/>
              <a:t> </a:t>
            </a:r>
            <a:r>
              <a:rPr lang="en-US" sz="3200" dirty="0" err="1"/>
              <a:t>što</a:t>
            </a:r>
            <a:r>
              <a:rPr lang="en-US" sz="3200" dirty="0"/>
              <a:t> je </a:t>
            </a:r>
            <a:r>
              <a:rPr lang="en-US" sz="3200" dirty="0" err="1"/>
              <a:t>uspjela</a:t>
            </a:r>
            <a:r>
              <a:rPr lang="en-US" sz="3200" dirty="0"/>
              <a:t> </a:t>
            </a:r>
            <a:r>
              <a:rPr lang="en-US" sz="3200" dirty="0" err="1"/>
              <a:t>platiti</a:t>
            </a:r>
            <a:r>
              <a:rPr lang="en-US" sz="3200" dirty="0"/>
              <a:t> </a:t>
            </a:r>
            <a:r>
              <a:rPr lang="en-US" sz="3200" dirty="0" err="1"/>
              <a:t>slobodu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postati</a:t>
            </a:r>
            <a:r>
              <a:rPr lang="en-US" sz="3200" dirty="0"/>
              <a:t> </a:t>
            </a:r>
            <a:r>
              <a:rPr lang="en-US" sz="3200" dirty="0" err="1"/>
              <a:t>nezavisna</a:t>
            </a:r>
            <a:r>
              <a:rPr lang="en-US" sz="3200" dirty="0"/>
              <a:t>, </a:t>
            </a:r>
            <a:r>
              <a:rPr lang="en-US" sz="3200" dirty="0" err="1"/>
              <a:t>nastavila</a:t>
            </a:r>
            <a:r>
              <a:rPr lang="en-US" sz="3200" dirty="0"/>
              <a:t> </a:t>
            </a:r>
            <a:r>
              <a:rPr lang="en-US" sz="3200" dirty="0" err="1"/>
              <a:t>trpjeti</a:t>
            </a:r>
            <a:r>
              <a:rPr lang="en-US" sz="3200" dirty="0"/>
              <a:t> </a:t>
            </a:r>
            <a:r>
              <a:rPr lang="en-US" sz="3200" dirty="0" err="1"/>
              <a:t>pritisak</a:t>
            </a:r>
            <a:r>
              <a:rPr lang="en-US" sz="3200" dirty="0"/>
              <a:t> </a:t>
            </a:r>
            <a:r>
              <a:rPr lang="en-US" sz="3200" dirty="0" err="1"/>
              <a:t>trgovaca</a:t>
            </a:r>
            <a:r>
              <a:rPr lang="en-US" sz="3200" dirty="0"/>
              <a:t> </a:t>
            </a:r>
            <a:r>
              <a:rPr lang="en-US" sz="3200" dirty="0" err="1"/>
              <a:t>ljudima</a:t>
            </a:r>
            <a:r>
              <a:rPr lang="en-US" sz="3200" dirty="0"/>
              <a:t>. </a:t>
            </a:r>
            <a:endParaRPr lang="sr-Latn-RS" sz="3200" dirty="0"/>
          </a:p>
          <a:p>
            <a:r>
              <a:rPr lang="en-US" sz="3200" dirty="0"/>
              <a:t>Simón </a:t>
            </a:r>
            <a:r>
              <a:rPr lang="en-US" sz="3200" dirty="0" err="1"/>
              <a:t>Brutkievich</a:t>
            </a:r>
            <a:r>
              <a:rPr lang="en-US" sz="3200" dirty="0"/>
              <a:t>, </a:t>
            </a:r>
            <a:r>
              <a:rPr lang="en-US" sz="3200" dirty="0" err="1"/>
              <a:t>predsjednik</a:t>
            </a:r>
            <a:r>
              <a:rPr lang="en-US" sz="3200" dirty="0"/>
              <a:t> Zwi </a:t>
            </a:r>
            <a:r>
              <a:rPr lang="en-US" sz="3200" dirty="0" err="1"/>
              <a:t>Migdala</a:t>
            </a:r>
            <a:r>
              <a:rPr lang="en-US" sz="3200" dirty="0"/>
              <a:t>, </a:t>
            </a:r>
            <a:r>
              <a:rPr lang="en-US" sz="3200" dirty="0" err="1"/>
              <a:t>predložio</a:t>
            </a:r>
            <a:r>
              <a:rPr lang="en-US" sz="3200" dirty="0"/>
              <a:t> je da </a:t>
            </a:r>
            <a:r>
              <a:rPr lang="en-US" sz="3200" dirty="0" err="1"/>
              <a:t>joj</a:t>
            </a:r>
            <a:r>
              <a:rPr lang="en-US" sz="3200" dirty="0"/>
              <a:t> se </a:t>
            </a:r>
            <a:r>
              <a:rPr lang="en-US" sz="3200" dirty="0" err="1"/>
              <a:t>nadoknadi</a:t>
            </a:r>
            <a:r>
              <a:rPr lang="en-US" sz="3200" dirty="0"/>
              <a:t> </a:t>
            </a:r>
            <a:r>
              <a:rPr lang="en-US" sz="3200" dirty="0" err="1"/>
              <a:t>vraćanjem</a:t>
            </a:r>
            <a:r>
              <a:rPr lang="en-US" sz="3200" dirty="0"/>
              <a:t> </a:t>
            </a:r>
            <a:r>
              <a:rPr lang="en-US" sz="3200" dirty="0" err="1"/>
              <a:t>ukradenih</a:t>
            </a:r>
            <a:r>
              <a:rPr lang="en-US" sz="3200" dirty="0"/>
              <a:t> </a:t>
            </a:r>
            <a:r>
              <a:rPr lang="en-US" sz="3200" dirty="0" err="1"/>
              <a:t>stvari</a:t>
            </a:r>
            <a:r>
              <a:rPr lang="en-US" sz="3200" dirty="0"/>
              <a:t> pod </a:t>
            </a:r>
            <a:r>
              <a:rPr lang="en-US" sz="3200" dirty="0" err="1"/>
              <a:t>uslovom</a:t>
            </a:r>
            <a:r>
              <a:rPr lang="en-US" sz="3200" dirty="0"/>
              <a:t> da </a:t>
            </a:r>
            <a:r>
              <a:rPr lang="en-US" sz="3200" dirty="0" err="1"/>
              <a:t>otkaže</a:t>
            </a:r>
            <a:r>
              <a:rPr lang="en-US" sz="3200" dirty="0"/>
              <a:t> </a:t>
            </a:r>
            <a:r>
              <a:rPr lang="en-US" sz="3200" dirty="0" err="1"/>
              <a:t>prijavu</a:t>
            </a:r>
            <a:r>
              <a:rPr lang="en-US" sz="3200" dirty="0"/>
              <a:t>, </a:t>
            </a:r>
            <a:r>
              <a:rPr lang="en-US" sz="3200" dirty="0" err="1"/>
              <a:t>što</a:t>
            </a:r>
            <a:r>
              <a:rPr lang="en-US" sz="3200" dirty="0"/>
              <a:t> je </a:t>
            </a:r>
            <a:r>
              <a:rPr lang="en-US" sz="3200" dirty="0" err="1"/>
              <a:t>ona</a:t>
            </a:r>
            <a:r>
              <a:rPr lang="en-US" sz="3200" dirty="0"/>
              <a:t> </a:t>
            </a:r>
            <a:r>
              <a:rPr lang="en-US" sz="3200" dirty="0" err="1"/>
              <a:t>odbila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334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1A3A0-DB8E-6117-76CB-8B8193D11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3632"/>
            <a:ext cx="10515600" cy="5843331"/>
          </a:xfrm>
        </p:spPr>
        <p:txBody>
          <a:bodyPr>
            <a:normAutofit/>
          </a:bodyPr>
          <a:lstStyle/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uspjela</a:t>
            </a:r>
            <a:r>
              <a:rPr lang="en-US" dirty="0"/>
              <a:t> </a:t>
            </a:r>
            <a:r>
              <a:rPr lang="en-US" dirty="0" err="1"/>
              <a:t>povratiti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novac</a:t>
            </a:r>
            <a:r>
              <a:rPr lang="en-US" dirty="0"/>
              <a:t> od Zwi </a:t>
            </a:r>
            <a:r>
              <a:rPr lang="en-US" dirty="0" err="1"/>
              <a:t>Migdala</a:t>
            </a:r>
            <a:r>
              <a:rPr lang="en-US" dirty="0"/>
              <a:t>, Liberman je </a:t>
            </a:r>
            <a:r>
              <a:rPr lang="en-US" dirty="0" err="1"/>
              <a:t>zatražila</a:t>
            </a:r>
            <a:r>
              <a:rPr lang="en-US" dirty="0"/>
              <a:t> </a:t>
            </a:r>
            <a:r>
              <a:rPr lang="en-US" dirty="0" err="1"/>
              <a:t>pomoć</a:t>
            </a:r>
            <a:r>
              <a:rPr lang="en-US" dirty="0"/>
              <a:t> </a:t>
            </a:r>
            <a:r>
              <a:rPr lang="en-US" dirty="0" err="1"/>
              <a:t>Ezrata</a:t>
            </a:r>
            <a:r>
              <a:rPr lang="en-US" dirty="0"/>
              <a:t> </a:t>
            </a:r>
            <a:r>
              <a:rPr lang="en-US" dirty="0" err="1"/>
              <a:t>Našima</a:t>
            </a:r>
            <a:r>
              <a:rPr lang="en-US" dirty="0"/>
              <a:t>, </a:t>
            </a:r>
            <a:r>
              <a:rPr lang="en-US" dirty="0" err="1"/>
              <a:t>Društva</a:t>
            </a:r>
            <a:r>
              <a:rPr lang="en-US" dirty="0"/>
              <a:t> za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djevojčica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. </a:t>
            </a:r>
            <a:r>
              <a:rPr lang="en-US" dirty="0" err="1"/>
              <a:t>Ovaj</a:t>
            </a:r>
            <a:r>
              <a:rPr lang="en-US" dirty="0"/>
              <a:t> put </a:t>
            </a:r>
            <a:r>
              <a:rPr lang="en-US" dirty="0" err="1"/>
              <a:t>su</a:t>
            </a:r>
            <a:r>
              <a:rPr lang="en-US" dirty="0"/>
              <a:t> je </a:t>
            </a:r>
            <a:r>
              <a:rPr lang="en-US" dirty="0" err="1"/>
              <a:t>trgovci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 </a:t>
            </a:r>
            <a:r>
              <a:rPr lang="en-US" dirty="0" err="1"/>
              <a:t>namamili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brak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je </a:t>
            </a:r>
            <a:r>
              <a:rPr lang="en-US" dirty="0" err="1"/>
              <a:t>prisilili</a:t>
            </a:r>
            <a:r>
              <a:rPr lang="en-US" dirty="0"/>
              <a:t> da se </a:t>
            </a:r>
            <a:r>
              <a:rPr lang="en-US" dirty="0" err="1"/>
              <a:t>vrati</a:t>
            </a:r>
            <a:r>
              <a:rPr lang="en-US" dirty="0"/>
              <a:t> </a:t>
            </a:r>
            <a:r>
              <a:rPr lang="en-US" dirty="0" err="1"/>
              <a:t>prostituciji</a:t>
            </a:r>
            <a:r>
              <a:rPr lang="en-US" dirty="0"/>
              <a:t> u </a:t>
            </a:r>
            <a:r>
              <a:rPr lang="en-US" dirty="0" err="1"/>
              <a:t>njihovo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. Raquel se </a:t>
            </a:r>
            <a:r>
              <a:rPr lang="en-US" dirty="0" err="1"/>
              <a:t>udala</a:t>
            </a:r>
            <a:r>
              <a:rPr lang="en-US" dirty="0"/>
              <a:t> za </a:t>
            </a:r>
            <a:r>
              <a:rPr lang="en-US" dirty="0" err="1"/>
              <a:t>Joséa</a:t>
            </a:r>
            <a:r>
              <a:rPr lang="en-US" dirty="0"/>
              <a:t> </a:t>
            </a:r>
            <a:r>
              <a:rPr lang="en-US" dirty="0" err="1"/>
              <a:t>Salomóna</a:t>
            </a:r>
            <a:r>
              <a:rPr lang="en-US" dirty="0"/>
              <a:t> Korna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jevrejskoj</a:t>
            </a:r>
            <a:r>
              <a:rPr lang="en-US" dirty="0"/>
              <a:t> </a:t>
            </a:r>
            <a:r>
              <a:rPr lang="en-US" dirty="0" err="1"/>
              <a:t>ceremoniji</a:t>
            </a:r>
            <a:r>
              <a:rPr lang="en-US" dirty="0"/>
              <a:t> </a:t>
            </a:r>
            <a:r>
              <a:rPr lang="en-US" dirty="0" err="1"/>
              <a:t>održanoj</a:t>
            </a:r>
            <a:r>
              <a:rPr lang="en-US" dirty="0"/>
              <a:t> u </a:t>
            </a:r>
            <a:r>
              <a:rPr lang="en-US" dirty="0" err="1"/>
              <a:t>sinagogi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adresi</a:t>
            </a:r>
            <a:r>
              <a:rPr lang="en-US" dirty="0"/>
              <a:t> Cordoba Street 3280. Brak se </a:t>
            </a:r>
            <a:r>
              <a:rPr lang="en-US" dirty="0" err="1"/>
              <a:t>ispostavio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prevaran</a:t>
            </a:r>
            <a:r>
              <a:rPr lang="en-US" dirty="0"/>
              <a:t>, a </a:t>
            </a:r>
            <a:r>
              <a:rPr lang="en-US" dirty="0" err="1"/>
              <a:t>njen</a:t>
            </a:r>
            <a:r>
              <a:rPr lang="en-US" dirty="0"/>
              <a:t> novi </a:t>
            </a:r>
            <a:r>
              <a:rPr lang="en-US" dirty="0" err="1"/>
              <a:t>muž</a:t>
            </a:r>
            <a:r>
              <a:rPr lang="en-US" dirty="0"/>
              <a:t> </a:t>
            </a:r>
            <a:r>
              <a:rPr lang="en-US" dirty="0" err="1"/>
              <a:t>ozloglašeni</a:t>
            </a:r>
            <a:r>
              <a:rPr lang="en-US" dirty="0"/>
              <a:t> </a:t>
            </a:r>
            <a:r>
              <a:rPr lang="en-US" dirty="0" err="1"/>
              <a:t>svodnik</a:t>
            </a:r>
            <a:r>
              <a:rPr lang="en-US" dirty="0"/>
              <a:t> Zwi </a:t>
            </a:r>
            <a:r>
              <a:rPr lang="en-US" dirty="0" err="1"/>
              <a:t>Migdala</a:t>
            </a:r>
            <a:r>
              <a:rPr lang="en-US" dirty="0"/>
              <a:t> koji </a:t>
            </a:r>
            <a:r>
              <a:rPr lang="en-US" dirty="0" err="1"/>
              <a:t>ju</a:t>
            </a:r>
            <a:r>
              <a:rPr lang="en-US" dirty="0"/>
              <a:t> je </a:t>
            </a:r>
            <a:r>
              <a:rPr lang="en-US" dirty="0" err="1"/>
              <a:t>prisilio</a:t>
            </a:r>
            <a:r>
              <a:rPr lang="en-US" dirty="0"/>
              <a:t> da se </a:t>
            </a:r>
            <a:r>
              <a:rPr lang="en-US" dirty="0" err="1"/>
              <a:t>vrati</a:t>
            </a:r>
            <a:r>
              <a:rPr lang="en-US" dirty="0"/>
              <a:t> </a:t>
            </a:r>
            <a:r>
              <a:rPr lang="en-US" dirty="0" err="1"/>
              <a:t>životu</a:t>
            </a:r>
            <a:r>
              <a:rPr lang="en-US" dirty="0"/>
              <a:t> u </a:t>
            </a:r>
            <a:r>
              <a:rPr lang="en-US" dirty="0" err="1"/>
              <a:t>bordelu</a:t>
            </a:r>
            <a:r>
              <a:rPr lang="en-US" dirty="0"/>
              <a:t>.</a:t>
            </a:r>
          </a:p>
          <a:p>
            <a:r>
              <a:rPr lang="en-US" dirty="0"/>
              <a:t>Raquel je </a:t>
            </a:r>
            <a:r>
              <a:rPr lang="en-US" dirty="0" err="1"/>
              <a:t>potom</a:t>
            </a:r>
            <a:r>
              <a:rPr lang="en-US" dirty="0"/>
              <a:t>, 31. </a:t>
            </a:r>
            <a:r>
              <a:rPr lang="en-US" dirty="0" err="1"/>
              <a:t>decembra</a:t>
            </a:r>
            <a:r>
              <a:rPr lang="en-US" dirty="0"/>
              <a:t> 1929.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podnijela</a:t>
            </a:r>
            <a:r>
              <a:rPr lang="en-US" dirty="0"/>
              <a:t> </a:t>
            </a:r>
            <a:r>
              <a:rPr lang="en-US" dirty="0" err="1"/>
              <a:t>vlastima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drugu</a:t>
            </a:r>
            <a:r>
              <a:rPr lang="en-US" dirty="0"/>
              <a:t> </a:t>
            </a:r>
            <a:r>
              <a:rPr lang="en-US" dirty="0" err="1"/>
              <a:t>optužbu</a:t>
            </a:r>
            <a:r>
              <a:rPr lang="en-US" dirty="0"/>
              <a:t>. U </a:t>
            </a:r>
            <a:r>
              <a:rPr lang="en-US" dirty="0" err="1"/>
              <a:t>ovoj</a:t>
            </a:r>
            <a:r>
              <a:rPr lang="en-US" dirty="0"/>
              <a:t> </a:t>
            </a:r>
            <a:r>
              <a:rPr lang="en-US" dirty="0" err="1"/>
              <a:t>izjavi</a:t>
            </a:r>
            <a:r>
              <a:rPr lang="en-US" dirty="0"/>
              <a:t> </a:t>
            </a:r>
            <a:r>
              <a:rPr lang="en-US" dirty="0" err="1"/>
              <a:t>policiji</a:t>
            </a:r>
            <a:r>
              <a:rPr lang="en-US" dirty="0"/>
              <a:t>, </a:t>
            </a:r>
            <a:r>
              <a:rPr lang="en-US" dirty="0" err="1"/>
              <a:t>otkrila</a:t>
            </a:r>
            <a:r>
              <a:rPr lang="en-US" dirty="0"/>
              <a:t> je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istine</a:t>
            </a:r>
            <a:r>
              <a:rPr lang="en-US" dirty="0"/>
              <a:t> o </a:t>
            </a:r>
            <a:r>
              <a:rPr lang="en-US" dirty="0" err="1"/>
              <a:t>sebi</a:t>
            </a:r>
            <a:r>
              <a:rPr lang="en-US" dirty="0"/>
              <a:t>, </a:t>
            </a:r>
            <a:r>
              <a:rPr lang="en-US" dirty="0" err="1"/>
              <a:t>namjerno</a:t>
            </a:r>
            <a:r>
              <a:rPr lang="en-US" dirty="0"/>
              <a:t> </a:t>
            </a:r>
            <a:r>
              <a:rPr lang="en-US" dirty="0" err="1"/>
              <a:t>odlučujući</a:t>
            </a:r>
            <a:r>
              <a:rPr lang="en-US" dirty="0"/>
              <a:t> da </a:t>
            </a:r>
            <a:r>
              <a:rPr lang="en-US" dirty="0" err="1"/>
              <a:t>svoj</a:t>
            </a:r>
            <a:r>
              <a:rPr lang="en-US" dirty="0"/>
              <a:t> rani </a:t>
            </a:r>
            <a:r>
              <a:rPr lang="en-US" dirty="0" err="1"/>
              <a:t>život</a:t>
            </a:r>
            <a:r>
              <a:rPr lang="en-US" dirty="0"/>
              <a:t> </a:t>
            </a:r>
            <a:r>
              <a:rPr lang="en-US" dirty="0" err="1"/>
              <a:t>drži</a:t>
            </a:r>
            <a:r>
              <a:rPr lang="en-US" dirty="0"/>
              <a:t> u </a:t>
            </a:r>
            <a:r>
              <a:rPr lang="en-US" dirty="0" err="1"/>
              <a:t>tajnosti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27790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6FC8-462F-A2F7-8A19-CF8D2E60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Pisma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96A47-2A59-102D-46B3-DCF56625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 bi </a:t>
            </a:r>
            <a:r>
              <a:rPr lang="en-US" dirty="0" err="1"/>
              <a:t>zaštitila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djecu</a:t>
            </a:r>
            <a:r>
              <a:rPr lang="en-US" dirty="0"/>
              <a:t>, </a:t>
            </a:r>
            <a:r>
              <a:rPr lang="en-US" dirty="0" err="1"/>
              <a:t>izjavila</a:t>
            </a:r>
            <a:r>
              <a:rPr lang="en-US" dirty="0"/>
              <a:t> je da je </a:t>
            </a:r>
            <a:r>
              <a:rPr lang="en-US" dirty="0" err="1"/>
              <a:t>imigrirala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 1924.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samohrana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, </a:t>
            </a:r>
            <a:r>
              <a:rPr lang="en-US" dirty="0" err="1"/>
              <a:t>prikrivajući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zakoniti</a:t>
            </a:r>
            <a:r>
              <a:rPr lang="en-US" dirty="0"/>
              <a:t> </a:t>
            </a:r>
            <a:r>
              <a:rPr lang="en-US" dirty="0" err="1"/>
              <a:t>brak</a:t>
            </a:r>
            <a:r>
              <a:rPr lang="en-US" dirty="0"/>
              <a:t> u </a:t>
            </a:r>
            <a:r>
              <a:rPr lang="en-US" dirty="0" err="1"/>
              <a:t>Poljskoj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rođenje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dvoje</a:t>
            </a:r>
            <a:r>
              <a:rPr lang="en-US" dirty="0"/>
              <a:t> </a:t>
            </a:r>
            <a:r>
              <a:rPr lang="en-US" dirty="0" err="1"/>
              <a:t>djece</a:t>
            </a:r>
            <a:r>
              <a:rPr lang="en-US" dirty="0"/>
              <a:t>. </a:t>
            </a:r>
            <a:r>
              <a:rPr lang="en-US" dirty="0" err="1"/>
              <a:t>Također</a:t>
            </a:r>
            <a:r>
              <a:rPr lang="en-US" dirty="0"/>
              <a:t> je </a:t>
            </a:r>
            <a:r>
              <a:rPr lang="en-US" dirty="0" err="1"/>
              <a:t>izjavila</a:t>
            </a:r>
            <a:r>
              <a:rPr lang="en-US" dirty="0"/>
              <a:t> da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prisiljena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prostituciju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je </a:t>
            </a:r>
            <a:r>
              <a:rPr lang="en-US" dirty="0" err="1"/>
              <a:t>trgovci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 </a:t>
            </a:r>
            <a:r>
              <a:rPr lang="en-US" dirty="0" err="1"/>
              <a:t>prevarili</a:t>
            </a:r>
            <a:r>
              <a:rPr lang="en-US" dirty="0"/>
              <a:t>.</a:t>
            </a:r>
          </a:p>
          <a:p>
            <a:r>
              <a:rPr lang="en-US" dirty="0" err="1"/>
              <a:t>Lična</a:t>
            </a:r>
            <a:r>
              <a:rPr lang="en-US" dirty="0"/>
              <a:t> </a:t>
            </a:r>
            <a:r>
              <a:rPr lang="en-US" dirty="0" err="1"/>
              <a:t>prepiska</a:t>
            </a:r>
            <a:r>
              <a:rPr lang="en-US" dirty="0"/>
              <a:t> Raquel Liberman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suprugom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rodbinom</a:t>
            </a:r>
            <a:r>
              <a:rPr lang="en-US" dirty="0"/>
              <a:t>, </a:t>
            </a:r>
            <a:r>
              <a:rPr lang="en-US" dirty="0" err="1"/>
              <a:t>napisana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jidišu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njenog</a:t>
            </a:r>
            <a:r>
              <a:rPr lang="en-US" dirty="0"/>
              <a:t> </a:t>
            </a:r>
            <a:r>
              <a:rPr lang="en-US" dirty="0" err="1"/>
              <a:t>preseljenja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; </a:t>
            </a:r>
            <a:r>
              <a:rPr lang="en-US" dirty="0" err="1"/>
              <a:t>razmjena</a:t>
            </a:r>
            <a:r>
              <a:rPr lang="en-US" dirty="0"/>
              <a:t> </a:t>
            </a:r>
            <a:r>
              <a:rPr lang="en-US" dirty="0" err="1"/>
              <a:t>razglednica</a:t>
            </a:r>
            <a:r>
              <a:rPr lang="en-US" dirty="0"/>
              <a:t> s </a:t>
            </a:r>
            <a:r>
              <a:rPr lang="en-US" dirty="0" err="1"/>
              <a:t>njenom</a:t>
            </a:r>
            <a:r>
              <a:rPr lang="en-US" dirty="0"/>
              <a:t> </a:t>
            </a:r>
            <a:r>
              <a:rPr lang="en-US" dirty="0" err="1"/>
              <a:t>djecom</a:t>
            </a:r>
            <a:r>
              <a:rPr lang="en-US" dirty="0"/>
              <a:t> u </a:t>
            </a:r>
            <a:r>
              <a:rPr lang="en-US" dirty="0" err="1"/>
              <a:t>Argentini</a:t>
            </a:r>
            <a:r>
              <a:rPr lang="en-US" dirty="0"/>
              <a:t>;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desetine</a:t>
            </a:r>
            <a:r>
              <a:rPr lang="en-US" dirty="0"/>
              <a:t> </a:t>
            </a:r>
            <a:r>
              <a:rPr lang="en-US" dirty="0" err="1"/>
              <a:t>porodičnih</a:t>
            </a:r>
            <a:r>
              <a:rPr lang="en-US" dirty="0"/>
              <a:t> </a:t>
            </a:r>
            <a:r>
              <a:rPr lang="en-US" dirty="0" err="1"/>
              <a:t>fotografija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pravnih</a:t>
            </a:r>
            <a:r>
              <a:rPr lang="en-US" dirty="0"/>
              <a:t> </a:t>
            </a:r>
            <a:r>
              <a:rPr lang="en-US" dirty="0" err="1"/>
              <a:t>dokumenata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poljskom</a:t>
            </a:r>
            <a:r>
              <a:rPr lang="en-US" dirty="0"/>
              <a:t> </a:t>
            </a:r>
            <a:r>
              <a:rPr lang="en-US" dirty="0" err="1"/>
              <a:t>jeziku</a:t>
            </a:r>
            <a:r>
              <a:rPr lang="en-US" dirty="0"/>
              <a:t> </a:t>
            </a:r>
            <a:r>
              <a:rPr lang="en-US" dirty="0" err="1"/>
              <a:t>otkriveni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1996. </a:t>
            </a:r>
            <a:r>
              <a:rPr lang="en-US" dirty="0" err="1"/>
              <a:t>godine</a:t>
            </a:r>
            <a:r>
              <a:rPr lang="en-US" dirty="0"/>
              <a:t>.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85481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BD12-0896-13E0-855F-DF69CF6B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44E9C-6102-4B69-9745-F9F32CA44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682" y="365125"/>
            <a:ext cx="5390748" cy="6127750"/>
          </a:xfrm>
        </p:spPr>
        <p:txBody>
          <a:bodyPr>
            <a:normAutofit/>
          </a:bodyPr>
          <a:lstStyle/>
          <a:p>
            <a:r>
              <a:rPr lang="en-US" dirty="0"/>
              <a:t>Raquelin sin </a:t>
            </a:r>
            <a:r>
              <a:rPr lang="en-US" dirty="0" err="1"/>
              <a:t>ih</a:t>
            </a:r>
            <a:r>
              <a:rPr lang="en-US" dirty="0"/>
              <a:t> je </a:t>
            </a:r>
            <a:r>
              <a:rPr lang="en-US" dirty="0" err="1"/>
              <a:t>čuvao</a:t>
            </a:r>
            <a:r>
              <a:rPr lang="en-US" dirty="0"/>
              <a:t> u </a:t>
            </a:r>
            <a:r>
              <a:rPr lang="en-US" dirty="0" err="1"/>
              <a:t>kutiji</a:t>
            </a:r>
            <a:r>
              <a:rPr lang="en-US" dirty="0"/>
              <a:t> za </a:t>
            </a:r>
            <a:r>
              <a:rPr lang="en-US" dirty="0" err="1"/>
              <a:t>cipele</a:t>
            </a:r>
            <a:r>
              <a:rPr lang="en-US" dirty="0"/>
              <a:t>, a </a:t>
            </a:r>
            <a:r>
              <a:rPr lang="en-US" dirty="0" err="1"/>
              <a:t>Raquelini</a:t>
            </a:r>
            <a:r>
              <a:rPr lang="en-US" dirty="0"/>
              <a:t> </a:t>
            </a:r>
            <a:r>
              <a:rPr lang="en-US" dirty="0" err="1"/>
              <a:t>unuci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dali</a:t>
            </a:r>
            <a:r>
              <a:rPr lang="en-US" dirty="0"/>
              <a:t> </a:t>
            </a:r>
            <a:r>
              <a:rPr lang="en-US" dirty="0" err="1"/>
              <a:t>Rosalíji</a:t>
            </a:r>
            <a:r>
              <a:rPr lang="en-US" dirty="0"/>
              <a:t> </a:t>
            </a:r>
            <a:r>
              <a:rPr lang="en-US" dirty="0" err="1"/>
              <a:t>Rosembuj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Nori Glickman,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prevele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jidiša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španski</a:t>
            </a:r>
            <a:r>
              <a:rPr lang="en-US" dirty="0"/>
              <a:t>, a </a:t>
            </a:r>
            <a:r>
              <a:rPr lang="en-US" dirty="0" err="1"/>
              <a:t>zatim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engleski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objavile</a:t>
            </a:r>
            <a:r>
              <a:rPr lang="en-US" dirty="0"/>
              <a:t> </a:t>
            </a:r>
            <a:r>
              <a:rPr lang="en-US" dirty="0" err="1"/>
              <a:t>arhivu</a:t>
            </a:r>
            <a:r>
              <a:rPr lang="en-US" dirty="0"/>
              <a:t> u </a:t>
            </a:r>
            <a:r>
              <a:rPr lang="en-US" dirty="0" err="1"/>
              <a:t>knjizi</a:t>
            </a:r>
            <a:r>
              <a:rPr lang="en-US" dirty="0"/>
              <a:t> " </a:t>
            </a:r>
            <a:r>
              <a:rPr lang="en-US" i="1" dirty="0" err="1"/>
              <a:t>Židovska</a:t>
            </a:r>
            <a:r>
              <a:rPr lang="en-US" i="1" dirty="0"/>
              <a:t> </a:t>
            </a:r>
            <a:r>
              <a:rPr lang="en-US" i="1" dirty="0" err="1"/>
              <a:t>trgovina</a:t>
            </a:r>
            <a:r>
              <a:rPr lang="en-US" i="1" dirty="0"/>
              <a:t> </a:t>
            </a:r>
            <a:r>
              <a:rPr lang="en-US" i="1" dirty="0" err="1"/>
              <a:t>bijelim</a:t>
            </a:r>
            <a:r>
              <a:rPr lang="en-US" i="1" dirty="0"/>
              <a:t> </a:t>
            </a:r>
            <a:r>
              <a:rPr lang="en-US" i="1" dirty="0" err="1"/>
              <a:t>robljem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neispričana</a:t>
            </a:r>
            <a:r>
              <a:rPr lang="en-US" i="1" dirty="0"/>
              <a:t> </a:t>
            </a:r>
            <a:r>
              <a:rPr lang="en-US" i="1" dirty="0" err="1"/>
              <a:t>priča</a:t>
            </a:r>
            <a:r>
              <a:rPr lang="en-US" i="1" dirty="0"/>
              <a:t> o Raquel Liberman"</a:t>
            </a:r>
            <a:r>
              <a:rPr lang="en-US" dirty="0"/>
              <a:t> . </a:t>
            </a:r>
            <a:endParaRPr lang="sr-Latn-RS" dirty="0"/>
          </a:p>
          <a:p>
            <a:r>
              <a:rPr lang="en-US" dirty="0"/>
              <a:t>Ovi </a:t>
            </a:r>
            <a:r>
              <a:rPr lang="en-US" dirty="0" err="1"/>
              <a:t>materijali</a:t>
            </a:r>
            <a:r>
              <a:rPr lang="en-US" dirty="0"/>
              <a:t> </a:t>
            </a:r>
            <a:r>
              <a:rPr lang="en-US" dirty="0" err="1"/>
              <a:t>nedvosmisleno</a:t>
            </a:r>
            <a:r>
              <a:rPr lang="en-US" dirty="0"/>
              <a:t> </a:t>
            </a:r>
            <a:r>
              <a:rPr lang="en-US" dirty="0" err="1"/>
              <a:t>pokazuju</a:t>
            </a:r>
            <a:r>
              <a:rPr lang="en-US" dirty="0"/>
              <a:t> da je, </a:t>
            </a:r>
            <a:r>
              <a:rPr lang="en-US" dirty="0" err="1"/>
              <a:t>uprkos</a:t>
            </a:r>
            <a:r>
              <a:rPr lang="en-US" dirty="0"/>
              <a:t> </a:t>
            </a:r>
            <a:r>
              <a:rPr lang="en-US" dirty="0" err="1"/>
              <a:t>njenoj</a:t>
            </a:r>
            <a:r>
              <a:rPr lang="en-US" dirty="0"/>
              <a:t> </a:t>
            </a:r>
            <a:r>
              <a:rPr lang="en-US" dirty="0" err="1"/>
              <a:t>prijavi</a:t>
            </a:r>
            <a:r>
              <a:rPr lang="en-US" dirty="0"/>
              <a:t> </a:t>
            </a:r>
            <a:r>
              <a:rPr lang="en-US" dirty="0" err="1"/>
              <a:t>policiji</a:t>
            </a:r>
            <a:r>
              <a:rPr lang="en-US" dirty="0"/>
              <a:t> 1929. </a:t>
            </a:r>
            <a:r>
              <a:rPr lang="en-US" dirty="0" err="1"/>
              <a:t>godine</a:t>
            </a:r>
            <a:r>
              <a:rPr lang="en-US" dirty="0"/>
              <a:t>, Raquel </a:t>
            </a:r>
            <a:r>
              <a:rPr lang="en-US" dirty="0" err="1"/>
              <a:t>došla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udata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djecom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EBA7A-D433-97A6-934E-2CB5E784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7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8F61-34EE-2092-0EE8-32BDE5D9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Bibliografija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6DDE3-EE9D-55B6-9CAE-6B78A42A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err="1"/>
              <a:t>Alsogaray</a:t>
            </a:r>
            <a:r>
              <a:rPr lang="en-US" dirty="0"/>
              <a:t>, Julio. </a:t>
            </a:r>
            <a:r>
              <a:rPr lang="en-US" i="1" dirty="0" err="1"/>
              <a:t>Trilogía</a:t>
            </a:r>
            <a:r>
              <a:rPr lang="en-US" i="1" dirty="0"/>
              <a:t> de la </a:t>
            </a:r>
            <a:r>
              <a:rPr lang="en-US" i="1" dirty="0" err="1"/>
              <a:t>trata</a:t>
            </a:r>
            <a:r>
              <a:rPr lang="en-US" i="1" dirty="0"/>
              <a:t> de </a:t>
            </a:r>
            <a:r>
              <a:rPr lang="en-US" i="1" dirty="0" err="1"/>
              <a:t>blancas</a:t>
            </a:r>
            <a:r>
              <a:rPr lang="en-US" i="1" dirty="0"/>
              <a:t>: </a:t>
            </a:r>
            <a:r>
              <a:rPr lang="en-US" i="1" dirty="0" err="1"/>
              <a:t>Rufianes</a:t>
            </a:r>
            <a:r>
              <a:rPr lang="en-US" i="1" dirty="0"/>
              <a:t>—</a:t>
            </a:r>
            <a:r>
              <a:rPr lang="en-US" i="1" dirty="0" err="1"/>
              <a:t>policía</a:t>
            </a:r>
            <a:r>
              <a:rPr lang="en-US" i="1" dirty="0"/>
              <a:t>—</a:t>
            </a:r>
            <a:r>
              <a:rPr lang="en-US" i="1" dirty="0" err="1"/>
              <a:t>municipalidad</a:t>
            </a:r>
            <a:r>
              <a:rPr lang="en-US" dirty="0"/>
              <a:t>. Buenos Aires: </a:t>
            </a:r>
            <a:r>
              <a:rPr lang="en-US" dirty="0" err="1"/>
              <a:t>N.p.</a:t>
            </a:r>
            <a:r>
              <a:rPr lang="en-US" dirty="0"/>
              <a:t>, 1933. </a:t>
            </a:r>
          </a:p>
          <a:p>
            <a:r>
              <a:rPr lang="en-US" dirty="0"/>
              <a:t>Avni, Hiam. </a:t>
            </a:r>
            <a:r>
              <a:rPr lang="en-US" i="1" dirty="0"/>
              <a:t>Argentina y la </a:t>
            </a:r>
            <a:r>
              <a:rPr lang="en-US" i="1" dirty="0" err="1"/>
              <a:t>historia</a:t>
            </a:r>
            <a:r>
              <a:rPr lang="en-US" i="1" dirty="0"/>
              <a:t> de la </a:t>
            </a:r>
            <a:r>
              <a:rPr lang="en-US" i="1" dirty="0" err="1"/>
              <a:t>inmigración</a:t>
            </a:r>
            <a:r>
              <a:rPr lang="en-US" i="1" dirty="0"/>
              <a:t> </a:t>
            </a:r>
            <a:r>
              <a:rPr lang="en-US" i="1" dirty="0" err="1"/>
              <a:t>judía</a:t>
            </a:r>
            <a:r>
              <a:rPr lang="en-US" i="1" dirty="0"/>
              <a:t> 1810–1950</a:t>
            </a:r>
            <a:r>
              <a:rPr lang="en-US" dirty="0"/>
              <a:t>. Jerusalem: Magnes, 1983. </a:t>
            </a:r>
          </a:p>
          <a:p>
            <a:r>
              <a:rPr lang="en-US" dirty="0"/>
              <a:t>Bra, Gerardo. </a:t>
            </a:r>
            <a:r>
              <a:rPr lang="en-US" i="1" dirty="0"/>
              <a:t>La </a:t>
            </a:r>
            <a:r>
              <a:rPr lang="en-US" i="1" dirty="0" err="1"/>
              <a:t>organización</a:t>
            </a:r>
            <a:r>
              <a:rPr lang="en-US" i="1" dirty="0"/>
              <a:t> </a:t>
            </a:r>
            <a:r>
              <a:rPr lang="en-US" i="1" dirty="0" err="1"/>
              <a:t>negra</a:t>
            </a:r>
            <a:r>
              <a:rPr lang="en-US" i="1" dirty="0"/>
              <a:t>: La incredible </a:t>
            </a:r>
            <a:r>
              <a:rPr lang="en-US" i="1" dirty="0" err="1"/>
              <a:t>historia</a:t>
            </a:r>
            <a:r>
              <a:rPr lang="en-US" i="1" dirty="0"/>
              <a:t> de la Zwi Migdal</a:t>
            </a:r>
            <a:r>
              <a:rPr lang="en-US" dirty="0"/>
              <a:t>. Buenos Aires: </a:t>
            </a:r>
            <a:r>
              <a:rPr lang="en-US" dirty="0" err="1"/>
              <a:t>N.p.</a:t>
            </a:r>
            <a:r>
              <a:rPr lang="en-US" dirty="0"/>
              <a:t>, 1982. </a:t>
            </a:r>
          </a:p>
          <a:p>
            <a:r>
              <a:rPr lang="en-US" dirty="0"/>
              <a:t>Bristow, Edward. </a:t>
            </a:r>
            <a:r>
              <a:rPr lang="en-US" i="1" dirty="0"/>
              <a:t>Prostitution and Prejudice: The Jewish Fight Against White Slavery, 1870–1939</a:t>
            </a:r>
            <a:r>
              <a:rPr lang="en-US" dirty="0"/>
              <a:t>. New York: Schocken Books, 1982. </a:t>
            </a:r>
          </a:p>
          <a:p>
            <a:r>
              <a:rPr lang="en-US" dirty="0"/>
              <a:t>Cohen, Samuel. </a:t>
            </a:r>
            <a:r>
              <a:rPr lang="en-US" i="1" dirty="0"/>
              <a:t>Report of the Secretary on His Visit to South America, 1913</a:t>
            </a:r>
            <a:r>
              <a:rPr lang="en-US" dirty="0"/>
              <a:t>. Oxford: </a:t>
            </a:r>
            <a:r>
              <a:rPr lang="en-US" dirty="0" err="1"/>
              <a:t>N.p.</a:t>
            </a:r>
            <a:r>
              <a:rPr lang="en-US" dirty="0"/>
              <a:t>, 1913. </a:t>
            </a:r>
          </a:p>
          <a:p>
            <a:r>
              <a:rPr lang="en-US" dirty="0"/>
              <a:t>Galvez, Manuel. </a:t>
            </a:r>
            <a:r>
              <a:rPr lang="en-US" i="1" dirty="0"/>
              <a:t>La </a:t>
            </a:r>
            <a:r>
              <a:rPr lang="en-US" i="1" dirty="0" err="1"/>
              <a:t>trata</a:t>
            </a:r>
            <a:r>
              <a:rPr lang="en-US" i="1" dirty="0"/>
              <a:t> de </a:t>
            </a:r>
            <a:r>
              <a:rPr lang="en-US" i="1" dirty="0" err="1"/>
              <a:t>blancas</a:t>
            </a:r>
            <a:r>
              <a:rPr lang="en-US" i="1" dirty="0"/>
              <a:t>: Tesis para </a:t>
            </a:r>
            <a:r>
              <a:rPr lang="en-US" i="1" dirty="0" err="1"/>
              <a:t>optar</a:t>
            </a:r>
            <a:r>
              <a:rPr lang="en-US" i="1" dirty="0"/>
              <a:t> al </a:t>
            </a:r>
            <a:r>
              <a:rPr lang="en-US" i="1" dirty="0" err="1"/>
              <a:t>grado</a:t>
            </a:r>
            <a:r>
              <a:rPr lang="en-US" i="1" dirty="0"/>
              <a:t> de doctor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jurisprudencia</a:t>
            </a:r>
            <a:r>
              <a:rPr lang="en-US" dirty="0"/>
              <a:t>. Buenos Aires: </a:t>
            </a:r>
            <a:r>
              <a:rPr lang="en-US" dirty="0" err="1"/>
              <a:t>N.p.</a:t>
            </a:r>
            <a:r>
              <a:rPr lang="en-US" dirty="0"/>
              <a:t>, 1905. </a:t>
            </a:r>
          </a:p>
          <a:p>
            <a:r>
              <a:rPr lang="en-US" dirty="0"/>
              <a:t>Galvez, Manuel. </a:t>
            </a:r>
            <a:r>
              <a:rPr lang="en-US" i="1" dirty="0" err="1"/>
              <a:t>Recuerdos</a:t>
            </a:r>
            <a:r>
              <a:rPr lang="en-US" i="1" dirty="0"/>
              <a:t> de la </a:t>
            </a:r>
            <a:r>
              <a:rPr lang="en-US" i="1" dirty="0" err="1"/>
              <a:t>vida</a:t>
            </a:r>
            <a:r>
              <a:rPr lang="en-US" i="1" dirty="0"/>
              <a:t> literaria</a:t>
            </a:r>
            <a:r>
              <a:rPr lang="en-US" dirty="0"/>
              <a:t>, 4 vols. Buenos Aires: Hachette, 1961. </a:t>
            </a:r>
          </a:p>
          <a:p>
            <a:r>
              <a:rPr lang="en-US" dirty="0"/>
              <a:t>Glickman, Nora. </a:t>
            </a:r>
            <a:r>
              <a:rPr lang="en-US" i="1" dirty="0"/>
              <a:t>The Jewish White Slave Trade and the Untold Story of Raquel Liberman</a:t>
            </a:r>
            <a:r>
              <a:rPr lang="en-US" dirty="0"/>
              <a:t>. New York: Garland, 2000. </a:t>
            </a:r>
          </a:p>
          <a:p>
            <a:r>
              <a:rPr lang="en-US" dirty="0"/>
              <a:t>Guy, Donna J. </a:t>
            </a:r>
            <a:r>
              <a:rPr lang="en-US" i="1" dirty="0"/>
              <a:t>Sex and Danger in Buenos Aires: Prostitution, Family, and Nation in Argentina</a:t>
            </a:r>
            <a:r>
              <a:rPr lang="en-US" dirty="0"/>
              <a:t>. Lincoln, NE: University of Nebraska Press, 1991. </a:t>
            </a:r>
          </a:p>
          <a:p>
            <a:r>
              <a:rPr lang="en-US" dirty="0"/>
              <a:t>Jewish Association for the Protection of Girls and Women, </a:t>
            </a:r>
            <a:r>
              <a:rPr lang="en-US" i="1" dirty="0"/>
              <a:t>Annual Reports</a:t>
            </a:r>
            <a:r>
              <a:rPr lang="en-US" dirty="0"/>
              <a:t>. Oxford: 1904–1932. </a:t>
            </a:r>
          </a:p>
          <a:p>
            <a:r>
              <a:rPr lang="en-US" dirty="0"/>
              <a:t>Kaplan, Marion A. </a:t>
            </a:r>
            <a:r>
              <a:rPr lang="en-US" i="1" dirty="0"/>
              <a:t>The Jewish Feminist Movement in Germany: The Campaigns of the </a:t>
            </a:r>
            <a:r>
              <a:rPr lang="en-US" i="1" dirty="0" err="1"/>
              <a:t>Jüdischer</a:t>
            </a:r>
            <a:r>
              <a:rPr lang="en-US" i="1" dirty="0"/>
              <a:t> </a:t>
            </a:r>
            <a:r>
              <a:rPr lang="en-US" i="1" dirty="0" err="1"/>
              <a:t>Frauenbund</a:t>
            </a:r>
            <a:r>
              <a:rPr lang="en-US" i="1" dirty="0"/>
              <a:t> 1904–1938</a:t>
            </a:r>
            <a:r>
              <a:rPr lang="en-US" dirty="0"/>
              <a:t>. Westport, CT: Greenwood Press, 1979. </a:t>
            </a:r>
          </a:p>
          <a:p>
            <a:r>
              <a:rPr lang="en-US" dirty="0"/>
              <a:t>Londres, Albert. </a:t>
            </a:r>
            <a:r>
              <a:rPr lang="en-US" i="1" dirty="0"/>
              <a:t>The Road to Buenos Ayres</a:t>
            </a:r>
            <a:r>
              <a:rPr lang="en-US" dirty="0"/>
              <a:t>. Translated by Eric Sutton. London: Constable, 1928. </a:t>
            </a:r>
          </a:p>
          <a:p>
            <a:r>
              <a:rPr lang="en-US" dirty="0" err="1"/>
              <a:t>Mirelman</a:t>
            </a:r>
            <a:r>
              <a:rPr lang="en-US" dirty="0"/>
              <a:t>, Victor. </a:t>
            </a:r>
            <a:r>
              <a:rPr lang="en-US" i="1" dirty="0"/>
              <a:t>Jewish Buenos Aires, 1890–1930: In Search of an Identity</a:t>
            </a:r>
            <a:r>
              <a:rPr lang="en-US" dirty="0"/>
              <a:t>. Detroit: Wayne State University Press, 1990. </a:t>
            </a:r>
          </a:p>
          <a:p>
            <a:r>
              <a:rPr lang="en-US" i="1" dirty="0"/>
              <a:t>Official Report of the Jewish International Conference on the Suppression of the Traffic in Girls and Women: Private and Confidential</a:t>
            </a:r>
            <a:r>
              <a:rPr lang="en-US" dirty="0"/>
              <a:t>. London: Central Bureau, Jewish Association for the Protection of Girls and Women, 1910</a:t>
            </a:r>
          </a:p>
          <a:p>
            <a:r>
              <a:rPr lang="en-US" i="1" dirty="0"/>
              <a:t>Report of the Special Body of Experts on Traffic in Women and Children</a:t>
            </a:r>
            <a:r>
              <a:rPr lang="en-US" dirty="0"/>
              <a:t>, 2 parts. Geneva: League of Nations, 1927. </a:t>
            </a:r>
          </a:p>
          <a:p>
            <a:r>
              <a:rPr lang="en-US" i="1" dirty="0"/>
              <a:t>Vigilance Record </a:t>
            </a:r>
            <a:r>
              <a:rPr lang="en-US" dirty="0"/>
              <a:t>3 (March 1907) London: 23.</a:t>
            </a:r>
          </a:p>
          <a:p>
            <a:r>
              <a:rPr lang="en-US" dirty="0" err="1"/>
              <a:t>Yarfitz</a:t>
            </a:r>
            <a:r>
              <a:rPr lang="en-US" dirty="0"/>
              <a:t>, Mir. </a:t>
            </a:r>
            <a:r>
              <a:rPr lang="en-US" i="1" dirty="0"/>
              <a:t>Impure Migration: Jews and Sex Work in Golden Age Argentina</a:t>
            </a:r>
            <a:r>
              <a:rPr lang="en-US" dirty="0"/>
              <a:t>. New Brunswick: Rutgers University Press,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07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32160-6A3C-7333-95FB-C7137701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 </a:t>
            </a:r>
            <a:r>
              <a:rPr lang="en-US" b="1" dirty="0" err="1"/>
              <a:t>svodnicima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bordelima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300EB-99C7-E225-E687-AD4898E0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Daniela Lucena </a:t>
            </a:r>
            <a:r>
              <a:rPr lang="en-US" dirty="0" err="1"/>
              <a:t>pise</a:t>
            </a:r>
            <a:r>
              <a:rPr lang="en-US" dirty="0"/>
              <a:t>:</a:t>
            </a:r>
          </a:p>
          <a:p>
            <a:r>
              <a:rPr lang="en-US" dirty="0"/>
              <a:t>Caride </a:t>
            </a:r>
            <a:r>
              <a:rPr lang="en-US" dirty="0" err="1"/>
              <a:t>Bartrons</a:t>
            </a:r>
            <a:r>
              <a:rPr lang="en-US" dirty="0"/>
              <a:t>, </a:t>
            </a:r>
            <a:r>
              <a:rPr lang="en-US" dirty="0" err="1"/>
              <a:t>arhitekta</a:t>
            </a:r>
            <a:r>
              <a:rPr lang="en-US" dirty="0"/>
              <a:t> s </a:t>
            </a:r>
            <a:r>
              <a:rPr lang="en-US" dirty="0" err="1"/>
              <a:t>doktoratom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Fakultetu</a:t>
            </a:r>
            <a:r>
              <a:rPr lang="en-US" dirty="0"/>
              <a:t> </a:t>
            </a:r>
            <a:r>
              <a:rPr lang="en-US" dirty="0" err="1"/>
              <a:t>društvenih</a:t>
            </a:r>
            <a:r>
              <a:rPr lang="en-US" dirty="0"/>
              <a:t> </a:t>
            </a:r>
            <a:r>
              <a:rPr lang="en-US" dirty="0" err="1"/>
              <a:t>nauka</a:t>
            </a:r>
            <a:r>
              <a:rPr lang="en-US" dirty="0"/>
              <a:t> </a:t>
            </a:r>
            <a:r>
              <a:rPr lang="en-US" dirty="0" err="1"/>
              <a:t>Univerziteta</a:t>
            </a:r>
            <a:r>
              <a:rPr lang="en-US" dirty="0"/>
              <a:t> u Buenos </a:t>
            </a:r>
            <a:r>
              <a:rPr lang="en-US" dirty="0" err="1"/>
              <a:t>Airesu</a:t>
            </a:r>
            <a:r>
              <a:rPr lang="en-US" dirty="0"/>
              <a:t>, </a:t>
            </a:r>
            <a:r>
              <a:rPr lang="en-US" dirty="0" err="1"/>
              <a:t>svojim</a:t>
            </a:r>
            <a:r>
              <a:rPr lang="en-US" dirty="0"/>
              <a:t> </a:t>
            </a:r>
            <a:r>
              <a:rPr lang="en-US" dirty="0" err="1"/>
              <a:t>istraživanjem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vodi</a:t>
            </a:r>
            <a:r>
              <a:rPr lang="en-US" dirty="0"/>
              <a:t> u </a:t>
            </a:r>
            <a:r>
              <a:rPr lang="en-US" dirty="0" err="1"/>
              <a:t>svojevrsnu</a:t>
            </a:r>
            <a:r>
              <a:rPr lang="en-US" dirty="0"/>
              <a:t> </a:t>
            </a:r>
            <a:r>
              <a:rPr lang="en-US" dirty="0" err="1"/>
              <a:t>skrivenu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, </a:t>
            </a:r>
            <a:r>
              <a:rPr lang="en-US" dirty="0" err="1"/>
              <a:t>skrivajući</a:t>
            </a:r>
            <a:r>
              <a:rPr lang="en-US" dirty="0"/>
              <a:t> </a:t>
            </a:r>
            <a:r>
              <a:rPr lang="en-US" dirty="0" err="1"/>
              <a:t>prostore</a:t>
            </a:r>
            <a:r>
              <a:rPr lang="en-US" dirty="0"/>
              <a:t>, </a:t>
            </a:r>
            <a:r>
              <a:rPr lang="en-US" dirty="0" err="1"/>
              <a:t>tajne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priče</a:t>
            </a:r>
            <a:r>
              <a:rPr lang="en-US" dirty="0"/>
              <a:t> </a:t>
            </a:r>
            <a:r>
              <a:rPr lang="en-US" dirty="0" err="1"/>
              <a:t>rijetko</a:t>
            </a:r>
            <a:r>
              <a:rPr lang="en-US" dirty="0"/>
              <a:t> </a:t>
            </a:r>
            <a:r>
              <a:rPr lang="en-US" dirty="0" err="1"/>
              <a:t>istražene</a:t>
            </a:r>
            <a:r>
              <a:rPr lang="en-US" dirty="0"/>
              <a:t> u </a:t>
            </a:r>
            <a:r>
              <a:rPr lang="en-US" dirty="0" err="1"/>
              <a:t>akademskim</a:t>
            </a:r>
            <a:r>
              <a:rPr lang="en-US" dirty="0"/>
              <a:t> </a:t>
            </a:r>
            <a:r>
              <a:rPr lang="en-US" dirty="0" err="1"/>
              <a:t>studijama</a:t>
            </a:r>
            <a:r>
              <a:rPr lang="en-US" dirty="0"/>
              <a:t>. </a:t>
            </a:r>
          </a:p>
          <a:p>
            <a:r>
              <a:rPr lang="en-US" dirty="0"/>
              <a:t>Kako </a:t>
            </a:r>
            <a:r>
              <a:rPr lang="en-US" dirty="0" err="1"/>
              <a:t>knjiga</a:t>
            </a:r>
            <a:r>
              <a:rPr lang="en-US" dirty="0"/>
              <a:t> </a:t>
            </a:r>
            <a:r>
              <a:rPr lang="en-US" dirty="0" err="1"/>
              <a:t>napreduje</a:t>
            </a:r>
            <a:r>
              <a:rPr lang="en-US" dirty="0"/>
              <a:t>, </a:t>
            </a:r>
            <a:r>
              <a:rPr lang="en-US" dirty="0" err="1"/>
              <a:t>postaje</a:t>
            </a:r>
            <a:r>
              <a:rPr lang="en-US" dirty="0"/>
              <a:t> </a:t>
            </a:r>
            <a:r>
              <a:rPr lang="en-US" dirty="0" err="1"/>
              <a:t>jasno</a:t>
            </a:r>
            <a:r>
              <a:rPr lang="en-US" dirty="0"/>
              <a:t> da </a:t>
            </a:r>
            <a:r>
              <a:rPr lang="en-US" dirty="0" err="1"/>
              <a:t>slika</a:t>
            </a:r>
            <a:r>
              <a:rPr lang="en-US" dirty="0"/>
              <a:t> </a:t>
            </a:r>
            <a:r>
              <a:rPr lang="en-US" dirty="0" err="1"/>
              <a:t>bordela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skrivenog</a:t>
            </a:r>
            <a:r>
              <a:rPr lang="en-US" dirty="0"/>
              <a:t> </a:t>
            </a:r>
            <a:r>
              <a:rPr lang="en-US" dirty="0" err="1"/>
              <a:t>mjesta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periferiji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ne </a:t>
            </a:r>
            <a:r>
              <a:rPr lang="en-US" dirty="0" err="1"/>
              <a:t>odražava</a:t>
            </a:r>
            <a:r>
              <a:rPr lang="en-US" dirty="0"/>
              <a:t> </a:t>
            </a:r>
            <a:r>
              <a:rPr lang="en-US" dirty="0" err="1"/>
              <a:t>stvarnost</a:t>
            </a:r>
            <a:r>
              <a:rPr lang="en-US" dirty="0"/>
              <a:t> tog </a:t>
            </a:r>
            <a:r>
              <a:rPr lang="en-US" dirty="0" err="1"/>
              <a:t>vremena</a:t>
            </a:r>
            <a:r>
              <a:rPr lang="en-US" dirty="0"/>
              <a:t>: </a:t>
            </a:r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većina</a:t>
            </a:r>
            <a:r>
              <a:rPr lang="en-US" dirty="0"/>
              <a:t> </a:t>
            </a:r>
            <a:r>
              <a:rPr lang="en-US" dirty="0" err="1"/>
              <a:t>bordela</a:t>
            </a:r>
            <a:r>
              <a:rPr lang="en-US" dirty="0"/>
              <a:t> </a:t>
            </a:r>
            <a:r>
              <a:rPr lang="en-US" dirty="0" err="1"/>
              <a:t>nalazila</a:t>
            </a:r>
            <a:r>
              <a:rPr lang="en-US" dirty="0"/>
              <a:t> se u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, u </a:t>
            </a:r>
            <a:r>
              <a:rPr lang="en-US" dirty="0" err="1"/>
              <a:t>etabliranim</a:t>
            </a:r>
            <a:r>
              <a:rPr lang="en-US" dirty="0"/>
              <a:t> </a:t>
            </a:r>
            <a:r>
              <a:rPr lang="en-US" dirty="0" err="1"/>
              <a:t>četvrtima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La Boca, Balvanera </a:t>
            </a:r>
            <a:r>
              <a:rPr lang="en-US" dirty="0" err="1"/>
              <a:t>i</a:t>
            </a:r>
            <a:r>
              <a:rPr lang="en-US" dirty="0"/>
              <a:t> Barracas.</a:t>
            </a:r>
          </a:p>
        </p:txBody>
      </p:sp>
    </p:spTree>
    <p:extLst>
      <p:ext uri="{BB962C8B-B14F-4D97-AF65-F5344CB8AC3E}">
        <p14:creationId xmlns:p14="http://schemas.microsoft.com/office/powerpoint/2010/main" val="222832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A00DA-29F3-019D-692E-553C244B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Zdrav</a:t>
            </a:r>
            <a:r>
              <a:rPr lang="en-US" dirty="0"/>
              <a:t> grad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A91E5-335D-88FA-391F-3B229614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Od </a:t>
            </a:r>
            <a:r>
              <a:rPr lang="en-US" dirty="0" err="1"/>
              <a:t>bordela</a:t>
            </a:r>
            <a:r>
              <a:rPr lang="en-US" dirty="0"/>
              <a:t> do </a:t>
            </a:r>
            <a:r>
              <a:rPr lang="en-US" dirty="0" err="1"/>
              <a:t>kuće</a:t>
            </a:r>
            <a:r>
              <a:rPr lang="en-US" dirty="0"/>
              <a:t> </a:t>
            </a:r>
            <a:r>
              <a:rPr lang="en-US" dirty="0" err="1"/>
              <a:t>razuzdanosti</a:t>
            </a:r>
            <a:r>
              <a:rPr lang="en-US" dirty="0"/>
              <a:t>, </a:t>
            </a:r>
            <a:r>
              <a:rPr lang="en-US" dirty="0" err="1"/>
              <a:t>različita</a:t>
            </a:r>
            <a:r>
              <a:rPr lang="en-US" dirty="0"/>
              <a:t> </a:t>
            </a:r>
            <a:r>
              <a:rPr lang="en-US" dirty="0" err="1"/>
              <a:t>poglavlja</a:t>
            </a:r>
            <a:r>
              <a:rPr lang="en-US" dirty="0"/>
              <a:t> </a:t>
            </a:r>
            <a:r>
              <a:rPr lang="en-US" dirty="0" err="1"/>
              <a:t>knjige</a:t>
            </a:r>
            <a:r>
              <a:rPr lang="en-US" dirty="0"/>
              <a:t> </a:t>
            </a:r>
            <a:r>
              <a:rPr lang="en-US" dirty="0" err="1"/>
              <a:t>opisuju</a:t>
            </a:r>
            <a:r>
              <a:rPr lang="en-US" dirty="0"/>
              <a:t> </a:t>
            </a:r>
            <a:r>
              <a:rPr lang="en-US" dirty="0" err="1"/>
              <a:t>promjene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doživio</a:t>
            </a:r>
            <a:r>
              <a:rPr lang="en-US" dirty="0"/>
              <a:t> </a:t>
            </a:r>
            <a:r>
              <a:rPr lang="en-US" dirty="0" err="1"/>
              <a:t>prostor</a:t>
            </a:r>
            <a:r>
              <a:rPr lang="en-US" dirty="0"/>
              <a:t> </a:t>
            </a:r>
            <a:r>
              <a:rPr lang="en-US" dirty="0" err="1"/>
              <a:t>bordela</a:t>
            </a:r>
            <a:r>
              <a:rPr lang="en-US" dirty="0"/>
              <a:t> u </a:t>
            </a:r>
            <a:r>
              <a:rPr lang="en-US" dirty="0" err="1"/>
              <a:t>gradu</a:t>
            </a:r>
            <a:r>
              <a:rPr lang="en-US" dirty="0"/>
              <a:t> koji je,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kraja</a:t>
            </a:r>
            <a:r>
              <a:rPr lang="en-US" dirty="0"/>
              <a:t> 19.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početka</a:t>
            </a:r>
            <a:r>
              <a:rPr lang="en-US" dirty="0"/>
              <a:t> 20. </a:t>
            </a:r>
            <a:r>
              <a:rPr lang="en-US" dirty="0" err="1"/>
              <a:t>stoljeća</a:t>
            </a:r>
            <a:r>
              <a:rPr lang="en-US" dirty="0"/>
              <a:t>, </a:t>
            </a:r>
            <a:r>
              <a:rPr lang="en-US" dirty="0" err="1"/>
              <a:t>rastao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iznova</a:t>
            </a:r>
            <a:r>
              <a:rPr lang="en-US" dirty="0"/>
              <a:t> se </a:t>
            </a:r>
            <a:r>
              <a:rPr lang="en-US" dirty="0" err="1"/>
              <a:t>izmišljao</a:t>
            </a:r>
            <a:r>
              <a:rPr lang="en-US" dirty="0"/>
              <a:t> </a:t>
            </a:r>
            <a:r>
              <a:rPr lang="en-US" dirty="0" err="1"/>
              <a:t>vrtoglavom</a:t>
            </a:r>
            <a:r>
              <a:rPr lang="en-US" dirty="0"/>
              <a:t> </a:t>
            </a:r>
            <a:r>
              <a:rPr lang="en-US" dirty="0" err="1"/>
              <a:t>brzinom</a:t>
            </a:r>
            <a:r>
              <a:rPr lang="en-US" dirty="0"/>
              <a:t>. Ove </a:t>
            </a:r>
            <a:r>
              <a:rPr lang="en-US" dirty="0" err="1"/>
              <a:t>promjene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autor</a:t>
            </a:r>
            <a:r>
              <a:rPr lang="en-US" dirty="0"/>
              <a:t> s </a:t>
            </a:r>
            <a:r>
              <a:rPr lang="en-US" dirty="0" err="1"/>
              <a:t>pravom</a:t>
            </a:r>
            <a:r>
              <a:rPr lang="en-US" dirty="0"/>
              <a:t> </a:t>
            </a:r>
            <a:r>
              <a:rPr lang="en-US" dirty="0" err="1"/>
              <a:t>ističe</a:t>
            </a:r>
            <a:r>
              <a:rPr lang="en-US" dirty="0"/>
              <a:t>, </a:t>
            </a:r>
            <a:r>
              <a:rPr lang="en-US" dirty="0" err="1"/>
              <a:t>mogu</a:t>
            </a:r>
            <a:r>
              <a:rPr lang="en-US" dirty="0"/>
              <a:t> se </a:t>
            </a:r>
            <a:r>
              <a:rPr lang="en-US" dirty="0" err="1"/>
              <a:t>razumjeti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u </a:t>
            </a:r>
            <a:r>
              <a:rPr lang="en-US" dirty="0" err="1"/>
              <a:t>odnosu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političke</a:t>
            </a:r>
            <a:r>
              <a:rPr lang="en-US" dirty="0"/>
              <a:t> </a:t>
            </a:r>
            <a:r>
              <a:rPr lang="en-US" dirty="0" err="1"/>
              <a:t>odluke</a:t>
            </a:r>
            <a:r>
              <a:rPr lang="en-US" dirty="0"/>
              <a:t>, </a:t>
            </a:r>
            <a:r>
              <a:rPr lang="en-US" dirty="0" err="1"/>
              <a:t>demografske</a:t>
            </a:r>
            <a:r>
              <a:rPr lang="en-US" dirty="0"/>
              <a:t> </a:t>
            </a:r>
            <a:r>
              <a:rPr lang="en-US" dirty="0" err="1"/>
              <a:t>transformacije</a:t>
            </a:r>
            <a:r>
              <a:rPr lang="en-US" dirty="0"/>
              <a:t>, </a:t>
            </a:r>
            <a:r>
              <a:rPr lang="en-US" dirty="0" err="1"/>
              <a:t>moralne</a:t>
            </a:r>
            <a:r>
              <a:rPr lang="en-US" dirty="0"/>
              <a:t> </a:t>
            </a:r>
            <a:r>
              <a:rPr lang="en-US" dirty="0" err="1"/>
              <a:t>diskurse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programe</a:t>
            </a:r>
            <a:r>
              <a:rPr lang="en-US" dirty="0"/>
              <a:t> </a:t>
            </a:r>
            <a:r>
              <a:rPr lang="en-US" dirty="0" err="1"/>
              <a:t>javnog</a:t>
            </a:r>
            <a:r>
              <a:rPr lang="en-US" dirty="0"/>
              <a:t> </a:t>
            </a:r>
            <a:r>
              <a:rPr lang="en-US" dirty="0" err="1"/>
              <a:t>zdravstva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U tom </a:t>
            </a:r>
            <a:r>
              <a:rPr lang="en-US" dirty="0" err="1"/>
              <a:t>smislu</a:t>
            </a:r>
            <a:r>
              <a:rPr lang="en-US" dirty="0"/>
              <a:t>, </a:t>
            </a:r>
            <a:r>
              <a:rPr lang="en-US" dirty="0" err="1"/>
              <a:t>ključan</a:t>
            </a:r>
            <a:r>
              <a:rPr lang="en-US" dirty="0"/>
              <a:t> je </a:t>
            </a:r>
            <a:r>
              <a:rPr lang="en-US" dirty="0" err="1"/>
              <a:t>diskurs</a:t>
            </a:r>
            <a:r>
              <a:rPr lang="en-US" dirty="0"/>
              <a:t> "</a:t>
            </a:r>
            <a:r>
              <a:rPr lang="en-US" dirty="0" err="1"/>
              <a:t>zdravog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", koji, </a:t>
            </a:r>
            <a:r>
              <a:rPr lang="en-US" dirty="0" err="1"/>
              <a:t>vođen</a:t>
            </a:r>
            <a:r>
              <a:rPr lang="en-US" dirty="0"/>
              <a:t> </a:t>
            </a:r>
            <a:r>
              <a:rPr lang="en-US" dirty="0" err="1"/>
              <a:t>medicinsko-higijenskom</a:t>
            </a:r>
            <a:r>
              <a:rPr lang="en-US" dirty="0"/>
              <a:t> </a:t>
            </a:r>
            <a:r>
              <a:rPr lang="en-US" dirty="0" err="1"/>
              <a:t>perspektivom</a:t>
            </a:r>
            <a:r>
              <a:rPr lang="en-US" dirty="0"/>
              <a:t>, </a:t>
            </a:r>
            <a:r>
              <a:rPr lang="en-US" dirty="0" err="1"/>
              <a:t>shvata</a:t>
            </a:r>
            <a:r>
              <a:rPr lang="en-US" dirty="0"/>
              <a:t> </a:t>
            </a:r>
            <a:r>
              <a:rPr lang="en-US" dirty="0" err="1"/>
              <a:t>organizaciju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organizam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kojem</a:t>
            </a:r>
            <a:r>
              <a:rPr lang="en-US" dirty="0"/>
              <a:t> je </a:t>
            </a:r>
            <a:r>
              <a:rPr lang="en-US" dirty="0" err="1"/>
              <a:t>intervencija</a:t>
            </a:r>
            <a:r>
              <a:rPr lang="en-US" dirty="0"/>
              <a:t> </a:t>
            </a:r>
            <a:r>
              <a:rPr lang="en-US" dirty="0" err="1"/>
              <a:t>neophodna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se </a:t>
            </a:r>
            <a:r>
              <a:rPr lang="en-US" dirty="0" err="1"/>
              <a:t>garantovalo</a:t>
            </a:r>
            <a:r>
              <a:rPr lang="en-US" dirty="0"/>
              <a:t> </a:t>
            </a:r>
            <a:r>
              <a:rPr lang="en-US" dirty="0" err="1"/>
              <a:t>njegovo</a:t>
            </a:r>
            <a:r>
              <a:rPr lang="en-US" dirty="0"/>
              <a:t> </a:t>
            </a:r>
            <a:r>
              <a:rPr lang="en-US" dirty="0" err="1"/>
              <a:t>zdravlje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pravilno</a:t>
            </a:r>
            <a:r>
              <a:rPr lang="en-US" dirty="0"/>
              <a:t> </a:t>
            </a:r>
            <a:r>
              <a:rPr lang="en-US" dirty="0" err="1"/>
              <a:t>funkcionisanje</a:t>
            </a:r>
            <a:r>
              <a:rPr lang="en-US" dirty="0"/>
              <a:t>. </a:t>
            </a:r>
            <a:r>
              <a:rPr lang="en-US" dirty="0" err="1"/>
              <a:t>Otuda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mjere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regulišu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kontrolišu</a:t>
            </a:r>
            <a:r>
              <a:rPr lang="en-US" dirty="0"/>
              <a:t> </a:t>
            </a:r>
            <a:r>
              <a:rPr lang="en-US" dirty="0" err="1"/>
              <a:t>prostituciju</a:t>
            </a:r>
            <a:r>
              <a:rPr lang="en-US" dirty="0"/>
              <a:t>, a </a:t>
            </a:r>
            <a:r>
              <a:rPr lang="en-US" dirty="0" err="1"/>
              <a:t>usmjerene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sprečavanje</a:t>
            </a:r>
            <a:r>
              <a:rPr lang="en-US" dirty="0"/>
              <a:t> da </a:t>
            </a:r>
            <a:r>
              <a:rPr lang="en-US" dirty="0" err="1"/>
              <a:t>venerične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 </a:t>
            </a:r>
            <a:r>
              <a:rPr lang="en-US" dirty="0" err="1"/>
              <a:t>nepovratno</a:t>
            </a:r>
            <a:r>
              <a:rPr lang="en-US" dirty="0"/>
              <a:t> </a:t>
            </a:r>
            <a:r>
              <a:rPr lang="en-US" dirty="0" err="1"/>
              <a:t>utiču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tijelo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691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DDCDA-5222-0A43-6D2F-AD0B9CAE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919"/>
            <a:ext cx="10515600" cy="5880401"/>
          </a:xfrm>
        </p:spPr>
        <p:txBody>
          <a:bodyPr>
            <a:normAutofit/>
          </a:bodyPr>
          <a:lstStyle/>
          <a:p>
            <a:r>
              <a:rPr lang="en-US" sz="3600" dirty="0" err="1"/>
              <a:t>Želja</a:t>
            </a:r>
            <a:r>
              <a:rPr lang="en-US" sz="3600" dirty="0"/>
              <a:t> da se </a:t>
            </a:r>
            <a:r>
              <a:rPr lang="en-US" sz="3600" dirty="0" err="1"/>
              <a:t>izbjegne</a:t>
            </a:r>
            <a:r>
              <a:rPr lang="en-US" sz="3600" dirty="0"/>
              <a:t> „</a:t>
            </a:r>
            <a:r>
              <a:rPr lang="en-US" sz="3600" dirty="0" err="1"/>
              <a:t>veće</a:t>
            </a:r>
            <a:r>
              <a:rPr lang="en-US" sz="3600" dirty="0"/>
              <a:t> </a:t>
            </a:r>
            <a:r>
              <a:rPr lang="en-US" sz="3600" dirty="0" err="1"/>
              <a:t>zlo</a:t>
            </a:r>
            <a:r>
              <a:rPr lang="en-US" sz="3600" dirty="0"/>
              <a:t>“ ne </a:t>
            </a:r>
            <a:r>
              <a:rPr lang="en-US" sz="3600" dirty="0" err="1"/>
              <a:t>leži</a:t>
            </a:r>
            <a:r>
              <a:rPr lang="en-US" sz="3600" dirty="0"/>
              <a:t> </a:t>
            </a:r>
            <a:r>
              <a:rPr lang="en-US" sz="3600" dirty="0" err="1"/>
              <a:t>samo</a:t>
            </a:r>
            <a:r>
              <a:rPr lang="en-US" sz="3600" dirty="0"/>
              <a:t> u </a:t>
            </a:r>
            <a:r>
              <a:rPr lang="en-US" sz="3600" dirty="0" err="1"/>
              <a:t>osnovi</a:t>
            </a:r>
            <a:r>
              <a:rPr lang="en-US" sz="3600" dirty="0"/>
              <a:t> </a:t>
            </a:r>
            <a:r>
              <a:rPr lang="en-US" sz="3600" dirty="0" err="1"/>
              <a:t>odluka</a:t>
            </a:r>
            <a:r>
              <a:rPr lang="en-US" sz="3600" dirty="0"/>
              <a:t> </a:t>
            </a:r>
            <a:r>
              <a:rPr lang="en-US" sz="3600" dirty="0" err="1"/>
              <a:t>pozitivističkih</a:t>
            </a:r>
            <a:r>
              <a:rPr lang="en-US" sz="3600" dirty="0"/>
              <a:t> </a:t>
            </a:r>
            <a:r>
              <a:rPr lang="en-US" sz="3600" dirty="0" err="1"/>
              <a:t>doktora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zabrinutih</a:t>
            </a:r>
            <a:r>
              <a:rPr lang="en-US" sz="3600" dirty="0"/>
              <a:t> </a:t>
            </a:r>
            <a:r>
              <a:rPr lang="en-US" sz="3600" dirty="0" err="1"/>
              <a:t>zvaničnika</a:t>
            </a:r>
            <a:r>
              <a:rPr lang="en-US" sz="3600" dirty="0"/>
              <a:t>, </a:t>
            </a:r>
            <a:r>
              <a:rPr lang="en-US" sz="3600" dirty="0" err="1"/>
              <a:t>već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u </a:t>
            </a:r>
            <a:r>
              <a:rPr lang="en-US" sz="3600" dirty="0" err="1"/>
              <a:t>osnovi</a:t>
            </a:r>
            <a:r>
              <a:rPr lang="en-US" sz="3600" dirty="0"/>
              <a:t> </a:t>
            </a:r>
            <a:r>
              <a:rPr lang="en-US" sz="3600" dirty="0" err="1"/>
              <a:t>diskusija</a:t>
            </a:r>
            <a:r>
              <a:rPr lang="en-US" sz="3600" dirty="0"/>
              <a:t> o </a:t>
            </a:r>
            <a:r>
              <a:rPr lang="en-US" sz="3600" dirty="0" err="1"/>
              <a:t>legalnosti</a:t>
            </a:r>
            <a:r>
              <a:rPr lang="en-US" sz="3600" dirty="0"/>
              <a:t> </a:t>
            </a:r>
            <a:r>
              <a:rPr lang="en-US" sz="3600" dirty="0" err="1"/>
              <a:t>prostitucije</a:t>
            </a:r>
            <a:r>
              <a:rPr lang="en-US" sz="3600" dirty="0"/>
              <a:t>. Na </a:t>
            </a:r>
            <a:r>
              <a:rPr lang="en-US" sz="3600" dirty="0" err="1"/>
              <a:t>osnovu</a:t>
            </a:r>
            <a:r>
              <a:rPr lang="en-US" sz="3600" dirty="0"/>
              <a:t> </a:t>
            </a:r>
            <a:r>
              <a:rPr lang="en-US" sz="3600" dirty="0" err="1"/>
              <a:t>čitanja</a:t>
            </a:r>
            <a:r>
              <a:rPr lang="en-US" sz="3600" dirty="0"/>
              <a:t> </a:t>
            </a:r>
            <a:r>
              <a:rPr lang="en-US" sz="3600" dirty="0" err="1"/>
              <a:t>dosijea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drugih</a:t>
            </a:r>
            <a:r>
              <a:rPr lang="en-US" sz="3600" dirty="0"/>
              <a:t> </a:t>
            </a:r>
            <a:r>
              <a:rPr lang="en-US" sz="3600" dirty="0" err="1"/>
              <a:t>dokumenata</a:t>
            </a:r>
            <a:r>
              <a:rPr lang="en-US" sz="3600" dirty="0"/>
              <a:t> </a:t>
            </a:r>
            <a:r>
              <a:rPr lang="en-US" sz="3600" dirty="0" err="1"/>
              <a:t>iz</a:t>
            </a:r>
            <a:r>
              <a:rPr lang="en-US" sz="3600" dirty="0"/>
              <a:t> </a:t>
            </a:r>
            <a:r>
              <a:rPr lang="en-US" sz="3600" dirty="0" err="1"/>
              <a:t>gradskih</a:t>
            </a:r>
            <a:r>
              <a:rPr lang="en-US" sz="3600" dirty="0"/>
              <a:t> </a:t>
            </a:r>
            <a:r>
              <a:rPr lang="en-US" sz="3600" dirty="0" err="1"/>
              <a:t>javnih</a:t>
            </a:r>
            <a:r>
              <a:rPr lang="en-US" sz="3600" dirty="0"/>
              <a:t> arhiva, Caride </a:t>
            </a:r>
            <a:r>
              <a:rPr lang="en-US" sz="3600" dirty="0" err="1"/>
              <a:t>Bartrons</a:t>
            </a:r>
            <a:r>
              <a:rPr lang="en-US" sz="3600" dirty="0"/>
              <a:t> se </a:t>
            </a:r>
            <a:r>
              <a:rPr lang="en-US" sz="3600" dirty="0" err="1"/>
              <a:t>ponovo</a:t>
            </a:r>
            <a:r>
              <a:rPr lang="en-US" sz="3600" dirty="0"/>
              <a:t> </a:t>
            </a:r>
            <a:r>
              <a:rPr lang="en-US" sz="3600" dirty="0" err="1"/>
              <a:t>osvrće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pravnu</a:t>
            </a:r>
            <a:r>
              <a:rPr lang="en-US" sz="3600" dirty="0"/>
              <a:t> </a:t>
            </a:r>
            <a:r>
              <a:rPr lang="en-US" sz="3600" dirty="0" err="1"/>
              <a:t>doktrinu</a:t>
            </a:r>
            <a:r>
              <a:rPr lang="en-US" sz="3600" dirty="0"/>
              <a:t> </a:t>
            </a:r>
            <a:r>
              <a:rPr lang="en-US" sz="3600" dirty="0" err="1"/>
              <a:t>koja</a:t>
            </a:r>
            <a:r>
              <a:rPr lang="en-US" sz="3600" dirty="0"/>
              <a:t> je, </a:t>
            </a:r>
            <a:r>
              <a:rPr lang="en-US" sz="3600" dirty="0" err="1"/>
              <a:t>porijeklom</a:t>
            </a:r>
            <a:r>
              <a:rPr lang="en-US" sz="3600" dirty="0"/>
              <a:t> </a:t>
            </a:r>
            <a:r>
              <a:rPr lang="en-US" sz="3600" dirty="0" err="1"/>
              <a:t>iz</a:t>
            </a:r>
            <a:r>
              <a:rPr lang="en-US" sz="3600" dirty="0"/>
              <a:t> </a:t>
            </a:r>
            <a:r>
              <a:rPr lang="en-US" sz="3600" dirty="0" err="1"/>
              <a:t>Evrope</a:t>
            </a:r>
            <a:r>
              <a:rPr lang="en-US" sz="3600" dirty="0"/>
              <a:t>, </a:t>
            </a:r>
            <a:r>
              <a:rPr lang="en-US" sz="3600" dirty="0" err="1"/>
              <a:t>predložila</a:t>
            </a:r>
            <a:r>
              <a:rPr lang="en-US" sz="3600" dirty="0"/>
              <a:t> </a:t>
            </a:r>
            <a:r>
              <a:rPr lang="en-US" sz="3600" dirty="0" err="1"/>
              <a:t>tolerisanje</a:t>
            </a:r>
            <a:r>
              <a:rPr lang="en-US" sz="3600" dirty="0"/>
              <a:t> </a:t>
            </a:r>
            <a:r>
              <a:rPr lang="en-US" sz="3600" dirty="0" err="1"/>
              <a:t>prostitucije</a:t>
            </a:r>
            <a:r>
              <a:rPr lang="en-US" sz="3600" dirty="0"/>
              <a:t> </a:t>
            </a:r>
            <a:r>
              <a:rPr lang="en-US" sz="3600" dirty="0" err="1"/>
              <a:t>kao</a:t>
            </a:r>
            <a:r>
              <a:rPr lang="en-US" sz="3600" dirty="0"/>
              <a:t> „</a:t>
            </a:r>
            <a:r>
              <a:rPr lang="en-US" sz="3600" dirty="0" err="1"/>
              <a:t>korisnog</a:t>
            </a:r>
            <a:r>
              <a:rPr lang="en-US" sz="3600" dirty="0"/>
              <a:t> </a:t>
            </a:r>
            <a:r>
              <a:rPr lang="en-US" sz="3600" dirty="0" err="1"/>
              <a:t>zla</a:t>
            </a:r>
            <a:r>
              <a:rPr lang="en-US" sz="3600" dirty="0"/>
              <a:t> u </a:t>
            </a:r>
            <a:r>
              <a:rPr lang="en-US" sz="3600" dirty="0" err="1"/>
              <a:t>velikim</a:t>
            </a:r>
            <a:r>
              <a:rPr lang="en-US" sz="3600" dirty="0"/>
              <a:t> </a:t>
            </a:r>
            <a:r>
              <a:rPr lang="en-US" sz="3600" dirty="0" err="1"/>
              <a:t>gradovima</a:t>
            </a:r>
            <a:r>
              <a:rPr lang="en-US" sz="3600" dirty="0"/>
              <a:t>“, pa </a:t>
            </a:r>
            <a:r>
              <a:rPr lang="en-US" sz="3600" dirty="0" err="1"/>
              <a:t>čak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regulisanje</a:t>
            </a:r>
            <a:r>
              <a:rPr lang="en-US" sz="3600" dirty="0"/>
              <a:t> </a:t>
            </a:r>
            <a:r>
              <a:rPr lang="en-US" sz="3600" dirty="0" err="1"/>
              <a:t>sistema</a:t>
            </a:r>
            <a:r>
              <a:rPr lang="en-US" sz="3600" dirty="0"/>
              <a:t> </a:t>
            </a:r>
            <a:r>
              <a:rPr lang="en-US" sz="3600" dirty="0" err="1"/>
              <a:t>penzionih</a:t>
            </a:r>
            <a:r>
              <a:rPr lang="en-US" sz="3600" dirty="0"/>
              <a:t> </a:t>
            </a:r>
            <a:r>
              <a:rPr lang="en-US" sz="3600" dirty="0" err="1"/>
              <a:t>doprinosa</a:t>
            </a:r>
            <a:r>
              <a:rPr lang="en-US" sz="3600" dirty="0"/>
              <a:t> koji bi </a:t>
            </a:r>
            <a:r>
              <a:rPr lang="en-US" sz="3600" dirty="0" err="1"/>
              <a:t>prostitutke</a:t>
            </a:r>
            <a:r>
              <a:rPr lang="en-US" sz="3600" dirty="0"/>
              <a:t> </a:t>
            </a:r>
            <a:r>
              <a:rPr lang="en-US" sz="3600" dirty="0" err="1"/>
              <a:t>priznao</a:t>
            </a:r>
            <a:r>
              <a:rPr lang="en-US" sz="3600" dirty="0"/>
              <a:t> </a:t>
            </a:r>
            <a:r>
              <a:rPr lang="en-US" sz="3600" dirty="0" err="1"/>
              <a:t>kao</a:t>
            </a:r>
            <a:r>
              <a:rPr lang="en-US" sz="3600" dirty="0"/>
              <a:t> </a:t>
            </a:r>
            <a:r>
              <a:rPr lang="en-US" sz="3600" dirty="0" err="1"/>
              <a:t>radnice</a:t>
            </a:r>
            <a:r>
              <a:rPr lang="en-US" sz="3600" dirty="0"/>
              <a:t> </a:t>
            </a:r>
            <a:r>
              <a:rPr lang="en-US" sz="3600" dirty="0" err="1"/>
              <a:t>sa</a:t>
            </a:r>
            <a:r>
              <a:rPr lang="en-US" sz="3600" dirty="0"/>
              <a:t> </a:t>
            </a:r>
            <a:r>
              <a:rPr lang="en-US" sz="3600" dirty="0" err="1"/>
              <a:t>pravima</a:t>
            </a:r>
            <a:r>
              <a:rPr lang="en-US" sz="36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09623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B8B1C-52C1-4E92-A4D5-F91CB8C12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43589-BC52-5760-BC5D-565D41DEC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562"/>
            <a:ext cx="10515600" cy="5880401"/>
          </a:xfrm>
        </p:spPr>
        <p:txBody>
          <a:bodyPr>
            <a:normAutofit/>
          </a:bodyPr>
          <a:lstStyle/>
          <a:p>
            <a:r>
              <a:rPr lang="en-US" sz="3600" dirty="0" err="1"/>
              <a:t>Uloga</a:t>
            </a:r>
            <a:r>
              <a:rPr lang="en-US" sz="3600" dirty="0"/>
              <a:t> </a:t>
            </a:r>
            <a:r>
              <a:rPr lang="en-US" sz="3600" dirty="0" err="1"/>
              <a:t>države</a:t>
            </a:r>
            <a:r>
              <a:rPr lang="en-US" sz="3600" dirty="0"/>
              <a:t> u </a:t>
            </a:r>
            <a:r>
              <a:rPr lang="en-US" sz="3600" dirty="0" err="1"/>
              <a:t>odnosu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tajne</a:t>
            </a:r>
            <a:r>
              <a:rPr lang="en-US" sz="3600" dirty="0"/>
              <a:t> </a:t>
            </a:r>
            <a:r>
              <a:rPr lang="en-US" sz="3600" dirty="0" err="1"/>
              <a:t>aktivnosti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moralna</a:t>
            </a:r>
            <a:r>
              <a:rPr lang="en-US" sz="3600" dirty="0"/>
              <a:t> </a:t>
            </a:r>
            <a:r>
              <a:rPr lang="en-US" sz="3600" dirty="0" err="1"/>
              <a:t>dilema</a:t>
            </a:r>
            <a:r>
              <a:rPr lang="en-US" sz="3600" dirty="0"/>
              <a:t> </a:t>
            </a:r>
            <a:r>
              <a:rPr lang="en-US" sz="3600" dirty="0" err="1"/>
              <a:t>svojstvena</a:t>
            </a:r>
            <a:r>
              <a:rPr lang="en-US" sz="3600" dirty="0"/>
              <a:t> </a:t>
            </a:r>
            <a:r>
              <a:rPr lang="en-US" sz="3600" dirty="0" err="1"/>
              <a:t>prijedlogu</a:t>
            </a:r>
            <a:r>
              <a:rPr lang="en-US" sz="3600" dirty="0"/>
              <a:t> „</a:t>
            </a:r>
            <a:r>
              <a:rPr lang="en-US" sz="3600" dirty="0" err="1"/>
              <a:t>tolerisane</a:t>
            </a:r>
            <a:r>
              <a:rPr lang="en-US" sz="3600" dirty="0"/>
              <a:t> </a:t>
            </a:r>
            <a:r>
              <a:rPr lang="en-US" sz="3600" dirty="0" err="1"/>
              <a:t>prostitucije</a:t>
            </a:r>
            <a:r>
              <a:rPr lang="en-US" sz="3600" dirty="0"/>
              <a:t>“ </a:t>
            </a:r>
            <a:r>
              <a:rPr lang="en-US" sz="3600" dirty="0" err="1"/>
              <a:t>upotpunjuju</a:t>
            </a:r>
            <a:r>
              <a:rPr lang="en-US" sz="3600" dirty="0"/>
              <a:t> </a:t>
            </a:r>
            <a:r>
              <a:rPr lang="en-US" sz="3600" dirty="0" err="1"/>
              <a:t>argumente</a:t>
            </a:r>
            <a:r>
              <a:rPr lang="en-US" sz="3600" dirty="0"/>
              <a:t> debate </a:t>
            </a:r>
            <a:r>
              <a:rPr lang="en-US" sz="3600" dirty="0" err="1"/>
              <a:t>koja</a:t>
            </a:r>
            <a:r>
              <a:rPr lang="en-US" sz="3600" dirty="0"/>
              <a:t> je </a:t>
            </a:r>
            <a:r>
              <a:rPr lang="en-US" sz="3600" dirty="0" err="1"/>
              <a:t>snažno</a:t>
            </a:r>
            <a:r>
              <a:rPr lang="en-US" sz="3600" dirty="0"/>
              <a:t> </a:t>
            </a:r>
            <a:r>
              <a:rPr lang="en-US" sz="3600" dirty="0" err="1"/>
              <a:t>odjeknula</a:t>
            </a:r>
            <a:r>
              <a:rPr lang="en-US" sz="3600" dirty="0"/>
              <a:t> u </a:t>
            </a:r>
            <a:r>
              <a:rPr lang="en-US" sz="3600" dirty="0" err="1"/>
              <a:t>društvu</a:t>
            </a:r>
            <a:r>
              <a:rPr lang="en-US" sz="3600" dirty="0"/>
              <a:t> Buenos </a:t>
            </a:r>
            <a:r>
              <a:rPr lang="en-US" sz="3600" dirty="0" err="1"/>
              <a:t>Airesa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prijelazu</a:t>
            </a:r>
            <a:r>
              <a:rPr lang="en-US" sz="3600" dirty="0"/>
              <a:t> </a:t>
            </a:r>
            <a:r>
              <a:rPr lang="en-US" sz="3600" dirty="0" err="1"/>
              <a:t>iz</a:t>
            </a:r>
            <a:r>
              <a:rPr lang="en-US" sz="3600" dirty="0"/>
              <a:t> 19. u 20. </a:t>
            </a:r>
            <a:r>
              <a:rPr lang="en-US" sz="3600" dirty="0" err="1"/>
              <a:t>vijek</a:t>
            </a:r>
            <a:r>
              <a:rPr lang="en-US" sz="3600" dirty="0"/>
              <a:t>. </a:t>
            </a:r>
            <a:endParaRPr lang="sr-Latn-RS" sz="3600" dirty="0"/>
          </a:p>
          <a:p>
            <a:r>
              <a:rPr lang="en-US" sz="3600" dirty="0"/>
              <a:t>Oko 1913. </a:t>
            </a:r>
            <a:r>
              <a:rPr lang="en-US" sz="3600" dirty="0" err="1"/>
              <a:t>godine</a:t>
            </a:r>
            <a:r>
              <a:rPr lang="en-US" sz="3600" dirty="0"/>
              <a:t>, </a:t>
            </a:r>
            <a:r>
              <a:rPr lang="en-US" sz="3600" dirty="0" err="1"/>
              <a:t>diskusija</a:t>
            </a:r>
            <a:r>
              <a:rPr lang="en-US" sz="3600" dirty="0"/>
              <a:t> o </a:t>
            </a:r>
            <a:r>
              <a:rPr lang="en-US" sz="3600" dirty="0" err="1"/>
              <a:t>seksualnoj</a:t>
            </a:r>
            <a:r>
              <a:rPr lang="en-US" sz="3600" dirty="0"/>
              <a:t> </a:t>
            </a:r>
            <a:r>
              <a:rPr lang="en-US" sz="3600" dirty="0" err="1"/>
              <a:t>eksploataciji</a:t>
            </a:r>
            <a:r>
              <a:rPr lang="en-US" sz="3600" dirty="0"/>
              <a:t> </a:t>
            </a:r>
            <a:r>
              <a:rPr lang="en-US" sz="3600" dirty="0" err="1"/>
              <a:t>žena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maloljetnika</a:t>
            </a:r>
            <a:r>
              <a:rPr lang="en-US" sz="3600" dirty="0"/>
              <a:t> </a:t>
            </a:r>
            <a:r>
              <a:rPr lang="en-US" sz="3600" dirty="0" err="1"/>
              <a:t>dostigla</a:t>
            </a:r>
            <a:r>
              <a:rPr lang="en-US" sz="3600" dirty="0"/>
              <a:t> je </a:t>
            </a:r>
            <a:r>
              <a:rPr lang="en-US" sz="3600" dirty="0" err="1"/>
              <a:t>nacionalni</a:t>
            </a:r>
            <a:r>
              <a:rPr lang="en-US" sz="3600" dirty="0"/>
              <a:t> </a:t>
            </a:r>
            <a:r>
              <a:rPr lang="en-US" sz="3600" dirty="0" err="1"/>
              <a:t>nivo</a:t>
            </a:r>
            <a:r>
              <a:rPr lang="en-US" sz="3600" dirty="0"/>
              <a:t>, a </a:t>
            </a:r>
            <a:r>
              <a:rPr lang="en-US" sz="3600" dirty="0" err="1"/>
              <a:t>prvi</a:t>
            </a:r>
            <a:r>
              <a:rPr lang="en-US" sz="3600" dirty="0"/>
              <a:t> </a:t>
            </a:r>
            <a:r>
              <a:rPr lang="en-US" sz="3600" dirty="0" err="1"/>
              <a:t>zakon</a:t>
            </a:r>
            <a:r>
              <a:rPr lang="en-US" sz="3600" dirty="0"/>
              <a:t> </a:t>
            </a:r>
            <a:r>
              <a:rPr lang="en-US" sz="3600" dirty="0" err="1"/>
              <a:t>kojim</a:t>
            </a:r>
            <a:r>
              <a:rPr lang="en-US" sz="3600" dirty="0"/>
              <a:t> se </a:t>
            </a:r>
            <a:r>
              <a:rPr lang="en-US" sz="3600" dirty="0" err="1"/>
              <a:t>kažnjava</a:t>
            </a:r>
            <a:r>
              <a:rPr lang="en-US" sz="3600" dirty="0"/>
              <a:t> </a:t>
            </a:r>
            <a:r>
              <a:rPr lang="en-US" sz="3600" dirty="0" err="1"/>
              <a:t>bijelo</a:t>
            </a:r>
            <a:r>
              <a:rPr lang="en-US" sz="3600" dirty="0"/>
              <a:t> </a:t>
            </a:r>
            <a:r>
              <a:rPr lang="en-US" sz="3600" dirty="0" err="1"/>
              <a:t>roblje</a:t>
            </a:r>
            <a:r>
              <a:rPr lang="en-US" sz="3600" dirty="0"/>
              <a:t> </a:t>
            </a:r>
            <a:r>
              <a:rPr lang="en-US" sz="3600" dirty="0" err="1"/>
              <a:t>donesen</a:t>
            </a:r>
            <a:r>
              <a:rPr lang="en-US" sz="3600" dirty="0"/>
              <a:t> je </a:t>
            </a:r>
            <a:r>
              <a:rPr lang="en-US" sz="3600" dirty="0" err="1"/>
              <a:t>zahvaljujući</a:t>
            </a:r>
            <a:r>
              <a:rPr lang="en-US" sz="3600" dirty="0"/>
              <a:t> </a:t>
            </a:r>
            <a:r>
              <a:rPr lang="en-US" sz="3600" dirty="0" err="1"/>
              <a:t>inicijativi</a:t>
            </a:r>
            <a:r>
              <a:rPr lang="en-US" sz="3600" dirty="0"/>
              <a:t> </a:t>
            </a:r>
            <a:r>
              <a:rPr lang="en-US" sz="3600" dirty="0" err="1"/>
              <a:t>socijalističkog</a:t>
            </a:r>
            <a:r>
              <a:rPr lang="en-US" sz="3600" dirty="0"/>
              <a:t> </a:t>
            </a:r>
            <a:r>
              <a:rPr lang="en-US" sz="3600" dirty="0" err="1"/>
              <a:t>poslanika</a:t>
            </a:r>
            <a:r>
              <a:rPr lang="en-US" sz="3600" dirty="0"/>
              <a:t> Alfreda </a:t>
            </a:r>
            <a:r>
              <a:rPr lang="en-US" sz="3600" dirty="0" err="1"/>
              <a:t>Palaciosa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173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72A8-CE13-F50D-16E7-0B764A03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AF205-0EAC-F24B-4FDB-6955AB78F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44E05-7081-2073-5752-8EC97F44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3" y="-1"/>
            <a:ext cx="10515600" cy="7086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ED34F-D3D9-6598-B3F5-CB12F9F30F67}"/>
              </a:ext>
            </a:extLst>
          </p:cNvPr>
          <p:cNvSpPr txBox="1"/>
          <p:nvPr/>
        </p:nvSpPr>
        <p:spPr>
          <a:xfrm>
            <a:off x="9082216" y="3200400"/>
            <a:ext cx="2264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Sam grad 3.1 miliona</a:t>
            </a:r>
          </a:p>
          <a:p>
            <a:endParaRPr lang="sr-Latn-RS" dirty="0"/>
          </a:p>
          <a:p>
            <a:r>
              <a:rPr lang="sr-Latn-RS" dirty="0"/>
              <a:t>Provincija 15.9 mil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8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106BD-6431-9F8B-1D80-179F83646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CFD237C-4A8D-7147-6216-88E3B318EF23}"/>
              </a:ext>
            </a:extLst>
          </p:cNvPr>
          <p:cNvSpPr/>
          <p:nvPr/>
        </p:nvSpPr>
        <p:spPr>
          <a:xfrm>
            <a:off x="2173804" y="4320749"/>
            <a:ext cx="7279115" cy="741405"/>
          </a:xfrm>
          <a:custGeom>
            <a:avLst/>
            <a:gdLst>
              <a:gd name="csX0" fmla="*/ 25699 w 7279115"/>
              <a:gd name="csY0" fmla="*/ 185351 h 741405"/>
              <a:gd name="csX1" fmla="*/ 2904824 w 7279115"/>
              <a:gd name="csY1" fmla="*/ 185351 h 741405"/>
              <a:gd name="csX2" fmla="*/ 3090175 w 7279115"/>
              <a:gd name="csY2" fmla="*/ 160638 h 741405"/>
              <a:gd name="csX3" fmla="*/ 3584445 w 7279115"/>
              <a:gd name="csY3" fmla="*/ 123567 h 741405"/>
              <a:gd name="csX4" fmla="*/ 3930434 w 7279115"/>
              <a:gd name="csY4" fmla="*/ 86497 h 741405"/>
              <a:gd name="csX5" fmla="*/ 4029288 w 7279115"/>
              <a:gd name="csY5" fmla="*/ 74140 h 741405"/>
              <a:gd name="csX6" fmla="*/ 4857191 w 7279115"/>
              <a:gd name="csY6" fmla="*/ 49427 h 741405"/>
              <a:gd name="csX7" fmla="*/ 5054899 w 7279115"/>
              <a:gd name="csY7" fmla="*/ 0 h 741405"/>
              <a:gd name="csX8" fmla="*/ 5166110 w 7279115"/>
              <a:gd name="csY8" fmla="*/ 49427 h 741405"/>
              <a:gd name="csX9" fmla="*/ 5203180 w 7279115"/>
              <a:gd name="csY9" fmla="*/ 61784 h 741405"/>
              <a:gd name="csX10" fmla="*/ 5734521 w 7279115"/>
              <a:gd name="csY10" fmla="*/ 259492 h 741405"/>
              <a:gd name="csX11" fmla="*/ 6290575 w 7279115"/>
              <a:gd name="csY11" fmla="*/ 222421 h 741405"/>
              <a:gd name="csX12" fmla="*/ 6352359 w 7279115"/>
              <a:gd name="csY12" fmla="*/ 210065 h 741405"/>
              <a:gd name="csX13" fmla="*/ 6587137 w 7279115"/>
              <a:gd name="csY13" fmla="*/ 197708 h 741405"/>
              <a:gd name="csX14" fmla="*/ 6673634 w 7279115"/>
              <a:gd name="csY14" fmla="*/ 210065 h 741405"/>
              <a:gd name="csX15" fmla="*/ 6809559 w 7279115"/>
              <a:gd name="csY15" fmla="*/ 160638 h 741405"/>
              <a:gd name="csX16" fmla="*/ 7044337 w 7279115"/>
              <a:gd name="csY16" fmla="*/ 123567 h 741405"/>
              <a:gd name="csX17" fmla="*/ 7106121 w 7279115"/>
              <a:gd name="csY17" fmla="*/ 148281 h 741405"/>
              <a:gd name="csX18" fmla="*/ 7279115 w 7279115"/>
              <a:gd name="csY18" fmla="*/ 370702 h 741405"/>
              <a:gd name="csX19" fmla="*/ 7254402 w 7279115"/>
              <a:gd name="csY19" fmla="*/ 432486 h 741405"/>
              <a:gd name="csX20" fmla="*/ 7229688 w 7279115"/>
              <a:gd name="csY20" fmla="*/ 469557 h 741405"/>
              <a:gd name="csX21" fmla="*/ 7192618 w 7279115"/>
              <a:gd name="csY21" fmla="*/ 617838 h 741405"/>
              <a:gd name="csX22" fmla="*/ 7167905 w 7279115"/>
              <a:gd name="csY22" fmla="*/ 691978 h 741405"/>
              <a:gd name="csX23" fmla="*/ 6933126 w 7279115"/>
              <a:gd name="csY23" fmla="*/ 704335 h 741405"/>
              <a:gd name="csX24" fmla="*/ 6648921 w 7279115"/>
              <a:gd name="csY24" fmla="*/ 741405 h 741405"/>
              <a:gd name="csX25" fmla="*/ 6278218 w 7279115"/>
              <a:gd name="csY25" fmla="*/ 704335 h 741405"/>
              <a:gd name="csX26" fmla="*/ 6241148 w 7279115"/>
              <a:gd name="csY26" fmla="*/ 691978 h 741405"/>
              <a:gd name="csX27" fmla="*/ 3979861 w 7279115"/>
              <a:gd name="csY27" fmla="*/ 716692 h 741405"/>
              <a:gd name="csX28" fmla="*/ 2818326 w 7279115"/>
              <a:gd name="csY28" fmla="*/ 691978 h 741405"/>
              <a:gd name="csX29" fmla="*/ 2212845 w 7279115"/>
              <a:gd name="csY29" fmla="*/ 667265 h 741405"/>
              <a:gd name="csX30" fmla="*/ 1570294 w 7279115"/>
              <a:gd name="csY30" fmla="*/ 716692 h 741405"/>
              <a:gd name="csX31" fmla="*/ 1347872 w 7279115"/>
              <a:gd name="csY31" fmla="*/ 704335 h 741405"/>
              <a:gd name="csX32" fmla="*/ 1187234 w 7279115"/>
              <a:gd name="csY32" fmla="*/ 691978 h 741405"/>
              <a:gd name="csX33" fmla="*/ 940099 w 7279115"/>
              <a:gd name="csY33" fmla="*/ 679621 h 741405"/>
              <a:gd name="csX34" fmla="*/ 767105 w 7279115"/>
              <a:gd name="csY34" fmla="*/ 654908 h 741405"/>
              <a:gd name="csX35" fmla="*/ 421115 w 7279115"/>
              <a:gd name="csY35" fmla="*/ 667265 h 741405"/>
              <a:gd name="csX36" fmla="*/ 384045 w 7279115"/>
              <a:gd name="csY36" fmla="*/ 691978 h 741405"/>
              <a:gd name="csX37" fmla="*/ 112197 w 7279115"/>
              <a:gd name="csY37" fmla="*/ 691978 h 741405"/>
              <a:gd name="csX38" fmla="*/ 149267 w 7279115"/>
              <a:gd name="csY38" fmla="*/ 543697 h 741405"/>
              <a:gd name="csX39" fmla="*/ 136910 w 7279115"/>
              <a:gd name="csY39" fmla="*/ 457200 h 741405"/>
              <a:gd name="csX40" fmla="*/ 50413 w 7279115"/>
              <a:gd name="csY40" fmla="*/ 407773 h 741405"/>
              <a:gd name="csX41" fmla="*/ 986 w 7279115"/>
              <a:gd name="csY41" fmla="*/ 370702 h 741405"/>
              <a:gd name="csX42" fmla="*/ 25699 w 7279115"/>
              <a:gd name="csY42" fmla="*/ 284205 h 741405"/>
              <a:gd name="csX43" fmla="*/ 38056 w 7279115"/>
              <a:gd name="csY43" fmla="*/ 247135 h 741405"/>
              <a:gd name="csX44" fmla="*/ 50413 w 7279115"/>
              <a:gd name="csY44" fmla="*/ 234778 h 7414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7279115" h="741405">
                <a:moveTo>
                  <a:pt x="25699" y="185351"/>
                </a:moveTo>
                <a:cubicBezTo>
                  <a:pt x="1401685" y="216983"/>
                  <a:pt x="1246217" y="226559"/>
                  <a:pt x="2904824" y="185351"/>
                </a:cubicBezTo>
                <a:cubicBezTo>
                  <a:pt x="2967135" y="183803"/>
                  <a:pt x="3028226" y="167521"/>
                  <a:pt x="3090175" y="160638"/>
                </a:cubicBezTo>
                <a:cubicBezTo>
                  <a:pt x="3336082" y="133315"/>
                  <a:pt x="3345515" y="136143"/>
                  <a:pt x="3584445" y="123567"/>
                </a:cubicBezTo>
                <a:lnTo>
                  <a:pt x="3930434" y="86497"/>
                </a:lnTo>
                <a:cubicBezTo>
                  <a:pt x="3963439" y="82830"/>
                  <a:pt x="3996107" y="75467"/>
                  <a:pt x="4029288" y="74140"/>
                </a:cubicBezTo>
                <a:cubicBezTo>
                  <a:pt x="4305158" y="63105"/>
                  <a:pt x="4581223" y="57665"/>
                  <a:pt x="4857191" y="49427"/>
                </a:cubicBezTo>
                <a:cubicBezTo>
                  <a:pt x="4923094" y="32951"/>
                  <a:pt x="4986968" y="0"/>
                  <a:pt x="5054899" y="0"/>
                </a:cubicBezTo>
                <a:cubicBezTo>
                  <a:pt x="5095466" y="0"/>
                  <a:pt x="5128664" y="33824"/>
                  <a:pt x="5166110" y="49427"/>
                </a:cubicBezTo>
                <a:cubicBezTo>
                  <a:pt x="5178133" y="54437"/>
                  <a:pt x="5191086" y="56947"/>
                  <a:pt x="5203180" y="61784"/>
                </a:cubicBezTo>
                <a:cubicBezTo>
                  <a:pt x="5663659" y="245975"/>
                  <a:pt x="5454229" y="183047"/>
                  <a:pt x="5734521" y="259492"/>
                </a:cubicBezTo>
                <a:lnTo>
                  <a:pt x="6290575" y="222421"/>
                </a:lnTo>
                <a:cubicBezTo>
                  <a:pt x="6311511" y="220746"/>
                  <a:pt x="6331429" y="211809"/>
                  <a:pt x="6352359" y="210065"/>
                </a:cubicBezTo>
                <a:cubicBezTo>
                  <a:pt x="6430456" y="203557"/>
                  <a:pt x="6508878" y="201827"/>
                  <a:pt x="6587137" y="197708"/>
                </a:cubicBezTo>
                <a:cubicBezTo>
                  <a:pt x="6615969" y="201827"/>
                  <a:pt x="6644595" y="212299"/>
                  <a:pt x="6673634" y="210065"/>
                </a:cubicBezTo>
                <a:cubicBezTo>
                  <a:pt x="6719710" y="206521"/>
                  <a:pt x="6765401" y="171028"/>
                  <a:pt x="6809559" y="160638"/>
                </a:cubicBezTo>
                <a:cubicBezTo>
                  <a:pt x="6855154" y="149910"/>
                  <a:pt x="6984618" y="132099"/>
                  <a:pt x="7044337" y="123567"/>
                </a:cubicBezTo>
                <a:cubicBezTo>
                  <a:pt x="7064932" y="131805"/>
                  <a:pt x="7089543" y="133545"/>
                  <a:pt x="7106121" y="148281"/>
                </a:cubicBezTo>
                <a:cubicBezTo>
                  <a:pt x="7267909" y="292092"/>
                  <a:pt x="7249920" y="253916"/>
                  <a:pt x="7279115" y="370702"/>
                </a:cubicBezTo>
                <a:cubicBezTo>
                  <a:pt x="7270877" y="391297"/>
                  <a:pt x="7264322" y="412647"/>
                  <a:pt x="7254402" y="432486"/>
                </a:cubicBezTo>
                <a:cubicBezTo>
                  <a:pt x="7247760" y="445769"/>
                  <a:pt x="7234384" y="455468"/>
                  <a:pt x="7229688" y="469557"/>
                </a:cubicBezTo>
                <a:cubicBezTo>
                  <a:pt x="7213577" y="517891"/>
                  <a:pt x="7208729" y="569504"/>
                  <a:pt x="7192618" y="617838"/>
                </a:cubicBezTo>
                <a:cubicBezTo>
                  <a:pt x="7184380" y="642551"/>
                  <a:pt x="7192618" y="683740"/>
                  <a:pt x="7167905" y="691978"/>
                </a:cubicBezTo>
                <a:cubicBezTo>
                  <a:pt x="7093559" y="716760"/>
                  <a:pt x="7011386" y="700216"/>
                  <a:pt x="6933126" y="704335"/>
                </a:cubicBezTo>
                <a:cubicBezTo>
                  <a:pt x="6706518" y="732660"/>
                  <a:pt x="6801166" y="719655"/>
                  <a:pt x="6648921" y="741405"/>
                </a:cubicBezTo>
                <a:cubicBezTo>
                  <a:pt x="6462650" y="730448"/>
                  <a:pt x="6448034" y="736175"/>
                  <a:pt x="6278218" y="704335"/>
                </a:cubicBezTo>
                <a:cubicBezTo>
                  <a:pt x="6265416" y="701935"/>
                  <a:pt x="6253505" y="696097"/>
                  <a:pt x="6241148" y="691978"/>
                </a:cubicBezTo>
                <a:lnTo>
                  <a:pt x="3979861" y="716692"/>
                </a:lnTo>
                <a:cubicBezTo>
                  <a:pt x="3624642" y="716692"/>
                  <a:pt x="3186377" y="702494"/>
                  <a:pt x="2818326" y="691978"/>
                </a:cubicBezTo>
                <a:cubicBezTo>
                  <a:pt x="2631930" y="681013"/>
                  <a:pt x="2386381" y="664636"/>
                  <a:pt x="2212845" y="667265"/>
                </a:cubicBezTo>
                <a:cubicBezTo>
                  <a:pt x="1943330" y="671349"/>
                  <a:pt x="1812455" y="689785"/>
                  <a:pt x="1570294" y="716692"/>
                </a:cubicBezTo>
                <a:lnTo>
                  <a:pt x="1347872" y="704335"/>
                </a:lnTo>
                <a:cubicBezTo>
                  <a:pt x="1294279" y="700877"/>
                  <a:pt x="1240840" y="695227"/>
                  <a:pt x="1187234" y="691978"/>
                </a:cubicBezTo>
                <a:cubicBezTo>
                  <a:pt x="1104904" y="686988"/>
                  <a:pt x="1022477" y="683740"/>
                  <a:pt x="940099" y="679621"/>
                </a:cubicBezTo>
                <a:cubicBezTo>
                  <a:pt x="903212" y="673474"/>
                  <a:pt x="798027" y="654908"/>
                  <a:pt x="767105" y="654908"/>
                </a:cubicBezTo>
                <a:cubicBezTo>
                  <a:pt x="651701" y="654908"/>
                  <a:pt x="536445" y="663146"/>
                  <a:pt x="421115" y="667265"/>
                </a:cubicBezTo>
                <a:cubicBezTo>
                  <a:pt x="408758" y="675503"/>
                  <a:pt x="397328" y="685337"/>
                  <a:pt x="384045" y="691978"/>
                </a:cubicBezTo>
                <a:cubicBezTo>
                  <a:pt x="277400" y="745301"/>
                  <a:pt x="278811" y="711580"/>
                  <a:pt x="112197" y="691978"/>
                </a:cubicBezTo>
                <a:cubicBezTo>
                  <a:pt x="116641" y="676424"/>
                  <a:pt x="149267" y="571051"/>
                  <a:pt x="149267" y="543697"/>
                </a:cubicBezTo>
                <a:cubicBezTo>
                  <a:pt x="149267" y="514572"/>
                  <a:pt x="149935" y="483250"/>
                  <a:pt x="136910" y="457200"/>
                </a:cubicBezTo>
                <a:cubicBezTo>
                  <a:pt x="121947" y="427274"/>
                  <a:pt x="78634" y="417180"/>
                  <a:pt x="50413" y="407773"/>
                </a:cubicBezTo>
                <a:cubicBezTo>
                  <a:pt x="33937" y="395416"/>
                  <a:pt x="5025" y="390897"/>
                  <a:pt x="986" y="370702"/>
                </a:cubicBezTo>
                <a:cubicBezTo>
                  <a:pt x="-4895" y="341298"/>
                  <a:pt x="17083" y="312926"/>
                  <a:pt x="25699" y="284205"/>
                </a:cubicBezTo>
                <a:cubicBezTo>
                  <a:pt x="29442" y="271729"/>
                  <a:pt x="32231" y="258785"/>
                  <a:pt x="38056" y="247135"/>
                </a:cubicBezTo>
                <a:cubicBezTo>
                  <a:pt x="40661" y="241925"/>
                  <a:pt x="46294" y="238897"/>
                  <a:pt x="50413" y="234778"/>
                </a:cubicBezTo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cokolada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22A05-F48B-2E2E-4CDA-EF82A145176F}"/>
              </a:ext>
            </a:extLst>
          </p:cNvPr>
          <p:cNvSpPr/>
          <p:nvPr/>
        </p:nvSpPr>
        <p:spPr>
          <a:xfrm>
            <a:off x="2199503" y="5004489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Graphic 5" descr="Candle outline">
            <a:extLst>
              <a:ext uri="{FF2B5EF4-FFF2-40B4-BE49-F238E27FC236}">
                <a16:creationId xmlns:a16="http://schemas.microsoft.com/office/drawing/2014/main" id="{CADE3575-D88A-ACC1-7579-42E044F24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2382" y="1235683"/>
            <a:ext cx="2444584" cy="2444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9DC7B2-1468-9FA7-579F-D2BEB790B98C}"/>
              </a:ext>
            </a:extLst>
          </p:cNvPr>
          <p:cNvSpPr/>
          <p:nvPr/>
        </p:nvSpPr>
        <p:spPr>
          <a:xfrm>
            <a:off x="2199503" y="3031527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9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040C-B544-5A12-D0F8-2CEB61CD9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Poznate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5757-6BE0-4028-87D3-ABD3A75FB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Blizanke</a:t>
            </a:r>
            <a:r>
              <a:rPr lang="en-US" b="1" dirty="0"/>
              <a:t> Fokken (Martine </a:t>
            </a:r>
            <a:r>
              <a:rPr lang="en-US" b="1" dirty="0" err="1"/>
              <a:t>i</a:t>
            </a:r>
            <a:r>
              <a:rPr lang="en-US" b="1" dirty="0"/>
              <a:t> Louise Fokken): </a:t>
            </a:r>
            <a:r>
              <a:rPr lang="en-US" b="1" dirty="0" err="1"/>
              <a:t>Istaknute</a:t>
            </a:r>
            <a:r>
              <a:rPr lang="en-US" b="1" dirty="0"/>
              <a:t> </a:t>
            </a:r>
            <a:r>
              <a:rPr lang="en-US" b="1" dirty="0" err="1"/>
              <a:t>amsterdamske</a:t>
            </a:r>
            <a:r>
              <a:rPr lang="en-US" b="1" dirty="0"/>
              <a:t> </a:t>
            </a:r>
            <a:r>
              <a:rPr lang="en-US" b="1" dirty="0" err="1"/>
              <a:t>seksualne</a:t>
            </a:r>
            <a:r>
              <a:rPr lang="en-US" b="1" dirty="0"/>
              <a:t> </a:t>
            </a:r>
            <a:r>
              <a:rPr lang="en-US" b="1" dirty="0" err="1"/>
              <a:t>radnice</a:t>
            </a:r>
            <a:r>
              <a:rPr lang="en-US" b="1" dirty="0"/>
              <a:t> </a:t>
            </a:r>
            <a:r>
              <a:rPr lang="en-US" b="1" dirty="0" err="1"/>
              <a:t>koje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decenijama</a:t>
            </a:r>
            <a:r>
              <a:rPr lang="en-US" b="1" dirty="0"/>
              <a:t> </a:t>
            </a:r>
            <a:r>
              <a:rPr lang="en-US" b="1" dirty="0" err="1"/>
              <a:t>radile</a:t>
            </a:r>
            <a:r>
              <a:rPr lang="en-US" b="1" dirty="0"/>
              <a:t> u </a:t>
            </a:r>
            <a:r>
              <a:rPr lang="en-US" b="1" dirty="0" err="1"/>
              <a:t>industriji</a:t>
            </a:r>
            <a:r>
              <a:rPr lang="en-US" b="1" dirty="0"/>
              <a:t>. </a:t>
            </a:r>
            <a:r>
              <a:rPr lang="en-US" b="1" dirty="0" err="1"/>
              <a:t>Poznati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po tome </a:t>
            </a:r>
            <a:r>
              <a:rPr lang="en-US" b="1" dirty="0" err="1"/>
              <a:t>što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o </a:t>
            </a:r>
            <a:r>
              <a:rPr lang="en-US" b="1" dirty="0" err="1"/>
              <a:t>svojim</a:t>
            </a:r>
            <a:r>
              <a:rPr lang="en-US" b="1" dirty="0"/>
              <a:t> </a:t>
            </a:r>
            <a:r>
              <a:rPr lang="en-US" b="1" dirty="0" err="1"/>
              <a:t>životima</a:t>
            </a:r>
            <a:r>
              <a:rPr lang="en-US" b="1" dirty="0"/>
              <a:t> </a:t>
            </a:r>
            <a:r>
              <a:rPr lang="en-US" b="1" dirty="0" err="1"/>
              <a:t>govorili</a:t>
            </a:r>
            <a:r>
              <a:rPr lang="en-US" b="1" dirty="0"/>
              <a:t> u </a:t>
            </a:r>
            <a:r>
              <a:rPr lang="en-US" b="1" dirty="0" err="1"/>
              <a:t>autobiografiji</a:t>
            </a:r>
            <a:r>
              <a:rPr lang="en-US" b="1" dirty="0"/>
              <a:t> </a:t>
            </a:r>
            <a:r>
              <a:rPr lang="en-US" b="1" dirty="0" err="1"/>
              <a:t>iz</a:t>
            </a:r>
            <a:r>
              <a:rPr lang="en-US" b="1" dirty="0"/>
              <a:t> 2011. </a:t>
            </a:r>
            <a:r>
              <a:rPr lang="en-US" b="1" dirty="0" err="1"/>
              <a:t>godine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u </a:t>
            </a:r>
            <a:r>
              <a:rPr lang="en-US" b="1" dirty="0" err="1"/>
              <a:t>dokumentarcu</a:t>
            </a:r>
            <a:r>
              <a:rPr lang="en-US" b="1" dirty="0"/>
              <a:t> Meet the </a:t>
            </a:r>
            <a:r>
              <a:rPr lang="en-US" b="1" dirty="0" err="1"/>
              <a:t>Fokkens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r>
              <a:rPr lang="en-US" dirty="0"/>
              <a:t>Sa 71 </a:t>
            </a:r>
            <a:r>
              <a:rPr lang="en-US" dirty="0" err="1"/>
              <a:t>godinom</a:t>
            </a:r>
            <a:r>
              <a:rPr lang="en-US" dirty="0"/>
              <a:t>, </a:t>
            </a:r>
            <a:r>
              <a:rPr lang="en-US" dirty="0" err="1"/>
              <a:t>penzionisani</a:t>
            </a:r>
            <a:r>
              <a:rPr lang="en-US" dirty="0"/>
              <a:t> </a:t>
            </a:r>
            <a:r>
              <a:rPr lang="en-US" dirty="0" err="1"/>
              <a:t>blizanci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ponovo</a:t>
            </a:r>
            <a:r>
              <a:rPr lang="en-US" dirty="0"/>
              <a:t> </a:t>
            </a:r>
            <a:r>
              <a:rPr lang="en-US" dirty="0" err="1"/>
              <a:t>povezali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tradicijama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praznike</a:t>
            </a:r>
            <a:r>
              <a:rPr lang="en-US" dirty="0"/>
              <a:t> </a:t>
            </a:r>
            <a:r>
              <a:rPr lang="en-US" dirty="0" err="1"/>
              <a:t>pohađaju</a:t>
            </a:r>
            <a:r>
              <a:rPr lang="en-US" dirty="0"/>
              <a:t> </a:t>
            </a:r>
            <a:r>
              <a:rPr lang="en-US" dirty="0" err="1"/>
              <a:t>sinagogu</a:t>
            </a:r>
            <a:br>
              <a:rPr lang="sr-Latn-RS" dirty="0"/>
            </a:br>
            <a:r>
              <a:rPr lang="en-US" dirty="0"/>
              <a:t>(</a:t>
            </a:r>
            <a:r>
              <a:rPr lang="sr-Latn-RS" dirty="0"/>
              <a:t>prica i</a:t>
            </a:r>
            <a:r>
              <a:rPr lang="en-US" dirty="0"/>
              <a:t>z</a:t>
            </a:r>
            <a:r>
              <a:rPr lang="sr-Latn-RS" dirty="0"/>
              <a:t> 2014te</a:t>
            </a:r>
            <a:r>
              <a:rPr lang="en-US" dirty="0"/>
              <a:t>) </a:t>
            </a:r>
            <a:r>
              <a:rPr lang="en-US" b="1" dirty="0"/>
              <a:t>
</a:t>
            </a:r>
            <a:r>
              <a:rPr lang="sr-Latn-RS" b="1" dirty="0"/>
              <a:t>Danas </a:t>
            </a:r>
            <a:r>
              <a:rPr lang="en-US" dirty="0"/>
              <a:t>Louise and Martine </a:t>
            </a:r>
            <a:r>
              <a:rPr lang="en-US" dirty="0" err="1"/>
              <a:t>Fokkens</a:t>
            </a:r>
            <a:r>
              <a:rPr lang="en-US" dirty="0"/>
              <a:t> </a:t>
            </a:r>
            <a:r>
              <a:rPr lang="sr-Latn-RS" dirty="0"/>
              <a:t>+</a:t>
            </a:r>
            <a:r>
              <a:rPr lang="en-US" dirty="0"/>
              <a:t> </a:t>
            </a:r>
            <a:r>
              <a:rPr lang="en-US" b="1" dirty="0"/>
              <a:t>83 years 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27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7AFF9-BDE2-83EE-E1CD-3F72F398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sz="2800" b="1" dirty="0" err="1"/>
              <a:t>Upoznajte</a:t>
            </a:r>
            <a:r>
              <a:rPr lang="en-US" sz="2800" b="1" dirty="0"/>
              <a:t> </a:t>
            </a:r>
            <a:r>
              <a:rPr lang="en-US" sz="2800" b="1" dirty="0" err="1"/>
              <a:t>Fokkenove</a:t>
            </a:r>
            <a:r>
              <a:rPr lang="en-US" sz="2800" b="1" dirty="0"/>
              <a:t>: </a:t>
            </a:r>
            <a:r>
              <a:rPr lang="en-US" sz="2800" b="1" dirty="0" err="1"/>
              <a:t>Amsterdamske</a:t>
            </a:r>
            <a:r>
              <a:rPr lang="en-US" sz="2800" b="1" dirty="0"/>
              <a:t> </a:t>
            </a:r>
            <a:r>
              <a:rPr lang="en-US" sz="2800" b="1" dirty="0" err="1"/>
              <a:t>sedamdesetogodišnje</a:t>
            </a:r>
            <a:r>
              <a:rPr lang="en-US" sz="2800" b="1" dirty="0"/>
              <a:t> </a:t>
            </a:r>
            <a:r>
              <a:rPr lang="en-US" sz="2800" b="1" dirty="0" err="1"/>
              <a:t>jevrejske</a:t>
            </a:r>
            <a:r>
              <a:rPr lang="en-US" sz="2800" b="1" dirty="0"/>
              <a:t> </a:t>
            </a:r>
            <a:r>
              <a:rPr lang="en-US" sz="2800" b="1" dirty="0" err="1"/>
              <a:t>prostitutke</a:t>
            </a:r>
            <a:br>
              <a:rPr lang="en-US" sz="2800" b="1" dirty="0"/>
            </a:b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1DDB67-8DFF-10EB-E6E5-C1377F3D8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947" y="1690688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4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D0D5-BA65-FD76-17CB-1DA8B8283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E5152-68AA-D32D-8352-22B045B83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5838" y="1825625"/>
            <a:ext cx="3877962" cy="4351338"/>
          </a:xfrm>
        </p:spPr>
        <p:txBody>
          <a:bodyPr/>
          <a:lstStyle/>
          <a:p>
            <a:r>
              <a:rPr lang="sr-Latn-RS" dirty="0"/>
              <a:t>Film 80 minuta</a:t>
            </a:r>
          </a:p>
          <a:p>
            <a:endParaRPr lang="sr-Latn-RS" dirty="0"/>
          </a:p>
          <a:p>
            <a:r>
              <a:rPr lang="sr-Latn-RS" dirty="0"/>
              <a:t>Na Amazonu $150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F92B6-860C-3C2B-61FA-59FA0287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86" y="133349"/>
            <a:ext cx="4560171" cy="64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0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8F39-4E70-1C29-2B80-F29DEF01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49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Heidi Fleiss (</a:t>
            </a:r>
            <a:r>
              <a:rPr lang="en-US" b="1" dirty="0" err="1"/>
              <a:t>rođena</a:t>
            </a:r>
            <a:r>
              <a:rPr lang="en-US" b="1" dirty="0"/>
              <a:t> 1965): </a:t>
            </a:r>
            <a:r>
              <a:rPr lang="en-US" b="1" dirty="0" err="1"/>
              <a:t>Poznata</a:t>
            </a:r>
            <a:r>
              <a:rPr lang="en-US" b="1" dirty="0"/>
              <a:t> </a:t>
            </a:r>
            <a:r>
              <a:rPr lang="en-US" b="1" dirty="0" err="1"/>
              <a:t>kao</a:t>
            </a:r>
            <a:r>
              <a:rPr lang="en-US" b="1" dirty="0"/>
              <a:t> "Hollywood Madam",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visoko</a:t>
            </a:r>
            <a:r>
              <a:rPr lang="en-US" dirty="0"/>
              <a:t> </a:t>
            </a:r>
            <a:r>
              <a:rPr lang="en-US" dirty="0" err="1"/>
              <a:t>profilirana</a:t>
            </a:r>
            <a:r>
              <a:rPr lang="en-US" dirty="0"/>
              <a:t> </a:t>
            </a:r>
            <a:r>
              <a:rPr lang="en-US" dirty="0" err="1"/>
              <a:t>američka</a:t>
            </a:r>
            <a:r>
              <a:rPr lang="en-US" dirty="0"/>
              <a:t> madam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vodila</a:t>
            </a:r>
            <a:r>
              <a:rPr lang="en-US" dirty="0"/>
              <a:t> </a:t>
            </a:r>
            <a:r>
              <a:rPr lang="en-US" dirty="0" err="1"/>
              <a:t>elitni</a:t>
            </a:r>
            <a:r>
              <a:rPr lang="en-US" dirty="0"/>
              <a:t> </a:t>
            </a:r>
            <a:r>
              <a:rPr lang="en-US" dirty="0" err="1"/>
              <a:t>lanac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 u Los </a:t>
            </a:r>
            <a:r>
              <a:rPr lang="en-US" dirty="0" err="1"/>
              <a:t>Angelesu</a:t>
            </a:r>
            <a:r>
              <a:rPr lang="en-US" dirty="0"/>
              <a:t> </a:t>
            </a:r>
            <a:r>
              <a:rPr lang="en-US" dirty="0" err="1"/>
              <a:t>početkom</a:t>
            </a:r>
            <a:r>
              <a:rPr lang="en-US" dirty="0"/>
              <a:t> 1990-ih.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FFBAF-C2A0-6E16-AA20-173824E65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996" y="2506662"/>
            <a:ext cx="684800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D1640-7B26-4DA7-4C73-4CE01C29E47C}"/>
              </a:ext>
            </a:extLst>
          </p:cNvPr>
          <p:cNvSpPr txBox="1"/>
          <p:nvPr/>
        </p:nvSpPr>
        <p:spPr>
          <a:xfrm>
            <a:off x="10107827" y="4003589"/>
            <a:ext cx="1446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Osudjena</a:t>
            </a:r>
            <a:r>
              <a:rPr lang="en-US" dirty="0"/>
              <a:t> </a:t>
            </a:r>
            <a:r>
              <a:rPr lang="en-US" dirty="0" err="1"/>
              <a:t>na</a:t>
            </a:r>
            <a:endParaRPr lang="en-US" dirty="0"/>
          </a:p>
          <a:p>
            <a:r>
              <a:rPr lang="en-US" dirty="0"/>
              <a:t>7 </a:t>
            </a:r>
            <a:r>
              <a:rPr lang="en-US" dirty="0" err="1"/>
              <a:t>godina</a:t>
            </a:r>
            <a:endParaRPr lang="en-US" dirty="0"/>
          </a:p>
          <a:p>
            <a:r>
              <a:rPr lang="en-US" dirty="0" err="1"/>
              <a:t>Sluzila</a:t>
            </a:r>
            <a:endParaRPr lang="en-US" dirty="0"/>
          </a:p>
          <a:p>
            <a:r>
              <a:rPr lang="en-US" dirty="0"/>
              <a:t>20 </a:t>
            </a:r>
            <a:r>
              <a:rPr lang="en-US" dirty="0" err="1"/>
              <a:t>meseci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97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81B9-0D81-C8FE-EF75-8BF504B0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Antonia</a:t>
            </a:r>
            <a:r>
              <a:rPr lang="sr-Latn-RS" b="1" dirty="0"/>
              <a:t>  NY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9A38-0A5D-BDFE-94DC-9EB7A7B07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"Tony the Tough" : Rusko-</a:t>
            </a:r>
            <a:r>
              <a:rPr lang="en-US" b="1" dirty="0" err="1"/>
              <a:t>jevrejsk</a:t>
            </a:r>
            <a:r>
              <a:rPr lang="sr-Latn-RS" b="1" dirty="0"/>
              <a:t>a</a:t>
            </a:r>
            <a:r>
              <a:rPr lang="en-US" b="1" dirty="0"/>
              <a:t> </a:t>
            </a:r>
            <a:r>
              <a:rPr lang="en-US" b="1" dirty="0" err="1"/>
              <a:t>imigrant</a:t>
            </a:r>
            <a:r>
              <a:rPr lang="sr-Latn-RS" b="1" dirty="0"/>
              <a:t>kinja</a:t>
            </a:r>
            <a:r>
              <a:rPr lang="en-US" b="1" dirty="0"/>
              <a:t> koji je bio </a:t>
            </a:r>
            <a:r>
              <a:rPr lang="en-US" b="1" dirty="0" err="1"/>
              <a:t>iskorištavan</a:t>
            </a:r>
            <a:r>
              <a:rPr lang="en-US" b="1" dirty="0"/>
              <a:t> u </a:t>
            </a:r>
            <a:r>
              <a:rPr lang="en-US" b="1" dirty="0" err="1"/>
              <a:t>njujorškom</a:t>
            </a:r>
            <a:r>
              <a:rPr lang="en-US" b="1" dirty="0"/>
              <a:t> </a:t>
            </a:r>
            <a:r>
              <a:rPr lang="en-US" b="1" dirty="0" err="1"/>
              <a:t>podzemlju</a:t>
            </a:r>
            <a:r>
              <a:rPr lang="en-US" b="1" dirty="0"/>
              <a:t> </a:t>
            </a:r>
            <a:r>
              <a:rPr lang="en-US" b="1" dirty="0" err="1"/>
              <a:t>početkom</a:t>
            </a:r>
            <a:r>
              <a:rPr lang="en-US" b="1" dirty="0"/>
              <a:t> 20. </a:t>
            </a:r>
            <a:r>
              <a:rPr lang="en-US" b="1" dirty="0" err="1"/>
              <a:t>stoljeća</a:t>
            </a:r>
            <a:r>
              <a:rPr lang="en-US" b="1" dirty="0"/>
              <a:t>, </a:t>
            </a:r>
            <a:r>
              <a:rPr lang="en-US" b="1" dirty="0" err="1"/>
              <a:t>često</a:t>
            </a:r>
            <a:r>
              <a:rPr lang="en-US" b="1" dirty="0"/>
              <a:t> </a:t>
            </a:r>
            <a:r>
              <a:rPr lang="en-US" b="1" dirty="0" err="1"/>
              <a:t>citiran</a:t>
            </a:r>
            <a:r>
              <a:rPr lang="en-US" b="1" dirty="0"/>
              <a:t> u </a:t>
            </a:r>
            <a:r>
              <a:rPr lang="en-US" b="1" dirty="0" err="1"/>
              <a:t>društvenim</a:t>
            </a:r>
            <a:r>
              <a:rPr lang="en-US" b="1" dirty="0"/>
              <a:t> </a:t>
            </a:r>
            <a:r>
              <a:rPr lang="en-US" b="1" dirty="0" err="1"/>
              <a:t>studijama</a:t>
            </a:r>
            <a:r>
              <a:rPr lang="en-US" b="1" dirty="0"/>
              <a:t> o </a:t>
            </a:r>
            <a:r>
              <a:rPr lang="en-US" b="1" dirty="0" err="1"/>
              <a:t>jevrejskim</a:t>
            </a:r>
            <a:r>
              <a:rPr lang="en-US" b="1" dirty="0"/>
              <a:t> </a:t>
            </a:r>
            <a:r>
              <a:rPr lang="en-US" b="1" dirty="0" err="1"/>
              <a:t>prostitutkama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Lower East </a:t>
            </a:r>
            <a:r>
              <a:rPr lang="en-US" b="1" dirty="0" err="1"/>
              <a:t>Sideu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296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8F13-E1FF-6CD0-949B-14282AF0D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14"/>
            <a:ext cx="10515600" cy="6119770"/>
          </a:xfrm>
        </p:spPr>
        <p:txBody>
          <a:bodyPr>
            <a:normAutofit/>
          </a:bodyPr>
          <a:lstStyle/>
          <a:p>
            <a:r>
              <a:rPr lang="en-US" dirty="0"/>
              <a:t>Lillian </a:t>
            </a:r>
            <a:r>
              <a:rPr lang="en-US" dirty="0" err="1"/>
              <a:t>i</a:t>
            </a:r>
            <a:r>
              <a:rPr lang="en-US" dirty="0"/>
              <a:t> Antonia bile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rusko-židovske</a:t>
            </a:r>
            <a:r>
              <a:rPr lang="en-US" dirty="0"/>
              <a:t> </a:t>
            </a:r>
            <a:r>
              <a:rPr lang="en-US" dirty="0" err="1"/>
              <a:t>imigrantkinje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područja</a:t>
            </a:r>
            <a:r>
              <a:rPr lang="en-US" dirty="0"/>
              <a:t> Pale, </a:t>
            </a:r>
            <a:r>
              <a:rPr lang="en-US" dirty="0" err="1"/>
              <a:t>ali</a:t>
            </a:r>
            <a:r>
              <a:rPr lang="en-US" dirty="0"/>
              <a:t> Lily,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svojim</a:t>
            </a:r>
            <a:r>
              <a:rPr lang="en-US" dirty="0"/>
              <a:t> </a:t>
            </a:r>
            <a:r>
              <a:rPr lang="en-US" dirty="0" err="1"/>
              <a:t>plavim</a:t>
            </a:r>
            <a:r>
              <a:rPr lang="en-US" dirty="0"/>
              <a:t> </a:t>
            </a:r>
            <a:r>
              <a:rPr lang="en-US" dirty="0" err="1"/>
              <a:t>loknama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breskvastim</a:t>
            </a:r>
            <a:r>
              <a:rPr lang="en-US" dirty="0"/>
              <a:t> </a:t>
            </a:r>
            <a:r>
              <a:rPr lang="en-US" dirty="0" err="1"/>
              <a:t>tenom</a:t>
            </a:r>
            <a:r>
              <a:rPr lang="en-US" dirty="0"/>
              <a:t>, </a:t>
            </a:r>
            <a:r>
              <a:rPr lang="en-US" dirty="0" err="1"/>
              <a:t>više</a:t>
            </a:r>
            <a:r>
              <a:rPr lang="en-US" dirty="0"/>
              <a:t> je </a:t>
            </a:r>
            <a:r>
              <a:rPr lang="en-US" dirty="0" err="1"/>
              <a:t>izgledala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Francuskinja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Ruskinja</a:t>
            </a:r>
            <a:r>
              <a:rPr lang="en-US" dirty="0"/>
              <a:t>. Antonia,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zvali</a:t>
            </a:r>
            <a:r>
              <a:rPr lang="en-US" dirty="0"/>
              <a:t> Tony,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tradicionalna</a:t>
            </a:r>
            <a:r>
              <a:rPr lang="en-US" dirty="0"/>
              <a:t>: </a:t>
            </a:r>
            <a:r>
              <a:rPr lang="en-US" dirty="0" err="1"/>
              <a:t>pune</a:t>
            </a:r>
            <a:r>
              <a:rPr lang="en-US" dirty="0"/>
              <a:t> </a:t>
            </a:r>
            <a:r>
              <a:rPr lang="en-US" dirty="0" err="1"/>
              <a:t>grimizne</a:t>
            </a:r>
            <a:r>
              <a:rPr lang="en-US" dirty="0"/>
              <a:t> </a:t>
            </a:r>
            <a:r>
              <a:rPr lang="en-US" dirty="0" err="1"/>
              <a:t>usne</a:t>
            </a:r>
            <a:r>
              <a:rPr lang="en-US" dirty="0"/>
              <a:t> </a:t>
            </a:r>
            <a:r>
              <a:rPr lang="en-US" dirty="0" err="1"/>
              <a:t>uokvirene</a:t>
            </a:r>
            <a:r>
              <a:rPr lang="en-US" dirty="0"/>
              <a:t> </a:t>
            </a:r>
            <a:r>
              <a:rPr lang="en-US" dirty="0" err="1"/>
              <a:t>gustom</a:t>
            </a:r>
            <a:r>
              <a:rPr lang="en-US" dirty="0"/>
              <a:t> </a:t>
            </a:r>
            <a:r>
              <a:rPr lang="en-US" dirty="0" err="1"/>
              <a:t>crnom</a:t>
            </a:r>
            <a:r>
              <a:rPr lang="en-US" dirty="0"/>
              <a:t> </a:t>
            </a:r>
            <a:r>
              <a:rPr lang="en-US" dirty="0" err="1"/>
              <a:t>kosom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Dok je Lily </a:t>
            </a:r>
            <a:r>
              <a:rPr lang="en-US" dirty="0" err="1"/>
              <a:t>stigla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Pale 1897. </a:t>
            </a:r>
            <a:r>
              <a:rPr lang="en-US" dirty="0" err="1"/>
              <a:t>godine</a:t>
            </a:r>
            <a:r>
              <a:rPr lang="en-US" dirty="0"/>
              <a:t>, u </a:t>
            </a:r>
            <a:r>
              <a:rPr lang="en-US" dirty="0" err="1"/>
              <a:t>dobi</a:t>
            </a:r>
            <a:r>
              <a:rPr lang="en-US" dirty="0"/>
              <a:t> od tri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svojom</a:t>
            </a:r>
            <a:r>
              <a:rPr lang="en-US" dirty="0"/>
              <a:t> </a:t>
            </a:r>
            <a:r>
              <a:rPr lang="en-US" dirty="0" err="1"/>
              <a:t>porodicom</a:t>
            </a:r>
            <a:r>
              <a:rPr lang="en-US" dirty="0"/>
              <a:t>, Tony je </a:t>
            </a:r>
            <a:r>
              <a:rPr lang="en-US" dirty="0" err="1"/>
              <a:t>došla</a:t>
            </a:r>
            <a:r>
              <a:rPr lang="en-US" dirty="0"/>
              <a:t> 1906. </a:t>
            </a:r>
            <a:r>
              <a:rPr lang="en-US" dirty="0" err="1"/>
              <a:t>godine</a:t>
            </a:r>
            <a:r>
              <a:rPr lang="en-US" dirty="0"/>
              <a:t>, u </a:t>
            </a:r>
            <a:r>
              <a:rPr lang="en-US" dirty="0" err="1"/>
              <a:t>dobi</a:t>
            </a:r>
            <a:r>
              <a:rPr lang="en-US" dirty="0"/>
              <a:t> od </a:t>
            </a:r>
            <a:r>
              <a:rPr lang="en-US" dirty="0" err="1"/>
              <a:t>trinaest</a:t>
            </a:r>
            <a:r>
              <a:rPr lang="en-US" dirty="0"/>
              <a:t> </a:t>
            </a:r>
            <a:r>
              <a:rPr lang="en-US" dirty="0" err="1"/>
              <a:t>godina</a:t>
            </a:r>
            <a:r>
              <a:rPr lang="en-US" dirty="0"/>
              <a:t>, </a:t>
            </a:r>
            <a:r>
              <a:rPr lang="en-US" dirty="0" err="1"/>
              <a:t>samo</a:t>
            </a:r>
            <a:r>
              <a:rPr lang="en-US" dirty="0"/>
              <a:t> s </a:t>
            </a:r>
            <a:r>
              <a:rPr lang="en-US" dirty="0" err="1"/>
              <a:t>ocem</a:t>
            </a:r>
            <a:r>
              <a:rPr lang="en-US" dirty="0"/>
              <a:t>,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jedva</a:t>
            </a:r>
            <a:r>
              <a:rPr lang="en-US" dirty="0"/>
              <a:t> </a:t>
            </a:r>
            <a:r>
              <a:rPr lang="en-US" dirty="0" err="1"/>
              <a:t>preživjela</a:t>
            </a:r>
            <a:r>
              <a:rPr lang="en-US" dirty="0"/>
              <a:t> pogrom u </a:t>
            </a:r>
            <a:r>
              <a:rPr lang="en-US" dirty="0" err="1"/>
              <a:t>Bialystoku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. U New </a:t>
            </a:r>
            <a:r>
              <a:rPr lang="en-US" dirty="0" err="1"/>
              <a:t>Yorku</a:t>
            </a:r>
            <a:r>
              <a:rPr lang="en-US" dirty="0"/>
              <a:t>, Tony je </a:t>
            </a:r>
            <a:r>
              <a:rPr lang="en-US" dirty="0" err="1"/>
              <a:t>isprekidano</a:t>
            </a:r>
            <a:r>
              <a:rPr lang="en-US" dirty="0"/>
              <a:t> </a:t>
            </a:r>
            <a:r>
              <a:rPr lang="en-US" dirty="0" err="1"/>
              <a:t>govorila</a:t>
            </a:r>
            <a:r>
              <a:rPr lang="en-US" dirty="0"/>
              <a:t> </a:t>
            </a:r>
            <a:r>
              <a:rPr lang="en-US" dirty="0" err="1"/>
              <a:t>engleski</a:t>
            </a:r>
            <a:r>
              <a:rPr lang="en-US" dirty="0"/>
              <a:t>, </a:t>
            </a:r>
            <a:r>
              <a:rPr lang="en-US" dirty="0" err="1"/>
              <a:t>nesposobna</a:t>
            </a:r>
            <a:r>
              <a:rPr lang="en-US" dirty="0"/>
              <a:t> </a:t>
            </a:r>
            <a:r>
              <a:rPr lang="en-US" dirty="0" err="1"/>
              <a:t>izgovoriti</a:t>
            </a:r>
            <a:r>
              <a:rPr lang="en-US" dirty="0"/>
              <a:t> </a:t>
            </a:r>
            <a:r>
              <a:rPr lang="en-US" dirty="0" err="1"/>
              <a:t>glasove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 </a:t>
            </a:r>
            <a:r>
              <a:rPr lang="en-US" i="1" dirty="0" err="1"/>
              <a:t>th</a:t>
            </a:r>
            <a:r>
              <a:rPr lang="en-US" dirty="0"/>
              <a:t> </a:t>
            </a:r>
            <a:r>
              <a:rPr lang="en-US" dirty="0" err="1"/>
              <a:t>ili</a:t>
            </a:r>
            <a:r>
              <a:rPr lang="en-US" dirty="0"/>
              <a:t> </a:t>
            </a:r>
            <a:r>
              <a:rPr lang="en-US" i="1" dirty="0" err="1"/>
              <a:t>ing</a:t>
            </a:r>
            <a:r>
              <a:rPr lang="en-US" dirty="0"/>
              <a:t> . </a:t>
            </a:r>
            <a:r>
              <a:rPr lang="en-US" i="1" dirty="0" err="1"/>
              <a:t>Tkanina</a:t>
            </a:r>
            <a:r>
              <a:rPr lang="en-US" dirty="0"/>
              <a:t> je </a:t>
            </a:r>
            <a:r>
              <a:rPr lang="en-US" dirty="0" err="1"/>
              <a:t>izlazila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 </a:t>
            </a:r>
            <a:r>
              <a:rPr lang="en-US" i="1" dirty="0"/>
              <a:t>cloth, a </a:t>
            </a:r>
            <a:r>
              <a:rPr lang="en-US" i="1" dirty="0" err="1"/>
              <a:t>pjevanje</a:t>
            </a:r>
            <a:r>
              <a:rPr lang="en-US" dirty="0"/>
              <a:t> </a:t>
            </a:r>
            <a:r>
              <a:rPr lang="en-US" dirty="0" err="1"/>
              <a:t>kao</a:t>
            </a:r>
            <a:r>
              <a:rPr lang="en-US" dirty="0"/>
              <a:t> </a:t>
            </a:r>
            <a:r>
              <a:rPr lang="en-US" i="1" dirty="0"/>
              <a:t>sin-gin</a:t>
            </a:r>
            <a:r>
              <a:rPr lang="en-US" dirty="0"/>
              <a:t> . </a:t>
            </a:r>
            <a:r>
              <a:rPr lang="en-US" dirty="0" err="1"/>
              <a:t>Boreći</a:t>
            </a:r>
            <a:r>
              <a:rPr lang="en-US" dirty="0"/>
              <a:t> se da se </a:t>
            </a:r>
            <a:r>
              <a:rPr lang="en-US" dirty="0" err="1"/>
              <a:t>prilagodi</a:t>
            </a:r>
            <a:r>
              <a:rPr lang="en-US" dirty="0"/>
              <a:t>, </a:t>
            </a:r>
            <a:r>
              <a:rPr lang="en-US" dirty="0" err="1"/>
              <a:t>kompenzirala</a:t>
            </a:r>
            <a:r>
              <a:rPr lang="en-US" dirty="0"/>
              <a:t> je to </a:t>
            </a:r>
            <a:r>
              <a:rPr lang="en-US" dirty="0" err="1"/>
              <a:t>upornošću</a:t>
            </a:r>
            <a:r>
              <a:rPr lang="en-US" dirty="0"/>
              <a:t>. U </a:t>
            </a:r>
            <a:r>
              <a:rPr lang="en-US" dirty="0" err="1"/>
              <a:t>osnovnoj</a:t>
            </a:r>
            <a:r>
              <a:rPr lang="en-US" dirty="0"/>
              <a:t> </a:t>
            </a:r>
            <a:r>
              <a:rPr lang="en-US" dirty="0" err="1"/>
              <a:t>školi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djevojke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bande</a:t>
            </a:r>
            <a:r>
              <a:rPr lang="en-US" dirty="0"/>
              <a:t> </a:t>
            </a:r>
            <a:r>
              <a:rPr lang="en-US" dirty="0" err="1"/>
              <a:t>maltretirale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vukle</a:t>
            </a:r>
            <a:r>
              <a:rPr lang="en-US" dirty="0"/>
              <a:t> </a:t>
            </a:r>
            <a:r>
              <a:rPr lang="en-US" dirty="0" err="1"/>
              <a:t>Lilyne</a:t>
            </a:r>
            <a:r>
              <a:rPr lang="en-US" dirty="0"/>
              <a:t> </a:t>
            </a:r>
            <a:r>
              <a:rPr lang="en-US" dirty="0" err="1"/>
              <a:t>bijele</a:t>
            </a:r>
            <a:r>
              <a:rPr lang="en-US" dirty="0"/>
              <a:t> </a:t>
            </a:r>
            <a:r>
              <a:rPr lang="en-US" dirty="0" err="1"/>
              <a:t>lokne</a:t>
            </a:r>
            <a:r>
              <a:rPr lang="en-US" dirty="0"/>
              <a:t>, Tony je </a:t>
            </a:r>
            <a:r>
              <a:rPr lang="en-US" dirty="0" err="1"/>
              <a:t>napadala</a:t>
            </a:r>
            <a:r>
              <a:rPr lang="en-US" dirty="0"/>
              <a:t>, </a:t>
            </a:r>
            <a:r>
              <a:rPr lang="en-US" dirty="0" err="1"/>
              <a:t>nikada</a:t>
            </a:r>
            <a:r>
              <a:rPr lang="en-US" dirty="0"/>
              <a:t> ne </a:t>
            </a:r>
            <a:r>
              <a:rPr lang="en-US" dirty="0" err="1"/>
              <a:t>oklijevajući</a:t>
            </a:r>
            <a:r>
              <a:rPr lang="en-US" dirty="0"/>
              <a:t> da </a:t>
            </a:r>
            <a:r>
              <a:rPr lang="en-US" dirty="0" err="1"/>
              <a:t>pojača</a:t>
            </a:r>
            <a:r>
              <a:rPr lang="en-US" dirty="0"/>
              <a:t> argument </a:t>
            </a:r>
            <a:r>
              <a:rPr lang="en-US" dirty="0" err="1"/>
              <a:t>udarcem</a:t>
            </a:r>
            <a:r>
              <a:rPr lang="en-US" dirty="0"/>
              <a:t>. Ova </a:t>
            </a:r>
            <a:r>
              <a:rPr lang="en-US" dirty="0" err="1"/>
              <a:t>drskost</a:t>
            </a:r>
            <a:r>
              <a:rPr lang="en-US" dirty="0"/>
              <a:t> </a:t>
            </a:r>
            <a:r>
              <a:rPr lang="en-US" dirty="0" err="1"/>
              <a:t>joj</a:t>
            </a:r>
            <a:r>
              <a:rPr lang="en-US" dirty="0"/>
              <a:t> je </a:t>
            </a:r>
            <a:r>
              <a:rPr lang="en-US" dirty="0" err="1"/>
              <a:t>donijela</a:t>
            </a:r>
            <a:r>
              <a:rPr lang="en-US" dirty="0"/>
              <a:t> </a:t>
            </a:r>
            <a:r>
              <a:rPr lang="en-US" dirty="0" err="1"/>
              <a:t>nadimak</a:t>
            </a:r>
            <a:r>
              <a:rPr lang="en-US" dirty="0"/>
              <a:t>: "Tony </a:t>
            </a:r>
            <a:r>
              <a:rPr lang="en-US" dirty="0" err="1"/>
              <a:t>Žilava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8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D340-B267-16E4-41D3-F2A0DC9F7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Goldberg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3A209-6526-ADDD-4A27-F97D66BBE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Godine 1896., </a:t>
            </a:r>
            <a:r>
              <a:rPr lang="en-US" dirty="0" err="1"/>
              <a:t>jednooki</a:t>
            </a:r>
            <a:r>
              <a:rPr lang="en-US" dirty="0"/>
              <a:t>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vojnik</a:t>
            </a:r>
            <a:r>
              <a:rPr lang="en-US" dirty="0"/>
              <a:t> u </a:t>
            </a:r>
            <a:r>
              <a:rPr lang="en-US" dirty="0" err="1"/>
              <a:t>ruskoj</a:t>
            </a:r>
            <a:r>
              <a:rPr lang="en-US" dirty="0"/>
              <a:t> </a:t>
            </a:r>
            <a:r>
              <a:rPr lang="en-US" dirty="0" err="1"/>
              <a:t>vojsci</a:t>
            </a:r>
            <a:r>
              <a:rPr lang="en-US" dirty="0"/>
              <a:t> </a:t>
            </a:r>
            <a:r>
              <a:rPr lang="en-US" dirty="0" err="1"/>
              <a:t>napustio</a:t>
            </a:r>
            <a:r>
              <a:rPr lang="en-US" dirty="0"/>
              <a:t> je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garnizon</a:t>
            </a:r>
            <a:r>
              <a:rPr lang="en-US" dirty="0"/>
              <a:t> u </a:t>
            </a:r>
            <a:r>
              <a:rPr lang="en-US" dirty="0" err="1"/>
              <a:t>Varšavi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odlučio</a:t>
            </a:r>
            <a:r>
              <a:rPr lang="en-US" dirty="0"/>
              <a:t> </a:t>
            </a:r>
            <a:r>
              <a:rPr lang="en-US" dirty="0" err="1"/>
              <a:t>postati</a:t>
            </a:r>
            <a:r>
              <a:rPr lang="en-US" dirty="0"/>
              <a:t> </a:t>
            </a:r>
            <a:r>
              <a:rPr lang="en-US" dirty="0" err="1"/>
              <a:t>svodnik</a:t>
            </a:r>
            <a:r>
              <a:rPr lang="en-US" dirty="0"/>
              <a:t>.  </a:t>
            </a:r>
            <a:r>
              <a:rPr lang="en-US" dirty="0" err="1"/>
              <a:t>Svodništvo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bio </a:t>
            </a:r>
            <a:r>
              <a:rPr lang="en-US" dirty="0" err="1"/>
              <a:t>slučajan</a:t>
            </a:r>
            <a:r>
              <a:rPr lang="en-US" dirty="0"/>
              <a:t> </a:t>
            </a:r>
            <a:r>
              <a:rPr lang="en-US" dirty="0" err="1"/>
              <a:t>izbor</a:t>
            </a:r>
            <a:r>
              <a:rPr lang="en-US" dirty="0"/>
              <a:t> </a:t>
            </a:r>
            <a:r>
              <a:rPr lang="en-US" dirty="0" err="1"/>
              <a:t>karijere</a:t>
            </a:r>
            <a:r>
              <a:rPr lang="en-US" dirty="0"/>
              <a:t> za </a:t>
            </a:r>
            <a:r>
              <a:rPr lang="en-US" dirty="0" err="1"/>
              <a:t>Motchea</a:t>
            </a:r>
            <a:r>
              <a:rPr lang="en-US" dirty="0"/>
              <a:t> Goldberga. U </a:t>
            </a:r>
            <a:r>
              <a:rPr lang="en-US" dirty="0" err="1"/>
              <a:t>Ruskom</a:t>
            </a:r>
            <a:r>
              <a:rPr lang="en-US" dirty="0"/>
              <a:t> </a:t>
            </a:r>
            <a:r>
              <a:rPr lang="en-US" dirty="0" err="1"/>
              <a:t>Carstvu</a:t>
            </a:r>
            <a:r>
              <a:rPr lang="en-US" dirty="0"/>
              <a:t>, </a:t>
            </a:r>
            <a:r>
              <a:rPr lang="en-US" dirty="0" err="1"/>
              <a:t>prostitucija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regulirano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stratificirano</a:t>
            </a:r>
            <a:r>
              <a:rPr lang="en-US" dirty="0"/>
              <a:t> </a:t>
            </a:r>
            <a:r>
              <a:rPr lang="en-US" dirty="0" err="1"/>
              <a:t>zanimanje</a:t>
            </a:r>
            <a:r>
              <a:rPr lang="en-US" dirty="0"/>
              <a:t>,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protezalo</a:t>
            </a:r>
            <a:r>
              <a:rPr lang="en-US" dirty="0"/>
              <a:t> od </a:t>
            </a:r>
            <a:r>
              <a:rPr lang="en-US" dirty="0" err="1"/>
              <a:t>poznatih</a:t>
            </a:r>
            <a:r>
              <a:rPr lang="en-US" dirty="0"/>
              <a:t> </a:t>
            </a:r>
            <a:r>
              <a:rPr lang="en-US" dirty="0" err="1"/>
              <a:t>jevrejskih</a:t>
            </a:r>
            <a:r>
              <a:rPr lang="en-US" dirty="0"/>
              <a:t> </a:t>
            </a:r>
            <a:r>
              <a:rPr lang="en-US" dirty="0" err="1"/>
              <a:t>kurtizana</a:t>
            </a:r>
            <a:r>
              <a:rPr lang="en-US" dirty="0"/>
              <a:t> do "</a:t>
            </a:r>
            <a:r>
              <a:rPr lang="en-US" dirty="0" err="1"/>
              <a:t>djevojaka</a:t>
            </a:r>
            <a:r>
              <a:rPr lang="en-US" dirty="0"/>
              <a:t> </a:t>
            </a:r>
            <a:r>
              <a:rPr lang="en-US" dirty="0" err="1"/>
              <a:t>vučica</a:t>
            </a:r>
            <a:r>
              <a:rPr lang="en-US" dirty="0"/>
              <a:t>"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spavale</a:t>
            </a:r>
            <a:r>
              <a:rPr lang="en-US" dirty="0"/>
              <a:t> u </a:t>
            </a:r>
            <a:r>
              <a:rPr lang="en-US" dirty="0" err="1"/>
              <a:t>javnim</a:t>
            </a:r>
            <a:r>
              <a:rPr lang="en-US" dirty="0"/>
              <a:t> </a:t>
            </a:r>
            <a:r>
              <a:rPr lang="en-US" dirty="0" err="1"/>
              <a:t>parkovima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činili</a:t>
            </a:r>
            <a:r>
              <a:rPr lang="en-US" dirty="0"/>
              <a:t> </a:t>
            </a:r>
            <a:r>
              <a:rPr lang="en-US" dirty="0" err="1"/>
              <a:t>četiri</a:t>
            </a:r>
            <a:r>
              <a:rPr lang="en-US" dirty="0"/>
              <a:t> </a:t>
            </a:r>
            <a:r>
              <a:rPr lang="en-US" dirty="0" err="1"/>
              <a:t>posto</a:t>
            </a:r>
            <a:r>
              <a:rPr lang="en-US" dirty="0"/>
              <a:t> </a:t>
            </a:r>
            <a:r>
              <a:rPr lang="en-US" dirty="0" err="1"/>
              <a:t>stanovništva</a:t>
            </a:r>
            <a:r>
              <a:rPr lang="en-US" dirty="0"/>
              <a:t> </a:t>
            </a:r>
            <a:r>
              <a:rPr lang="en-US" dirty="0" err="1"/>
              <a:t>Rusije</a:t>
            </a:r>
            <a:r>
              <a:rPr lang="en-US" dirty="0"/>
              <a:t>, </a:t>
            </a:r>
            <a:r>
              <a:rPr lang="en-US" dirty="0" err="1"/>
              <a:t>gdje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zakonska</a:t>
            </a:r>
            <a:r>
              <a:rPr lang="en-US" dirty="0"/>
              <a:t> </a:t>
            </a:r>
            <a:r>
              <a:rPr lang="en-US" dirty="0" err="1"/>
              <a:t>ograničenja</a:t>
            </a:r>
            <a:r>
              <a:rPr lang="en-US" dirty="0"/>
              <a:t> </a:t>
            </a:r>
            <a:r>
              <a:rPr lang="en-US" dirty="0" err="1"/>
              <a:t>ograničavala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područje</a:t>
            </a:r>
            <a:r>
              <a:rPr lang="en-US" dirty="0"/>
              <a:t> </a:t>
            </a:r>
            <a:r>
              <a:rPr lang="en-US" dirty="0" err="1"/>
              <a:t>naseljenosti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dominirali</a:t>
            </a:r>
            <a:r>
              <a:rPr lang="en-US" dirty="0"/>
              <a:t> u </a:t>
            </a:r>
            <a:r>
              <a:rPr lang="en-US" dirty="0" err="1"/>
              <a:t>trgovini</a:t>
            </a:r>
            <a:r>
              <a:rPr lang="en-US" dirty="0"/>
              <a:t> </a:t>
            </a:r>
            <a:r>
              <a:rPr lang="en-US" dirty="0" err="1"/>
              <a:t>seksom</a:t>
            </a:r>
            <a:r>
              <a:rPr lang="en-US" dirty="0"/>
              <a:t>. Na </a:t>
            </a:r>
            <a:r>
              <a:rPr lang="en-US" dirty="0" err="1"/>
              <a:t>Kongresu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ženama</a:t>
            </a:r>
            <a:r>
              <a:rPr lang="en-US" dirty="0"/>
              <a:t>, </a:t>
            </a:r>
            <a:r>
              <a:rPr lang="en-US" dirty="0" err="1"/>
              <a:t>održanom</a:t>
            </a:r>
            <a:r>
              <a:rPr lang="en-US" dirty="0"/>
              <a:t> u </a:t>
            </a:r>
            <a:r>
              <a:rPr lang="en-US" dirty="0" err="1"/>
              <a:t>Londonu</a:t>
            </a:r>
            <a:r>
              <a:rPr lang="en-US" dirty="0"/>
              <a:t> 1910.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ruski</a:t>
            </a:r>
            <a:r>
              <a:rPr lang="en-US" dirty="0"/>
              <a:t> </a:t>
            </a:r>
            <a:r>
              <a:rPr lang="en-US" dirty="0" err="1"/>
              <a:t>predstavnik</a:t>
            </a:r>
            <a:r>
              <a:rPr lang="en-US" dirty="0"/>
              <a:t> je </a:t>
            </a:r>
            <a:r>
              <a:rPr lang="en-US" dirty="0" err="1"/>
              <a:t>rekao</a:t>
            </a:r>
            <a:r>
              <a:rPr lang="en-US" dirty="0"/>
              <a:t> da je </a:t>
            </a:r>
            <a:r>
              <a:rPr lang="en-US" dirty="0" err="1"/>
              <a:t>učešće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u </a:t>
            </a:r>
            <a:r>
              <a:rPr lang="en-US" dirty="0" err="1"/>
              <a:t>prostituciji</a:t>
            </a:r>
            <a:r>
              <a:rPr lang="en-US" dirty="0"/>
              <a:t> "</a:t>
            </a:r>
            <a:r>
              <a:rPr lang="en-US" dirty="0" err="1"/>
              <a:t>obrnuto</a:t>
            </a:r>
            <a:r>
              <a:rPr lang="en-US" dirty="0"/>
              <a:t> </a:t>
            </a:r>
            <a:r>
              <a:rPr lang="en-US" dirty="0" err="1"/>
              <a:t>proporcionalno</a:t>
            </a:r>
            <a:r>
              <a:rPr lang="en-US" dirty="0"/>
              <a:t> </a:t>
            </a:r>
            <a:r>
              <a:rPr lang="en-US" dirty="0" err="1"/>
              <a:t>njihovom</a:t>
            </a:r>
            <a:r>
              <a:rPr lang="en-US" dirty="0"/>
              <a:t> </a:t>
            </a:r>
            <a:r>
              <a:rPr lang="en-US" dirty="0" err="1"/>
              <a:t>pravnom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društvenom</a:t>
            </a:r>
            <a:r>
              <a:rPr lang="en-US" dirty="0"/>
              <a:t> </a:t>
            </a:r>
            <a:r>
              <a:rPr lang="en-US" dirty="0" err="1"/>
              <a:t>položaju</a:t>
            </a:r>
            <a:r>
              <a:rPr lang="en-US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164602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1693-A34A-1022-0F77-F6500B5A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58EB9-9D22-2DE0-8278-41A387AD7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Motche</a:t>
            </a:r>
            <a:r>
              <a:rPr lang="en-US" dirty="0"/>
              <a:t> Goldberg </a:t>
            </a:r>
            <a:r>
              <a:rPr lang="en-US" dirty="0" err="1"/>
              <a:t>pobjegao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vojske</a:t>
            </a:r>
            <a:r>
              <a:rPr lang="en-US" dirty="0"/>
              <a:t>, </a:t>
            </a:r>
            <a:r>
              <a:rPr lang="en-US" dirty="0" err="1"/>
              <a:t>zaveo</a:t>
            </a:r>
            <a:r>
              <a:rPr lang="en-US" dirty="0"/>
              <a:t> je </a:t>
            </a:r>
            <a:r>
              <a:rPr lang="en-US" dirty="0" err="1"/>
              <a:t>petnaestogodišnju</a:t>
            </a:r>
            <a:r>
              <a:rPr lang="en-US" dirty="0"/>
              <a:t> </a:t>
            </a:r>
            <a:r>
              <a:rPr lang="en-US" dirty="0" err="1"/>
              <a:t>djevojčicu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odveo</a:t>
            </a:r>
            <a:r>
              <a:rPr lang="en-US" dirty="0"/>
              <a:t> je u London, </a:t>
            </a:r>
            <a:r>
              <a:rPr lang="en-US" dirty="0" err="1"/>
              <a:t>gdje</a:t>
            </a:r>
            <a:r>
              <a:rPr lang="en-US" dirty="0"/>
              <a:t> se </a:t>
            </a:r>
            <a:r>
              <a:rPr lang="en-US" dirty="0" err="1"/>
              <a:t>pridružio</a:t>
            </a:r>
            <a:r>
              <a:rPr lang="en-US" dirty="0"/>
              <a:t> </a:t>
            </a:r>
            <a:r>
              <a:rPr lang="en-US" dirty="0" err="1"/>
              <a:t>grupi</a:t>
            </a:r>
            <a:r>
              <a:rPr lang="en-US" dirty="0"/>
              <a:t> </a:t>
            </a:r>
            <a:r>
              <a:rPr lang="en-US" dirty="0" err="1"/>
              <a:t>jevrejskih</a:t>
            </a:r>
            <a:r>
              <a:rPr lang="en-US" dirty="0"/>
              <a:t> </a:t>
            </a:r>
            <a:r>
              <a:rPr lang="en-US" dirty="0" err="1"/>
              <a:t>svodnika</a:t>
            </a:r>
            <a:r>
              <a:rPr lang="en-US" dirty="0"/>
              <a:t> </a:t>
            </a:r>
            <a:r>
              <a:rPr lang="en-US" dirty="0" err="1"/>
              <a:t>poznatih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Banda </a:t>
            </a:r>
            <a:r>
              <a:rPr lang="en-US" dirty="0" err="1"/>
              <a:t>sa</a:t>
            </a:r>
            <a:r>
              <a:rPr lang="en-US" dirty="0"/>
              <a:t> Stamford </a:t>
            </a:r>
            <a:r>
              <a:rPr lang="en-US" dirty="0" err="1"/>
              <a:t>Roada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/>
              <a:t>Kada </a:t>
            </a:r>
            <a:r>
              <a:rPr lang="en-US" dirty="0" err="1"/>
              <a:t>ih</a:t>
            </a:r>
            <a:r>
              <a:rPr lang="en-US" dirty="0"/>
              <a:t> je </a:t>
            </a:r>
            <a:r>
              <a:rPr lang="en-US" dirty="0" err="1"/>
              <a:t>reformatorsko</a:t>
            </a:r>
            <a:r>
              <a:rPr lang="en-US" dirty="0"/>
              <a:t> </a:t>
            </a:r>
            <a:r>
              <a:rPr lang="en-US" dirty="0" err="1"/>
              <a:t>udruženje</a:t>
            </a:r>
            <a:r>
              <a:rPr lang="en-US" dirty="0"/>
              <a:t> </a:t>
            </a:r>
            <a:r>
              <a:rPr lang="en-US" dirty="0" err="1"/>
              <a:t>uhvatilo</a:t>
            </a:r>
            <a:r>
              <a:rPr lang="en-US" dirty="0"/>
              <a:t> u </a:t>
            </a:r>
            <a:r>
              <a:rPr lang="en-US" dirty="0" err="1"/>
              <a:t>koštac</a:t>
            </a:r>
            <a:r>
              <a:rPr lang="en-US" dirty="0"/>
              <a:t>, </a:t>
            </a:r>
            <a:r>
              <a:rPr lang="en-US" dirty="0" err="1"/>
              <a:t>svodnici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povukli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pobjegli</a:t>
            </a:r>
            <a:r>
              <a:rPr lang="en-US" dirty="0"/>
              <a:t>, </a:t>
            </a:r>
            <a:r>
              <a:rPr lang="en-US" dirty="0" err="1"/>
              <a:t>vodeći</a:t>
            </a:r>
            <a:r>
              <a:rPr lang="en-US" dirty="0"/>
              <a:t> </a:t>
            </a:r>
            <a:r>
              <a:rPr lang="en-US" dirty="0" err="1"/>
              <a:t>prostitutke</a:t>
            </a:r>
            <a:r>
              <a:rPr lang="en-US" dirty="0"/>
              <a:t> ,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novim</a:t>
            </a:r>
            <a:r>
              <a:rPr lang="en-US" dirty="0"/>
              <a:t> </a:t>
            </a:r>
            <a:r>
              <a:rPr lang="en-US" dirty="0" err="1"/>
              <a:t>granicama</a:t>
            </a:r>
            <a:r>
              <a:rPr lang="en-US" dirty="0"/>
              <a:t> </a:t>
            </a:r>
            <a:r>
              <a:rPr lang="en-US" dirty="0" err="1"/>
              <a:t>globalne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seksom</a:t>
            </a:r>
            <a:r>
              <a:rPr lang="en-US" dirty="0"/>
              <a:t>: </a:t>
            </a:r>
            <a:r>
              <a:rPr lang="en-US" dirty="0" err="1"/>
              <a:t>rudnicima</a:t>
            </a:r>
            <a:r>
              <a:rPr lang="en-US" dirty="0"/>
              <a:t> </a:t>
            </a:r>
            <a:r>
              <a:rPr lang="en-US" dirty="0" err="1"/>
              <a:t>dijamanata</a:t>
            </a:r>
            <a:r>
              <a:rPr lang="en-US" dirty="0"/>
              <a:t> u </a:t>
            </a:r>
            <a:r>
              <a:rPr lang="en-US" dirty="0" err="1"/>
              <a:t>Južnoj</a:t>
            </a:r>
            <a:r>
              <a:rPr lang="en-US" dirty="0"/>
              <a:t> </a:t>
            </a:r>
            <a:r>
              <a:rPr lang="en-US" dirty="0" err="1"/>
              <a:t>Africi</a:t>
            </a:r>
            <a:r>
              <a:rPr lang="en-US" dirty="0"/>
              <a:t>, </a:t>
            </a:r>
            <a:r>
              <a:rPr lang="en-US" dirty="0" err="1"/>
              <a:t>zatim</a:t>
            </a:r>
            <a:r>
              <a:rPr lang="en-US" dirty="0"/>
              <a:t> u </a:t>
            </a:r>
            <a:r>
              <a:rPr lang="en-US" dirty="0" err="1"/>
              <a:t>Argentinu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Brazil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gradove</a:t>
            </a:r>
            <a:r>
              <a:rPr lang="en-US" dirty="0"/>
              <a:t> </a:t>
            </a:r>
            <a:r>
              <a:rPr lang="en-US" dirty="0" err="1"/>
              <a:t>Amerike</a:t>
            </a:r>
            <a:r>
              <a:rPr lang="en-US" dirty="0"/>
              <a:t>, u Seattle </a:t>
            </a:r>
            <a:r>
              <a:rPr lang="en-US" dirty="0" err="1"/>
              <a:t>i</a:t>
            </a:r>
            <a:r>
              <a:rPr lang="en-US" dirty="0"/>
              <a:t> St. Louis, u </a:t>
            </a:r>
            <a:r>
              <a:rPr lang="en-US" dirty="0" err="1"/>
              <a:t>Philadelphiju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Boston,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konačno</a:t>
            </a:r>
            <a:r>
              <a:rPr lang="en-US" dirty="0"/>
              <a:t> u New York, </a:t>
            </a:r>
            <a:r>
              <a:rPr lang="en-US" dirty="0" err="1"/>
              <a:t>gdje</a:t>
            </a:r>
            <a:r>
              <a:rPr lang="en-US" dirty="0"/>
              <a:t> se,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toliko</a:t>
            </a:r>
            <a:r>
              <a:rPr lang="en-US" dirty="0"/>
              <a:t> </a:t>
            </a:r>
            <a:r>
              <a:rPr lang="en-US" dirty="0" err="1"/>
              <a:t>godina</a:t>
            </a:r>
            <a:r>
              <a:rPr lang="en-US" dirty="0"/>
              <a:t> </a:t>
            </a:r>
            <a:r>
              <a:rPr lang="en-US" dirty="0" err="1"/>
              <a:t>lutanja</a:t>
            </a:r>
            <a:r>
              <a:rPr lang="en-US" dirty="0"/>
              <a:t>, </a:t>
            </a:r>
            <a:r>
              <a:rPr lang="en-US" dirty="0" err="1"/>
              <a:t>Motche</a:t>
            </a:r>
            <a:r>
              <a:rPr lang="en-US" dirty="0"/>
              <a:t> Goldberg </a:t>
            </a:r>
            <a:r>
              <a:rPr lang="en-US" dirty="0" err="1"/>
              <a:t>konačno</a:t>
            </a:r>
            <a:r>
              <a:rPr lang="en-US" dirty="0"/>
              <a:t> </a:t>
            </a:r>
            <a:r>
              <a:rPr lang="en-US" dirty="0" err="1"/>
              <a:t>osjećao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kuće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515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7A0D-C31A-5A57-0962-6CADD88E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Rusija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7977-5252-57B9-4396-52FB5A428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Niko u </a:t>
            </a:r>
            <a:r>
              <a:rPr lang="en-US" dirty="0" err="1"/>
              <a:t>Rusiji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bio </a:t>
            </a:r>
            <a:r>
              <a:rPr lang="en-US" dirty="0" err="1"/>
              <a:t>iznenađen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je </a:t>
            </a:r>
            <a:r>
              <a:rPr lang="en-US" dirty="0" err="1"/>
              <a:t>otkrio</a:t>
            </a:r>
            <a:r>
              <a:rPr lang="en-US" dirty="0"/>
              <a:t> da je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strashnyi</a:t>
            </a:r>
            <a:r>
              <a:rPr lang="en-US" dirty="0"/>
              <a:t> </a:t>
            </a:r>
            <a:r>
              <a:rPr lang="en-US" dirty="0" err="1"/>
              <a:t>jid</a:t>
            </a:r>
            <a:r>
              <a:rPr lang="en-US" dirty="0"/>
              <a:t>, "</a:t>
            </a:r>
            <a:r>
              <a:rPr lang="en-US" dirty="0" err="1"/>
              <a:t>strašan</a:t>
            </a:r>
            <a:r>
              <a:rPr lang="en-US" dirty="0"/>
              <a:t> </a:t>
            </a:r>
            <a:r>
              <a:rPr lang="en-US" dirty="0" err="1"/>
              <a:t>Jevrej</a:t>
            </a:r>
            <a:r>
              <a:rPr lang="en-US" dirty="0"/>
              <a:t>", </a:t>
            </a:r>
            <a:r>
              <a:rPr lang="en-US" dirty="0" err="1"/>
              <a:t>vodio</a:t>
            </a:r>
            <a:r>
              <a:rPr lang="en-US" dirty="0"/>
              <a:t> bordel u </a:t>
            </a:r>
            <a:r>
              <a:rPr lang="en-US" dirty="0" err="1"/>
              <a:t>ovom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onom</a:t>
            </a:r>
            <a:r>
              <a:rPr lang="en-US" dirty="0"/>
              <a:t> </a:t>
            </a:r>
            <a:r>
              <a:rPr lang="en-US" dirty="0" err="1"/>
              <a:t>gradu</a:t>
            </a:r>
            <a:r>
              <a:rPr lang="en-US" dirty="0"/>
              <a:t>, </a:t>
            </a:r>
            <a:r>
              <a:rPr lang="en-US" dirty="0" err="1"/>
              <a:t>piše</a:t>
            </a:r>
            <a:r>
              <a:rPr lang="en-US" dirty="0"/>
              <a:t> Bernstein, </a:t>
            </a:r>
            <a:r>
              <a:rPr lang="en-US" dirty="0" err="1"/>
              <a:t>ili</a:t>
            </a:r>
            <a:r>
              <a:rPr lang="en-US" dirty="0"/>
              <a:t> da je </a:t>
            </a:r>
            <a:r>
              <a:rPr lang="en-US" dirty="0" err="1"/>
              <a:t>rusko-jevrejska</a:t>
            </a:r>
            <a:r>
              <a:rPr lang="en-US" dirty="0"/>
              <a:t> </a:t>
            </a:r>
            <a:r>
              <a:rPr lang="en-US" dirty="0" err="1"/>
              <a:t>banda</a:t>
            </a:r>
            <a:r>
              <a:rPr lang="en-US" dirty="0"/>
              <a:t> </a:t>
            </a:r>
            <a:r>
              <a:rPr lang="en-US" dirty="0" err="1"/>
              <a:t>poznata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Maccabees </a:t>
            </a:r>
            <a:r>
              <a:rPr lang="en-US" dirty="0" err="1"/>
              <a:t>prevarila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da se </a:t>
            </a:r>
            <a:r>
              <a:rPr lang="en-US" dirty="0" err="1"/>
              <a:t>bave</a:t>
            </a:r>
            <a:r>
              <a:rPr lang="en-US" dirty="0"/>
              <a:t> </a:t>
            </a:r>
            <a:r>
              <a:rPr lang="en-US" dirty="0" err="1"/>
              <a:t>prostitucijom</a:t>
            </a:r>
            <a:r>
              <a:rPr lang="en-US" dirty="0"/>
              <a:t> </a:t>
            </a:r>
            <a:r>
              <a:rPr lang="en-US" dirty="0" err="1"/>
              <a:t>puštajući</a:t>
            </a:r>
            <a:r>
              <a:rPr lang="en-US" dirty="0"/>
              <a:t> </a:t>
            </a:r>
            <a:r>
              <a:rPr lang="en-US" dirty="0" err="1"/>
              <a:t>lažne</a:t>
            </a:r>
            <a:r>
              <a:rPr lang="en-US" dirty="0"/>
              <a:t> </a:t>
            </a:r>
            <a:r>
              <a:rPr lang="en-US" dirty="0" err="1"/>
              <a:t>oglase</a:t>
            </a:r>
            <a:r>
              <a:rPr lang="en-US" dirty="0"/>
              <a:t> za </a:t>
            </a:r>
            <a:r>
              <a:rPr lang="en-US" dirty="0" err="1"/>
              <a:t>sobarice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dadilje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muškarci</a:t>
            </a:r>
            <a:r>
              <a:rPr lang="en-US" dirty="0"/>
              <a:t> </a:t>
            </a:r>
            <a:r>
              <a:rPr lang="en-US" dirty="0" err="1"/>
              <a:t>prodavali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u </a:t>
            </a:r>
            <a:r>
              <a:rPr lang="en-US" dirty="0" err="1"/>
              <a:t>inostranstvo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vraćali</a:t>
            </a:r>
            <a:r>
              <a:rPr lang="en-US" dirty="0"/>
              <a:t> se u Rusiju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pasošem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pečatom</a:t>
            </a:r>
            <a:r>
              <a:rPr lang="en-US" dirty="0"/>
              <a:t> "</a:t>
            </a:r>
            <a:r>
              <a:rPr lang="en-US" dirty="0" err="1"/>
              <a:t>Razvedeni</a:t>
            </a:r>
            <a:r>
              <a:rPr lang="en-US" dirty="0"/>
              <a:t>"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pronašli</a:t>
            </a:r>
            <a:r>
              <a:rPr lang="en-US" dirty="0"/>
              <a:t> </a:t>
            </a:r>
            <a:r>
              <a:rPr lang="en-US" dirty="0" err="1"/>
              <a:t>nove</a:t>
            </a:r>
            <a:r>
              <a:rPr lang="en-US" dirty="0"/>
              <a:t> </a:t>
            </a:r>
            <a:r>
              <a:rPr lang="en-US" dirty="0" err="1"/>
              <a:t>žrtve</a:t>
            </a:r>
            <a:r>
              <a:rPr lang="en-US" dirty="0"/>
              <a:t>.</a:t>
            </a:r>
          </a:p>
          <a:p>
            <a:r>
              <a:rPr lang="en-US" dirty="0"/>
              <a:t> U </a:t>
            </a:r>
            <a:r>
              <a:rPr lang="en-US" dirty="0" err="1"/>
              <a:t>romanu</a:t>
            </a:r>
            <a:r>
              <a:rPr lang="en-US" dirty="0"/>
              <a:t> Yama, </a:t>
            </a:r>
            <a:r>
              <a:rPr lang="en-US" dirty="0" err="1"/>
              <a:t>bestseleru</a:t>
            </a:r>
            <a:r>
              <a:rPr lang="en-US" dirty="0"/>
              <a:t> o </a:t>
            </a:r>
            <a:r>
              <a:rPr lang="en-US" dirty="0" err="1"/>
              <a:t>ruskoj</a:t>
            </a:r>
            <a:r>
              <a:rPr lang="en-US" dirty="0"/>
              <a:t> </a:t>
            </a:r>
            <a:r>
              <a:rPr lang="en-US" dirty="0" err="1"/>
              <a:t>prostituciji</a:t>
            </a:r>
            <a:r>
              <a:rPr lang="en-US" dirty="0"/>
              <a:t>, </a:t>
            </a:r>
            <a:r>
              <a:rPr lang="en-US" dirty="0" err="1"/>
              <a:t>pobožni</a:t>
            </a:r>
            <a:r>
              <a:rPr lang="en-US" dirty="0"/>
              <a:t> </a:t>
            </a:r>
            <a:r>
              <a:rPr lang="en-US" dirty="0" err="1"/>
              <a:t>Jevrejin</a:t>
            </a:r>
            <a:r>
              <a:rPr lang="en-US" dirty="0"/>
              <a:t> </a:t>
            </a:r>
            <a:r>
              <a:rPr lang="en-US" dirty="0" err="1"/>
              <a:t>poznat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"Horizon" </a:t>
            </a:r>
            <a:r>
              <a:rPr lang="en-US" dirty="0" err="1"/>
              <a:t>izdržava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staru</a:t>
            </a:r>
            <a:r>
              <a:rPr lang="en-US" dirty="0"/>
              <a:t> </a:t>
            </a:r>
            <a:r>
              <a:rPr lang="en-US" dirty="0" err="1"/>
              <a:t>majku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poštuje</a:t>
            </a:r>
            <a:r>
              <a:rPr lang="en-US" dirty="0"/>
              <a:t> </a:t>
            </a:r>
            <a:r>
              <a:rPr lang="en-US" dirty="0" err="1"/>
              <a:t>šabat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se </a:t>
            </a:r>
            <a:r>
              <a:rPr lang="en-US" dirty="0" err="1"/>
              <a:t>ženi</a:t>
            </a:r>
            <a:r>
              <a:rPr lang="en-US" dirty="0"/>
              <a:t> </a:t>
            </a:r>
            <a:r>
              <a:rPr lang="en-US" dirty="0" err="1"/>
              <a:t>djevojkom</a:t>
            </a:r>
            <a:r>
              <a:rPr lang="en-US" dirty="0"/>
              <a:t> za </a:t>
            </a:r>
            <a:r>
              <a:rPr lang="en-US" dirty="0" err="1"/>
              <a:t>djevojkom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prodaje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u </a:t>
            </a:r>
            <a:r>
              <a:rPr lang="en-US" dirty="0" err="1"/>
              <a:t>bordele</a:t>
            </a:r>
            <a:r>
              <a:rPr lang="en-US" dirty="0"/>
              <a:t>. Kada Horizon </a:t>
            </a:r>
            <a:r>
              <a:rPr lang="en-US" dirty="0" err="1"/>
              <a:t>sretne</a:t>
            </a:r>
            <a:r>
              <a:rPr lang="en-US" dirty="0"/>
              <a:t> </a:t>
            </a:r>
            <a:r>
              <a:rPr lang="en-US" dirty="0" err="1"/>
              <a:t>vojnog</a:t>
            </a:r>
            <a:r>
              <a:rPr lang="en-US" dirty="0"/>
              <a:t> </a:t>
            </a:r>
            <a:r>
              <a:rPr lang="en-US" dirty="0" err="1"/>
              <a:t>generala</a:t>
            </a:r>
            <a:r>
              <a:rPr lang="en-US" dirty="0"/>
              <a:t> u </a:t>
            </a:r>
            <a:r>
              <a:rPr lang="en-US" dirty="0" err="1"/>
              <a:t>vozu</a:t>
            </a:r>
            <a:r>
              <a:rPr lang="en-US" dirty="0"/>
              <a:t>, on se </a:t>
            </a:r>
            <a:r>
              <a:rPr lang="en-US" dirty="0" err="1"/>
              <a:t>predstavlja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dijelom</a:t>
            </a:r>
            <a:r>
              <a:rPr lang="en-US" dirty="0"/>
              <a:t> </a:t>
            </a:r>
            <a:r>
              <a:rPr lang="en-US" dirty="0" err="1"/>
              <a:t>putujući</a:t>
            </a:r>
            <a:r>
              <a:rPr lang="en-US" dirty="0"/>
              <a:t> </a:t>
            </a:r>
            <a:r>
              <a:rPr lang="en-US" dirty="0" err="1"/>
              <a:t>prodavac</a:t>
            </a:r>
            <a:r>
              <a:rPr lang="en-US" dirty="0"/>
              <a:t>, </a:t>
            </a:r>
            <a:r>
              <a:rPr lang="en-US" dirty="0" err="1"/>
              <a:t>dijelom</a:t>
            </a:r>
            <a:r>
              <a:rPr lang="en-US" dirty="0"/>
              <a:t> broker,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kaže</a:t>
            </a:r>
            <a:r>
              <a:rPr lang="en-US" dirty="0"/>
              <a:t>: "Nu, </a:t>
            </a:r>
            <a:r>
              <a:rPr lang="en-US" dirty="0" err="1"/>
              <a:t>šta</a:t>
            </a:r>
            <a:r>
              <a:rPr lang="en-US" dirty="0"/>
              <a:t> </a:t>
            </a:r>
            <a:r>
              <a:rPr lang="en-US" dirty="0" err="1"/>
              <a:t>siromašni</a:t>
            </a:r>
            <a:r>
              <a:rPr lang="en-US" dirty="0"/>
              <a:t> </a:t>
            </a:r>
            <a:r>
              <a:rPr lang="en-US" dirty="0" err="1"/>
              <a:t>Jevrej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učiniti</a:t>
            </a:r>
            <a:r>
              <a:rPr lang="en-US" dirty="0"/>
              <a:t> u </a:t>
            </a:r>
            <a:r>
              <a:rPr lang="en-US" dirty="0" err="1"/>
              <a:t>ovakvim</a:t>
            </a:r>
            <a:r>
              <a:rPr lang="en-US" dirty="0"/>
              <a:t> </a:t>
            </a:r>
            <a:r>
              <a:rPr lang="en-US" dirty="0" err="1"/>
              <a:t>vremenima</a:t>
            </a:r>
            <a:r>
              <a:rPr lang="en-US" dirty="0"/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354800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4793-9EF9-B2AD-0C93-F46BC207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DCE91-304C-24D9-6F43-E947132E6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84827-6C65-DE4F-8ED6-8714A673B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584"/>
            <a:ext cx="12192000" cy="581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9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51EBB-A15E-0C4E-002B-78DE48A89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11BAFDB-88E7-4760-53E9-206311D005D6}"/>
              </a:ext>
            </a:extLst>
          </p:cNvPr>
          <p:cNvSpPr/>
          <p:nvPr/>
        </p:nvSpPr>
        <p:spPr>
          <a:xfrm>
            <a:off x="2173804" y="4320749"/>
            <a:ext cx="7279115" cy="741405"/>
          </a:xfrm>
          <a:custGeom>
            <a:avLst/>
            <a:gdLst>
              <a:gd name="csX0" fmla="*/ 25699 w 7279115"/>
              <a:gd name="csY0" fmla="*/ 185351 h 741405"/>
              <a:gd name="csX1" fmla="*/ 2904824 w 7279115"/>
              <a:gd name="csY1" fmla="*/ 185351 h 741405"/>
              <a:gd name="csX2" fmla="*/ 3090175 w 7279115"/>
              <a:gd name="csY2" fmla="*/ 160638 h 741405"/>
              <a:gd name="csX3" fmla="*/ 3584445 w 7279115"/>
              <a:gd name="csY3" fmla="*/ 123567 h 741405"/>
              <a:gd name="csX4" fmla="*/ 3930434 w 7279115"/>
              <a:gd name="csY4" fmla="*/ 86497 h 741405"/>
              <a:gd name="csX5" fmla="*/ 4029288 w 7279115"/>
              <a:gd name="csY5" fmla="*/ 74140 h 741405"/>
              <a:gd name="csX6" fmla="*/ 4857191 w 7279115"/>
              <a:gd name="csY6" fmla="*/ 49427 h 741405"/>
              <a:gd name="csX7" fmla="*/ 5054899 w 7279115"/>
              <a:gd name="csY7" fmla="*/ 0 h 741405"/>
              <a:gd name="csX8" fmla="*/ 5166110 w 7279115"/>
              <a:gd name="csY8" fmla="*/ 49427 h 741405"/>
              <a:gd name="csX9" fmla="*/ 5203180 w 7279115"/>
              <a:gd name="csY9" fmla="*/ 61784 h 741405"/>
              <a:gd name="csX10" fmla="*/ 5734521 w 7279115"/>
              <a:gd name="csY10" fmla="*/ 259492 h 741405"/>
              <a:gd name="csX11" fmla="*/ 6290575 w 7279115"/>
              <a:gd name="csY11" fmla="*/ 222421 h 741405"/>
              <a:gd name="csX12" fmla="*/ 6352359 w 7279115"/>
              <a:gd name="csY12" fmla="*/ 210065 h 741405"/>
              <a:gd name="csX13" fmla="*/ 6587137 w 7279115"/>
              <a:gd name="csY13" fmla="*/ 197708 h 741405"/>
              <a:gd name="csX14" fmla="*/ 6673634 w 7279115"/>
              <a:gd name="csY14" fmla="*/ 210065 h 741405"/>
              <a:gd name="csX15" fmla="*/ 6809559 w 7279115"/>
              <a:gd name="csY15" fmla="*/ 160638 h 741405"/>
              <a:gd name="csX16" fmla="*/ 7044337 w 7279115"/>
              <a:gd name="csY16" fmla="*/ 123567 h 741405"/>
              <a:gd name="csX17" fmla="*/ 7106121 w 7279115"/>
              <a:gd name="csY17" fmla="*/ 148281 h 741405"/>
              <a:gd name="csX18" fmla="*/ 7279115 w 7279115"/>
              <a:gd name="csY18" fmla="*/ 370702 h 741405"/>
              <a:gd name="csX19" fmla="*/ 7254402 w 7279115"/>
              <a:gd name="csY19" fmla="*/ 432486 h 741405"/>
              <a:gd name="csX20" fmla="*/ 7229688 w 7279115"/>
              <a:gd name="csY20" fmla="*/ 469557 h 741405"/>
              <a:gd name="csX21" fmla="*/ 7192618 w 7279115"/>
              <a:gd name="csY21" fmla="*/ 617838 h 741405"/>
              <a:gd name="csX22" fmla="*/ 7167905 w 7279115"/>
              <a:gd name="csY22" fmla="*/ 691978 h 741405"/>
              <a:gd name="csX23" fmla="*/ 6933126 w 7279115"/>
              <a:gd name="csY23" fmla="*/ 704335 h 741405"/>
              <a:gd name="csX24" fmla="*/ 6648921 w 7279115"/>
              <a:gd name="csY24" fmla="*/ 741405 h 741405"/>
              <a:gd name="csX25" fmla="*/ 6278218 w 7279115"/>
              <a:gd name="csY25" fmla="*/ 704335 h 741405"/>
              <a:gd name="csX26" fmla="*/ 6241148 w 7279115"/>
              <a:gd name="csY26" fmla="*/ 691978 h 741405"/>
              <a:gd name="csX27" fmla="*/ 3979861 w 7279115"/>
              <a:gd name="csY27" fmla="*/ 716692 h 741405"/>
              <a:gd name="csX28" fmla="*/ 2818326 w 7279115"/>
              <a:gd name="csY28" fmla="*/ 691978 h 741405"/>
              <a:gd name="csX29" fmla="*/ 2212845 w 7279115"/>
              <a:gd name="csY29" fmla="*/ 667265 h 741405"/>
              <a:gd name="csX30" fmla="*/ 1570294 w 7279115"/>
              <a:gd name="csY30" fmla="*/ 716692 h 741405"/>
              <a:gd name="csX31" fmla="*/ 1347872 w 7279115"/>
              <a:gd name="csY31" fmla="*/ 704335 h 741405"/>
              <a:gd name="csX32" fmla="*/ 1187234 w 7279115"/>
              <a:gd name="csY32" fmla="*/ 691978 h 741405"/>
              <a:gd name="csX33" fmla="*/ 940099 w 7279115"/>
              <a:gd name="csY33" fmla="*/ 679621 h 741405"/>
              <a:gd name="csX34" fmla="*/ 767105 w 7279115"/>
              <a:gd name="csY34" fmla="*/ 654908 h 741405"/>
              <a:gd name="csX35" fmla="*/ 421115 w 7279115"/>
              <a:gd name="csY35" fmla="*/ 667265 h 741405"/>
              <a:gd name="csX36" fmla="*/ 384045 w 7279115"/>
              <a:gd name="csY36" fmla="*/ 691978 h 741405"/>
              <a:gd name="csX37" fmla="*/ 112197 w 7279115"/>
              <a:gd name="csY37" fmla="*/ 691978 h 741405"/>
              <a:gd name="csX38" fmla="*/ 149267 w 7279115"/>
              <a:gd name="csY38" fmla="*/ 543697 h 741405"/>
              <a:gd name="csX39" fmla="*/ 136910 w 7279115"/>
              <a:gd name="csY39" fmla="*/ 457200 h 741405"/>
              <a:gd name="csX40" fmla="*/ 50413 w 7279115"/>
              <a:gd name="csY40" fmla="*/ 407773 h 741405"/>
              <a:gd name="csX41" fmla="*/ 986 w 7279115"/>
              <a:gd name="csY41" fmla="*/ 370702 h 741405"/>
              <a:gd name="csX42" fmla="*/ 25699 w 7279115"/>
              <a:gd name="csY42" fmla="*/ 284205 h 741405"/>
              <a:gd name="csX43" fmla="*/ 38056 w 7279115"/>
              <a:gd name="csY43" fmla="*/ 247135 h 741405"/>
              <a:gd name="csX44" fmla="*/ 50413 w 7279115"/>
              <a:gd name="csY44" fmla="*/ 234778 h 7414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7279115" h="741405">
                <a:moveTo>
                  <a:pt x="25699" y="185351"/>
                </a:moveTo>
                <a:cubicBezTo>
                  <a:pt x="1401685" y="216983"/>
                  <a:pt x="1246217" y="226559"/>
                  <a:pt x="2904824" y="185351"/>
                </a:cubicBezTo>
                <a:cubicBezTo>
                  <a:pt x="2967135" y="183803"/>
                  <a:pt x="3028226" y="167521"/>
                  <a:pt x="3090175" y="160638"/>
                </a:cubicBezTo>
                <a:cubicBezTo>
                  <a:pt x="3336082" y="133315"/>
                  <a:pt x="3345515" y="136143"/>
                  <a:pt x="3584445" y="123567"/>
                </a:cubicBezTo>
                <a:lnTo>
                  <a:pt x="3930434" y="86497"/>
                </a:lnTo>
                <a:cubicBezTo>
                  <a:pt x="3963439" y="82830"/>
                  <a:pt x="3996107" y="75467"/>
                  <a:pt x="4029288" y="74140"/>
                </a:cubicBezTo>
                <a:cubicBezTo>
                  <a:pt x="4305158" y="63105"/>
                  <a:pt x="4581223" y="57665"/>
                  <a:pt x="4857191" y="49427"/>
                </a:cubicBezTo>
                <a:cubicBezTo>
                  <a:pt x="4923094" y="32951"/>
                  <a:pt x="4986968" y="0"/>
                  <a:pt x="5054899" y="0"/>
                </a:cubicBezTo>
                <a:cubicBezTo>
                  <a:pt x="5095466" y="0"/>
                  <a:pt x="5128664" y="33824"/>
                  <a:pt x="5166110" y="49427"/>
                </a:cubicBezTo>
                <a:cubicBezTo>
                  <a:pt x="5178133" y="54437"/>
                  <a:pt x="5191086" y="56947"/>
                  <a:pt x="5203180" y="61784"/>
                </a:cubicBezTo>
                <a:cubicBezTo>
                  <a:pt x="5663659" y="245975"/>
                  <a:pt x="5454229" y="183047"/>
                  <a:pt x="5734521" y="259492"/>
                </a:cubicBezTo>
                <a:lnTo>
                  <a:pt x="6290575" y="222421"/>
                </a:lnTo>
                <a:cubicBezTo>
                  <a:pt x="6311511" y="220746"/>
                  <a:pt x="6331429" y="211809"/>
                  <a:pt x="6352359" y="210065"/>
                </a:cubicBezTo>
                <a:cubicBezTo>
                  <a:pt x="6430456" y="203557"/>
                  <a:pt x="6508878" y="201827"/>
                  <a:pt x="6587137" y="197708"/>
                </a:cubicBezTo>
                <a:cubicBezTo>
                  <a:pt x="6615969" y="201827"/>
                  <a:pt x="6644595" y="212299"/>
                  <a:pt x="6673634" y="210065"/>
                </a:cubicBezTo>
                <a:cubicBezTo>
                  <a:pt x="6719710" y="206521"/>
                  <a:pt x="6765401" y="171028"/>
                  <a:pt x="6809559" y="160638"/>
                </a:cubicBezTo>
                <a:cubicBezTo>
                  <a:pt x="6855154" y="149910"/>
                  <a:pt x="6984618" y="132099"/>
                  <a:pt x="7044337" y="123567"/>
                </a:cubicBezTo>
                <a:cubicBezTo>
                  <a:pt x="7064932" y="131805"/>
                  <a:pt x="7089543" y="133545"/>
                  <a:pt x="7106121" y="148281"/>
                </a:cubicBezTo>
                <a:cubicBezTo>
                  <a:pt x="7267909" y="292092"/>
                  <a:pt x="7249920" y="253916"/>
                  <a:pt x="7279115" y="370702"/>
                </a:cubicBezTo>
                <a:cubicBezTo>
                  <a:pt x="7270877" y="391297"/>
                  <a:pt x="7264322" y="412647"/>
                  <a:pt x="7254402" y="432486"/>
                </a:cubicBezTo>
                <a:cubicBezTo>
                  <a:pt x="7247760" y="445769"/>
                  <a:pt x="7234384" y="455468"/>
                  <a:pt x="7229688" y="469557"/>
                </a:cubicBezTo>
                <a:cubicBezTo>
                  <a:pt x="7213577" y="517891"/>
                  <a:pt x="7208729" y="569504"/>
                  <a:pt x="7192618" y="617838"/>
                </a:cubicBezTo>
                <a:cubicBezTo>
                  <a:pt x="7184380" y="642551"/>
                  <a:pt x="7192618" y="683740"/>
                  <a:pt x="7167905" y="691978"/>
                </a:cubicBezTo>
                <a:cubicBezTo>
                  <a:pt x="7093559" y="716760"/>
                  <a:pt x="7011386" y="700216"/>
                  <a:pt x="6933126" y="704335"/>
                </a:cubicBezTo>
                <a:cubicBezTo>
                  <a:pt x="6706518" y="732660"/>
                  <a:pt x="6801166" y="719655"/>
                  <a:pt x="6648921" y="741405"/>
                </a:cubicBezTo>
                <a:cubicBezTo>
                  <a:pt x="6462650" y="730448"/>
                  <a:pt x="6448034" y="736175"/>
                  <a:pt x="6278218" y="704335"/>
                </a:cubicBezTo>
                <a:cubicBezTo>
                  <a:pt x="6265416" y="701935"/>
                  <a:pt x="6253505" y="696097"/>
                  <a:pt x="6241148" y="691978"/>
                </a:cubicBezTo>
                <a:lnTo>
                  <a:pt x="3979861" y="716692"/>
                </a:lnTo>
                <a:cubicBezTo>
                  <a:pt x="3624642" y="716692"/>
                  <a:pt x="3186377" y="702494"/>
                  <a:pt x="2818326" y="691978"/>
                </a:cubicBezTo>
                <a:cubicBezTo>
                  <a:pt x="2631930" y="681013"/>
                  <a:pt x="2386381" y="664636"/>
                  <a:pt x="2212845" y="667265"/>
                </a:cubicBezTo>
                <a:cubicBezTo>
                  <a:pt x="1943330" y="671349"/>
                  <a:pt x="1812455" y="689785"/>
                  <a:pt x="1570294" y="716692"/>
                </a:cubicBezTo>
                <a:lnTo>
                  <a:pt x="1347872" y="704335"/>
                </a:lnTo>
                <a:cubicBezTo>
                  <a:pt x="1294279" y="700877"/>
                  <a:pt x="1240840" y="695227"/>
                  <a:pt x="1187234" y="691978"/>
                </a:cubicBezTo>
                <a:cubicBezTo>
                  <a:pt x="1104904" y="686988"/>
                  <a:pt x="1022477" y="683740"/>
                  <a:pt x="940099" y="679621"/>
                </a:cubicBezTo>
                <a:cubicBezTo>
                  <a:pt x="903212" y="673474"/>
                  <a:pt x="798027" y="654908"/>
                  <a:pt x="767105" y="654908"/>
                </a:cubicBezTo>
                <a:cubicBezTo>
                  <a:pt x="651701" y="654908"/>
                  <a:pt x="536445" y="663146"/>
                  <a:pt x="421115" y="667265"/>
                </a:cubicBezTo>
                <a:cubicBezTo>
                  <a:pt x="408758" y="675503"/>
                  <a:pt x="397328" y="685337"/>
                  <a:pt x="384045" y="691978"/>
                </a:cubicBezTo>
                <a:cubicBezTo>
                  <a:pt x="277400" y="745301"/>
                  <a:pt x="278811" y="711580"/>
                  <a:pt x="112197" y="691978"/>
                </a:cubicBezTo>
                <a:cubicBezTo>
                  <a:pt x="116641" y="676424"/>
                  <a:pt x="149267" y="571051"/>
                  <a:pt x="149267" y="543697"/>
                </a:cubicBezTo>
                <a:cubicBezTo>
                  <a:pt x="149267" y="514572"/>
                  <a:pt x="149935" y="483250"/>
                  <a:pt x="136910" y="457200"/>
                </a:cubicBezTo>
                <a:cubicBezTo>
                  <a:pt x="121947" y="427274"/>
                  <a:pt x="78634" y="417180"/>
                  <a:pt x="50413" y="407773"/>
                </a:cubicBezTo>
                <a:cubicBezTo>
                  <a:pt x="33937" y="395416"/>
                  <a:pt x="5025" y="390897"/>
                  <a:pt x="986" y="370702"/>
                </a:cubicBezTo>
                <a:cubicBezTo>
                  <a:pt x="-4895" y="341298"/>
                  <a:pt x="17083" y="312926"/>
                  <a:pt x="25699" y="284205"/>
                </a:cubicBezTo>
                <a:cubicBezTo>
                  <a:pt x="29442" y="271729"/>
                  <a:pt x="32231" y="258785"/>
                  <a:pt x="38056" y="247135"/>
                </a:cubicBezTo>
                <a:cubicBezTo>
                  <a:pt x="40661" y="241925"/>
                  <a:pt x="46294" y="238897"/>
                  <a:pt x="50413" y="234778"/>
                </a:cubicBezTo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cokolada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4ECEE-0273-A9FC-9E76-6488E9257FDA}"/>
              </a:ext>
            </a:extLst>
          </p:cNvPr>
          <p:cNvSpPr/>
          <p:nvPr/>
        </p:nvSpPr>
        <p:spPr>
          <a:xfrm>
            <a:off x="2199503" y="5004489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Graphic 5" descr="Candle outline">
            <a:extLst>
              <a:ext uri="{FF2B5EF4-FFF2-40B4-BE49-F238E27FC236}">
                <a16:creationId xmlns:a16="http://schemas.microsoft.com/office/drawing/2014/main" id="{353A4A47-5E4F-38DC-960F-05F432A50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2382" y="1235683"/>
            <a:ext cx="2444584" cy="2444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6279A9-B904-26CE-08C9-B89BF258C5D8}"/>
              </a:ext>
            </a:extLst>
          </p:cNvPr>
          <p:cNvSpPr/>
          <p:nvPr/>
        </p:nvSpPr>
        <p:spPr>
          <a:xfrm>
            <a:off x="2199503" y="3031527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37C8E1-A4DA-AAE4-B448-9CAD37CEA65C}"/>
                  </a:ext>
                </a:extLst>
              </p14:cNvPr>
              <p14:cNvContentPartPr/>
              <p14:nvPr/>
            </p14:nvContentPartPr>
            <p14:xfrm>
              <a:off x="6114960" y="1346040"/>
              <a:ext cx="70200" cy="527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37C8E1-A4DA-AAE4-B448-9CAD37CEA6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9120" y="1282680"/>
                <a:ext cx="101520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CE9CB2B-399C-F6AB-1D20-4EF381AFFB3C}"/>
                  </a:ext>
                </a:extLst>
              </p14:cNvPr>
              <p14:cNvContentPartPr/>
              <p14:nvPr/>
            </p14:nvContentPartPr>
            <p14:xfrm>
              <a:off x="5931000" y="1378080"/>
              <a:ext cx="273240" cy="476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CE9CB2B-399C-F6AB-1D20-4EF381AFFB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5160" y="1314720"/>
                <a:ext cx="30456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0B01EE-7196-5BD4-A0E2-C424DBE0AEAA}"/>
                  </a:ext>
                </a:extLst>
              </p14:cNvPr>
              <p14:cNvContentPartPr/>
              <p14:nvPr/>
            </p14:nvContentPartPr>
            <p14:xfrm>
              <a:off x="5854680" y="1581120"/>
              <a:ext cx="216360" cy="305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0B01EE-7196-5BD4-A0E2-C424DBE0AE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8840" y="1517760"/>
                <a:ext cx="2476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452A8C8-1731-823D-6489-981EB0BF2D15}"/>
                  </a:ext>
                </a:extLst>
              </p14:cNvPr>
              <p14:cNvContentPartPr/>
              <p14:nvPr/>
            </p14:nvContentPartPr>
            <p14:xfrm>
              <a:off x="6051600" y="1231920"/>
              <a:ext cx="241560" cy="571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452A8C8-1731-823D-6489-981EB0BF2D1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35760" y="1168560"/>
                <a:ext cx="27288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7478CC-6DF3-79CF-2EA6-C3B9FBD997D2}"/>
                  </a:ext>
                </a:extLst>
              </p14:cNvPr>
              <p14:cNvContentPartPr/>
              <p14:nvPr/>
            </p14:nvContentPartPr>
            <p14:xfrm>
              <a:off x="5994360" y="1123920"/>
              <a:ext cx="45000" cy="254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7478CC-6DF3-79CF-2EA6-C3B9FBD997D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78520" y="1060560"/>
                <a:ext cx="7632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6B918A4-76FB-47CD-A7BE-7926CDF52952}"/>
                  </a:ext>
                </a:extLst>
              </p14:cNvPr>
              <p14:cNvContentPartPr/>
              <p14:nvPr/>
            </p14:nvContentPartPr>
            <p14:xfrm>
              <a:off x="5937120" y="1339920"/>
              <a:ext cx="279720" cy="616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6B918A4-76FB-47CD-A7BE-7926CDF5295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27760" y="1330560"/>
                <a:ext cx="298440" cy="63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752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3598-8C6B-BCC0-1237-3D232AA0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</a:t>
            </a:r>
            <a:r>
              <a:rPr lang="sr-Latn-RS" dirty="0"/>
              <a:t>ž</a:t>
            </a:r>
            <a:r>
              <a:rPr lang="en-US" dirty="0" err="1"/>
              <a:t>elik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BC40A-D407-C421-9C51-CDD891183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Angelique Sabag </a:t>
            </a:r>
            <a:r>
              <a:rPr lang="en-US" dirty="0" err="1"/>
              <a:t>Gautiller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naziva</a:t>
            </a:r>
            <a:r>
              <a:rPr lang="en-US" dirty="0"/>
              <a:t> </a:t>
            </a:r>
            <a:r>
              <a:rPr lang="en-US" dirty="0" err="1"/>
              <a:t>pionirkom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zaista</a:t>
            </a:r>
            <a:r>
              <a:rPr lang="en-US" dirty="0"/>
              <a:t>, ova </a:t>
            </a:r>
            <a:r>
              <a:rPr lang="en-US" dirty="0" err="1"/>
              <a:t>nasmijana</a:t>
            </a:r>
            <a:r>
              <a:rPr lang="en-US" dirty="0"/>
              <a:t>, </a:t>
            </a:r>
            <a:r>
              <a:rPr lang="en-US" dirty="0" err="1"/>
              <a:t>plavokosa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plavooka</a:t>
            </a:r>
            <a:r>
              <a:rPr lang="en-US" dirty="0"/>
              <a:t> 40-godišnjakinja je, u </a:t>
            </a:r>
            <a:r>
              <a:rPr lang="en-US" dirty="0" err="1"/>
              <a:t>stvari</a:t>
            </a:r>
            <a:r>
              <a:rPr lang="en-US" dirty="0"/>
              <a:t>, </a:t>
            </a:r>
            <a:r>
              <a:rPr lang="en-US" dirty="0" err="1"/>
              <a:t>svojevrsni</a:t>
            </a:r>
            <a:r>
              <a:rPr lang="en-US" dirty="0"/>
              <a:t> </a:t>
            </a:r>
            <a:r>
              <a:rPr lang="en-US" dirty="0" err="1"/>
              <a:t>pionir</a:t>
            </a:r>
            <a:r>
              <a:rPr lang="en-US" dirty="0"/>
              <a:t> u </a:t>
            </a:r>
            <a:r>
              <a:rPr lang="en-US" dirty="0" err="1"/>
              <a:t>Izraelu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Osuđena</a:t>
            </a:r>
            <a:r>
              <a:rPr lang="en-US" dirty="0"/>
              <a:t> u </a:t>
            </a:r>
            <a:r>
              <a:rPr lang="en-US" dirty="0" err="1"/>
              <a:t>julu</a:t>
            </a:r>
            <a:r>
              <a:rPr lang="en-US" dirty="0"/>
              <a:t> 2011. za "</a:t>
            </a:r>
            <a:r>
              <a:rPr lang="en-US" dirty="0" err="1"/>
              <a:t>zavjeru</a:t>
            </a:r>
            <a:r>
              <a:rPr lang="en-US" dirty="0"/>
              <a:t> s </a:t>
            </a:r>
            <a:r>
              <a:rPr lang="en-US" dirty="0" err="1"/>
              <a:t>ciljem</a:t>
            </a:r>
            <a:r>
              <a:rPr lang="en-US" dirty="0"/>
              <a:t> </a:t>
            </a:r>
            <a:r>
              <a:rPr lang="en-US" dirty="0" err="1"/>
              <a:t>navođenja</a:t>
            </a:r>
            <a:r>
              <a:rPr lang="en-US" dirty="0"/>
              <a:t> </a:t>
            </a:r>
            <a:r>
              <a:rPr lang="en-US" dirty="0" err="1"/>
              <a:t>osobe</a:t>
            </a:r>
            <a:r>
              <a:rPr lang="en-US" dirty="0"/>
              <a:t> da </a:t>
            </a:r>
            <a:r>
              <a:rPr lang="en-US" dirty="0" err="1"/>
              <a:t>napusti</a:t>
            </a:r>
            <a:r>
              <a:rPr lang="en-US" dirty="0"/>
              <a:t> </a:t>
            </a:r>
            <a:r>
              <a:rPr lang="en-US" dirty="0" err="1"/>
              <a:t>zemlju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radila</a:t>
            </a:r>
            <a:r>
              <a:rPr lang="en-US" dirty="0"/>
              <a:t> u </a:t>
            </a:r>
            <a:r>
              <a:rPr lang="en-US" dirty="0" err="1"/>
              <a:t>prostituciji</a:t>
            </a:r>
            <a:r>
              <a:rPr lang="en-US" dirty="0"/>
              <a:t>",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pomaganja</a:t>
            </a:r>
            <a:r>
              <a:rPr lang="en-US" dirty="0"/>
              <a:t> </a:t>
            </a:r>
            <a:r>
              <a:rPr lang="en-US" dirty="0" err="1"/>
              <a:t>devet</a:t>
            </a:r>
            <a:r>
              <a:rPr lang="en-US" dirty="0"/>
              <a:t> </a:t>
            </a:r>
            <a:r>
              <a:rPr lang="en-US" dirty="0" err="1"/>
              <a:t>Izraelki</a:t>
            </a:r>
            <a:r>
              <a:rPr lang="en-US" dirty="0"/>
              <a:t> da </a:t>
            </a:r>
            <a:r>
              <a:rPr lang="en-US" dirty="0" err="1"/>
              <a:t>rade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prostitutke</a:t>
            </a:r>
            <a:r>
              <a:rPr lang="en-US" dirty="0"/>
              <a:t> u </a:t>
            </a:r>
            <a:r>
              <a:rPr lang="en-US" dirty="0" err="1"/>
              <a:t>Irskoj</a:t>
            </a:r>
            <a:r>
              <a:rPr lang="en-US" dirty="0"/>
              <a:t>, </a:t>
            </a:r>
            <a:r>
              <a:rPr lang="en-US" dirty="0" err="1"/>
              <a:t>Gautiller</a:t>
            </a:r>
            <a:r>
              <a:rPr lang="en-US" dirty="0"/>
              <a:t> je </a:t>
            </a:r>
            <a:r>
              <a:rPr lang="en-US" dirty="0" err="1"/>
              <a:t>osuđena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30 </a:t>
            </a:r>
            <a:r>
              <a:rPr lang="en-US" dirty="0" err="1"/>
              <a:t>mjeseci</a:t>
            </a:r>
            <a:r>
              <a:rPr lang="en-US" dirty="0"/>
              <a:t> </a:t>
            </a:r>
            <a:r>
              <a:rPr lang="en-US" dirty="0" err="1"/>
              <a:t>zatvora</a:t>
            </a:r>
            <a:r>
              <a:rPr lang="en-US" dirty="0"/>
              <a:t> u </a:t>
            </a:r>
            <a:r>
              <a:rPr lang="en-US" dirty="0" err="1"/>
              <a:t>ženskom</a:t>
            </a:r>
            <a:r>
              <a:rPr lang="en-US" dirty="0"/>
              <a:t> </a:t>
            </a:r>
            <a:r>
              <a:rPr lang="en-US" dirty="0" err="1"/>
              <a:t>zatvoru</a:t>
            </a:r>
            <a:r>
              <a:rPr lang="en-US" dirty="0"/>
              <a:t> Neve Tirza - </a:t>
            </a:r>
            <a:r>
              <a:rPr lang="en-US" dirty="0" err="1"/>
              <a:t>što</a:t>
            </a:r>
            <a:r>
              <a:rPr lang="en-US" dirty="0"/>
              <a:t> je, </a:t>
            </a:r>
            <a:r>
              <a:rPr lang="en-US" dirty="0" err="1"/>
              <a:t>ukratko</a:t>
            </a:r>
            <a:r>
              <a:rPr lang="en-US" dirty="0"/>
              <a:t>,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prvom</a:t>
            </a:r>
            <a:r>
              <a:rPr lang="en-US" dirty="0"/>
              <a:t> </a:t>
            </a:r>
            <a:r>
              <a:rPr lang="en-US" dirty="0" err="1"/>
              <a:t>svodnicom</a:t>
            </a:r>
            <a:r>
              <a:rPr lang="en-US" dirty="0"/>
              <a:t> u </a:t>
            </a:r>
            <a:r>
              <a:rPr lang="en-US" dirty="0" err="1"/>
              <a:t>jevrejskoj</a:t>
            </a:r>
            <a:r>
              <a:rPr lang="en-US" dirty="0"/>
              <a:t> </a:t>
            </a:r>
            <a:r>
              <a:rPr lang="en-US" dirty="0" err="1"/>
              <a:t>državi</a:t>
            </a:r>
            <a:r>
              <a:rPr lang="en-US" dirty="0"/>
              <a:t>.</a:t>
            </a:r>
          </a:p>
          <a:p>
            <a:r>
              <a:rPr lang="en-US" dirty="0" err="1"/>
              <a:t>Gautiller</a:t>
            </a:r>
            <a:r>
              <a:rPr lang="en-US" dirty="0"/>
              <a:t> je </a:t>
            </a:r>
            <a:r>
              <a:rPr lang="en-US" dirty="0" err="1"/>
              <a:t>jedna</a:t>
            </a:r>
            <a:r>
              <a:rPr lang="en-US" dirty="0"/>
              <a:t> od </a:t>
            </a:r>
            <a:r>
              <a:rPr lang="en-US" dirty="0" err="1"/>
              <a:t>predvodnica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industrije</a:t>
            </a:r>
            <a:r>
              <a:rPr lang="en-US" dirty="0"/>
              <a:t> u </a:t>
            </a:r>
            <a:r>
              <a:rPr lang="en-US" dirty="0" err="1"/>
              <a:t>procvatu</a:t>
            </a:r>
            <a:r>
              <a:rPr lang="en-US" dirty="0"/>
              <a:t>. </a:t>
            </a:r>
            <a:r>
              <a:rPr lang="en-US" dirty="0" err="1"/>
              <a:t>Došla</a:t>
            </a:r>
            <a:r>
              <a:rPr lang="en-US" dirty="0"/>
              <a:t> je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Francuske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je </a:t>
            </a:r>
            <a:r>
              <a:rPr lang="en-US" dirty="0" err="1"/>
              <a:t>imala</a:t>
            </a:r>
            <a:r>
              <a:rPr lang="en-US" dirty="0"/>
              <a:t> 17 </a:t>
            </a:r>
            <a:r>
              <a:rPr lang="en-US" dirty="0" err="1"/>
              <a:t>godina</a:t>
            </a:r>
            <a:r>
              <a:rPr lang="en-US" dirty="0"/>
              <a:t>, </a:t>
            </a:r>
            <a:r>
              <a:rPr lang="en-US" dirty="0" err="1"/>
              <a:t>volontirajući</a:t>
            </a:r>
            <a:r>
              <a:rPr lang="en-US" dirty="0"/>
              <a:t> u </a:t>
            </a:r>
            <a:r>
              <a:rPr lang="en-US" dirty="0" err="1"/>
              <a:t>kibucu</a:t>
            </a:r>
            <a:r>
              <a:rPr lang="en-US" dirty="0"/>
              <a:t> </a:t>
            </a:r>
            <a:r>
              <a:rPr lang="en-US" dirty="0" err="1"/>
              <a:t>Hatzerim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se </a:t>
            </a:r>
            <a:r>
              <a:rPr lang="en-US" dirty="0" err="1"/>
              <a:t>preselila</a:t>
            </a:r>
            <a:r>
              <a:rPr lang="en-US" dirty="0"/>
              <a:t> u Eilat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zaposlila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konobarica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045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0D21-4846-432C-6713-46A28386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Izrael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5EF6-F531-3215-65BE-C23274813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 </a:t>
            </a:r>
            <a:r>
              <a:rPr lang="en-US" dirty="0" err="1"/>
              <a:t>Umjesto</a:t>
            </a:r>
            <a:r>
              <a:rPr lang="en-US" dirty="0"/>
              <a:t> da </a:t>
            </a:r>
            <a:r>
              <a:rPr lang="en-US" dirty="0" err="1"/>
              <a:t>zarađuju</a:t>
            </a:r>
            <a:r>
              <a:rPr lang="en-US" dirty="0"/>
              <a:t> 100 NIS u </a:t>
            </a:r>
            <a:r>
              <a:rPr lang="en-US" dirty="0" err="1"/>
              <a:t>Izraelu</a:t>
            </a:r>
            <a:r>
              <a:rPr lang="en-US" dirty="0"/>
              <a:t> za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sata</a:t>
            </a:r>
            <a:r>
              <a:rPr lang="en-US" dirty="0"/>
              <a:t>, </a:t>
            </a:r>
            <a:r>
              <a:rPr lang="en-US" dirty="0" err="1"/>
              <a:t>rekla</a:t>
            </a:r>
            <a:r>
              <a:rPr lang="en-US" dirty="0"/>
              <a:t> je, </a:t>
            </a:r>
            <a:r>
              <a:rPr lang="en-US" dirty="0" err="1"/>
              <a:t>mogle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zaraditi</a:t>
            </a:r>
            <a:r>
              <a:rPr lang="en-US" dirty="0"/>
              <a:t> 160 </a:t>
            </a:r>
            <a:r>
              <a:rPr lang="en-US" dirty="0" err="1"/>
              <a:t>eura</a:t>
            </a:r>
            <a:r>
              <a:rPr lang="en-US" dirty="0"/>
              <a:t> - </a:t>
            </a:r>
            <a:r>
              <a:rPr lang="en-US" dirty="0" err="1"/>
              <a:t>skoro</a:t>
            </a:r>
            <a:r>
              <a:rPr lang="en-US" dirty="0"/>
              <a:t> </a:t>
            </a:r>
            <a:r>
              <a:rPr lang="en-US" dirty="0" err="1"/>
              <a:t>devet</a:t>
            </a:r>
            <a:r>
              <a:rPr lang="en-US" dirty="0"/>
              <a:t> puta </a:t>
            </a:r>
            <a:r>
              <a:rPr lang="en-US" dirty="0" err="1"/>
              <a:t>više</a:t>
            </a:r>
            <a:r>
              <a:rPr lang="en-US" dirty="0"/>
              <a:t>. „</a:t>
            </a:r>
            <a:endParaRPr lang="sr-Latn-RS" dirty="0"/>
          </a:p>
          <a:p>
            <a:r>
              <a:rPr lang="en-US" dirty="0"/>
              <a:t>Do </a:t>
            </a:r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rata, </a:t>
            </a:r>
            <a:r>
              <a:rPr lang="en-US" dirty="0" err="1"/>
              <a:t>prostitucija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aktivna</a:t>
            </a:r>
            <a:r>
              <a:rPr lang="en-US" dirty="0"/>
              <a:t> </a:t>
            </a:r>
            <a:r>
              <a:rPr lang="en-US" dirty="0" err="1"/>
              <a:t>industrija</a:t>
            </a:r>
            <a:r>
              <a:rPr lang="en-US" dirty="0"/>
              <a:t> u </a:t>
            </a:r>
            <a:r>
              <a:rPr lang="en-US" dirty="0" err="1"/>
              <a:t>gradovima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Tel Aviva, </a:t>
            </a:r>
            <a:r>
              <a:rPr lang="en-US" dirty="0" err="1"/>
              <a:t>Haife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Ramle, s </a:t>
            </a:r>
            <a:r>
              <a:rPr lang="en-US" dirty="0" err="1"/>
              <a:t>bordelima</a:t>
            </a:r>
            <a:r>
              <a:rPr lang="en-US" dirty="0"/>
              <a:t> u </a:t>
            </a:r>
            <a:r>
              <a:rPr lang="en-US" dirty="0" err="1"/>
              <a:t>vlasništvu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Arapa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. </a:t>
            </a:r>
            <a:r>
              <a:rPr lang="en-US" dirty="0" err="1"/>
              <a:t>Britanski</a:t>
            </a:r>
            <a:r>
              <a:rPr lang="en-US" dirty="0"/>
              <a:t> </a:t>
            </a:r>
            <a:r>
              <a:rPr lang="en-US" dirty="0" err="1"/>
              <a:t>vojnici</a:t>
            </a:r>
            <a:r>
              <a:rPr lang="en-US" dirty="0"/>
              <a:t> </a:t>
            </a:r>
            <a:r>
              <a:rPr lang="en-US" dirty="0" err="1"/>
              <a:t>pridružili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rastućoj</a:t>
            </a:r>
            <a:r>
              <a:rPr lang="en-US" dirty="0"/>
              <a:t> </a:t>
            </a:r>
            <a:r>
              <a:rPr lang="en-US" dirty="0" err="1"/>
              <a:t>bazi</a:t>
            </a:r>
            <a:r>
              <a:rPr lang="en-US" dirty="0"/>
              <a:t> </a:t>
            </a:r>
            <a:r>
              <a:rPr lang="en-US" dirty="0" err="1"/>
              <a:t>klijenata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1930-ih </a:t>
            </a:r>
            <a:r>
              <a:rPr lang="en-US" dirty="0" err="1"/>
              <a:t>i</a:t>
            </a:r>
            <a:r>
              <a:rPr lang="en-US" dirty="0"/>
              <a:t> 1940-ih, a Tel Aviv se </a:t>
            </a:r>
            <a:r>
              <a:rPr lang="en-US" dirty="0" err="1"/>
              <a:t>smatrao</a:t>
            </a:r>
            <a:r>
              <a:rPr lang="en-US" dirty="0"/>
              <a:t> </a:t>
            </a:r>
            <a:r>
              <a:rPr lang="en-US" dirty="0" err="1"/>
              <a:t>glavnim</a:t>
            </a:r>
            <a:r>
              <a:rPr lang="en-US" dirty="0"/>
              <a:t> </a:t>
            </a:r>
            <a:r>
              <a:rPr lang="en-US" dirty="0" err="1"/>
              <a:t>gradom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industrije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Bliskom</a:t>
            </a:r>
            <a:r>
              <a:rPr lang="en-US" dirty="0"/>
              <a:t> </a:t>
            </a:r>
            <a:r>
              <a:rPr lang="en-US" dirty="0" err="1"/>
              <a:t>istoku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osnivanja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Izrael, </a:t>
            </a:r>
            <a:r>
              <a:rPr lang="en-US" dirty="0" err="1"/>
              <a:t>prostitucija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zakonom</a:t>
            </a:r>
            <a:r>
              <a:rPr lang="en-US" dirty="0"/>
              <a:t> </a:t>
            </a:r>
            <a:r>
              <a:rPr lang="en-US" dirty="0" err="1"/>
              <a:t>zabranjena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svako</a:t>
            </a:r>
            <a:r>
              <a:rPr lang="en-US" dirty="0"/>
              <a:t> ko bi bio </a:t>
            </a:r>
            <a:r>
              <a:rPr lang="en-US" dirty="0" err="1"/>
              <a:t>uhvaćen</a:t>
            </a:r>
            <a:r>
              <a:rPr lang="en-US" dirty="0"/>
              <a:t> u </a:t>
            </a:r>
            <a:r>
              <a:rPr lang="en-US" dirty="0" err="1"/>
              <a:t>radu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svodnik</a:t>
            </a:r>
            <a:r>
              <a:rPr lang="en-US" dirty="0"/>
              <a:t> bio bi </a:t>
            </a:r>
            <a:r>
              <a:rPr lang="en-US" dirty="0" err="1"/>
              <a:t>krivično</a:t>
            </a:r>
            <a:r>
              <a:rPr lang="en-US" dirty="0"/>
              <a:t> </a:t>
            </a:r>
            <a:r>
              <a:rPr lang="en-US" dirty="0" err="1"/>
              <a:t>gonjen</a:t>
            </a:r>
            <a:r>
              <a:rPr lang="en-US" dirty="0"/>
              <a:t>. </a:t>
            </a:r>
            <a:r>
              <a:rPr lang="en-US" dirty="0" err="1"/>
              <a:t>Nakon</a:t>
            </a:r>
            <a:r>
              <a:rPr lang="en-US" dirty="0"/>
              <a:t> pada </a:t>
            </a:r>
            <a:r>
              <a:rPr lang="en-US" dirty="0" err="1"/>
              <a:t>Sovjetskog</a:t>
            </a:r>
            <a:r>
              <a:rPr lang="en-US" dirty="0"/>
              <a:t> </a:t>
            </a:r>
            <a:r>
              <a:rPr lang="en-US" dirty="0" err="1"/>
              <a:t>Saveza</a:t>
            </a:r>
            <a:r>
              <a:rPr lang="en-US" dirty="0"/>
              <a:t> 1989.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industrija</a:t>
            </a:r>
            <a:r>
              <a:rPr lang="en-US" dirty="0"/>
              <a:t> je </a:t>
            </a:r>
            <a:r>
              <a:rPr lang="en-US" dirty="0" err="1"/>
              <a:t>rasla</a:t>
            </a:r>
            <a:r>
              <a:rPr lang="en-US" dirty="0"/>
              <a:t>, a </a:t>
            </a:r>
            <a:r>
              <a:rPr lang="en-US" dirty="0" err="1"/>
              <a:t>priliv</a:t>
            </a:r>
            <a:r>
              <a:rPr lang="en-US" dirty="0"/>
              <a:t> </a:t>
            </a:r>
            <a:r>
              <a:rPr lang="en-US" dirty="0" err="1"/>
              <a:t>imigranata</a:t>
            </a:r>
            <a:r>
              <a:rPr lang="en-US" dirty="0"/>
              <a:t> </a:t>
            </a:r>
            <a:r>
              <a:rPr lang="en-US" dirty="0" err="1"/>
              <a:t>stvorio</a:t>
            </a:r>
            <a:r>
              <a:rPr lang="en-US" dirty="0"/>
              <a:t> je </a:t>
            </a:r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potražnje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791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BE10-9E26-E5B5-C838-2590EFEB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Zakon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E6B97-3911-3A6C-DE65-A1D3CB58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Zakon pod </a:t>
            </a:r>
            <a:r>
              <a:rPr lang="en-US" dirty="0" err="1"/>
              <a:t>nazivom</a:t>
            </a:r>
            <a:r>
              <a:rPr lang="en-US" dirty="0"/>
              <a:t> "</a:t>
            </a:r>
            <a:r>
              <a:rPr lang="en-US" dirty="0" err="1"/>
              <a:t>Zabrana</a:t>
            </a:r>
            <a:r>
              <a:rPr lang="en-US" dirty="0"/>
              <a:t> </a:t>
            </a:r>
            <a:r>
              <a:rPr lang="en-US" dirty="0" err="1"/>
              <a:t>konzumiranja</a:t>
            </a:r>
            <a:r>
              <a:rPr lang="en-US" dirty="0"/>
              <a:t> </a:t>
            </a:r>
            <a:r>
              <a:rPr lang="en-US" dirty="0" err="1"/>
              <a:t>prostitucije</a:t>
            </a:r>
            <a:r>
              <a:rPr lang="en-US" dirty="0"/>
              <a:t>", </a:t>
            </a:r>
            <a:r>
              <a:rPr lang="en-US" dirty="0" err="1"/>
              <a:t>nastoji</a:t>
            </a:r>
            <a:r>
              <a:rPr lang="en-US" dirty="0"/>
              <a:t> </a:t>
            </a:r>
            <a:r>
              <a:rPr lang="en-US" dirty="0" err="1"/>
              <a:t>učiniti</a:t>
            </a:r>
            <a:r>
              <a:rPr lang="en-US" dirty="0"/>
              <a:t> </a:t>
            </a:r>
            <a:r>
              <a:rPr lang="en-US" dirty="0" err="1"/>
              <a:t>plaćanje</a:t>
            </a:r>
            <a:r>
              <a:rPr lang="en-US" dirty="0"/>
              <a:t> za </a:t>
            </a:r>
            <a:r>
              <a:rPr lang="en-US" dirty="0" err="1"/>
              <a:t>seks</a:t>
            </a:r>
            <a:r>
              <a:rPr lang="en-US" dirty="0"/>
              <a:t> </a:t>
            </a:r>
            <a:r>
              <a:rPr lang="en-US" dirty="0" err="1"/>
              <a:t>krivičnim</a:t>
            </a:r>
            <a:r>
              <a:rPr lang="en-US" dirty="0"/>
              <a:t> </a:t>
            </a:r>
            <a:r>
              <a:rPr lang="en-US" dirty="0" err="1"/>
              <a:t>djelom</a:t>
            </a:r>
            <a:r>
              <a:rPr lang="en-US" dirty="0"/>
              <a:t> </a:t>
            </a:r>
            <a:r>
              <a:rPr lang="en-US" dirty="0" err="1"/>
              <a:t>kažnjivim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šest</a:t>
            </a:r>
            <a:r>
              <a:rPr lang="en-US" dirty="0"/>
              <a:t> </a:t>
            </a:r>
            <a:r>
              <a:rPr lang="en-US" dirty="0" err="1"/>
              <a:t>mjeseci</a:t>
            </a:r>
            <a:r>
              <a:rPr lang="en-US" dirty="0"/>
              <a:t> </a:t>
            </a:r>
            <a:r>
              <a:rPr lang="en-US" dirty="0" err="1"/>
              <a:t>zatvora</a:t>
            </a:r>
            <a:r>
              <a:rPr lang="en-US" dirty="0"/>
              <a:t>. </a:t>
            </a:r>
            <a:r>
              <a:rPr lang="en-US" dirty="0" err="1"/>
              <a:t>Prijedlog</a:t>
            </a:r>
            <a:r>
              <a:rPr lang="en-US" dirty="0"/>
              <a:t> </a:t>
            </a:r>
            <a:r>
              <a:rPr lang="en-US" dirty="0" err="1"/>
              <a:t>zakona</a:t>
            </a:r>
            <a:r>
              <a:rPr lang="en-US" dirty="0"/>
              <a:t>,</a:t>
            </a:r>
            <a:endParaRPr lang="sr-Latn-RS" dirty="0"/>
          </a:p>
          <a:p>
            <a:r>
              <a:rPr lang="en-US" dirty="0" err="1"/>
              <a:t>Procjenjuje</a:t>
            </a:r>
            <a:r>
              <a:rPr lang="en-US" dirty="0"/>
              <a:t> se da se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stotina</a:t>
            </a:r>
            <a:r>
              <a:rPr lang="en-US" dirty="0"/>
              <a:t> </a:t>
            </a:r>
            <a:r>
              <a:rPr lang="en-US" dirty="0" err="1"/>
              <a:t>seksualnih</a:t>
            </a:r>
            <a:r>
              <a:rPr lang="en-US" dirty="0"/>
              <a:t> </a:t>
            </a:r>
            <a:r>
              <a:rPr lang="en-US" dirty="0" err="1"/>
              <a:t>radnica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Izraela</a:t>
            </a:r>
            <a:r>
              <a:rPr lang="en-US" dirty="0"/>
              <a:t> </a:t>
            </a:r>
            <a:r>
              <a:rPr lang="en-US" dirty="0" err="1"/>
              <a:t>šalje</a:t>
            </a:r>
            <a:r>
              <a:rPr lang="en-US" dirty="0"/>
              <a:t> u </a:t>
            </a:r>
            <a:r>
              <a:rPr lang="en-US" dirty="0" err="1"/>
              <a:t>inostranstvo</a:t>
            </a:r>
            <a:r>
              <a:rPr lang="en-US" dirty="0"/>
              <a:t> </a:t>
            </a:r>
            <a:r>
              <a:rPr lang="en-US" dirty="0" err="1"/>
              <a:t>svake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.</a:t>
            </a:r>
            <a:r>
              <a:rPr lang="pl-PL" dirty="0"/>
              <a:t> </a:t>
            </a:r>
          </a:p>
          <a:p>
            <a:r>
              <a:rPr lang="pl-PL" dirty="0"/>
              <a:t>Policija procjenjuje da u Izraelu postoji skoro 10.000 seksualnih radnika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52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83C7-D5FA-9902-93FC-783F0FC82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 ovde...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FC43-3564-3EE1-E462-9A936C598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89E0E-E3EB-5717-6B56-54BFA428E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762" y="0"/>
            <a:ext cx="760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11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0261-DF39-FE7A-E11F-65718AFB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7FCE-A3A3-7302-0D74-1A26A55B7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A0C05-2F11-C1A6-177A-351EEB6A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0"/>
            <a:ext cx="909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67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447F-237D-7223-B25B-7B0FC2DC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Pravila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13338-7192-E063-6F63-F8EF736AC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Minimalna</a:t>
            </a:r>
            <a:r>
              <a:rPr lang="en-US" dirty="0"/>
              <a:t> dob za </a:t>
            </a:r>
            <a:r>
              <a:rPr lang="en-US" dirty="0" err="1"/>
              <a:t>prostitutku</a:t>
            </a:r>
            <a:r>
              <a:rPr lang="en-US" dirty="0"/>
              <a:t> u </a:t>
            </a:r>
            <a:r>
              <a:rPr lang="en-US" dirty="0" err="1"/>
              <a:t>zagrebačkoj</a:t>
            </a:r>
            <a:r>
              <a:rPr lang="en-US" dirty="0"/>
              <a:t> </a:t>
            </a:r>
            <a:r>
              <a:rPr lang="en-US" dirty="0" err="1"/>
              <a:t>javnoj</a:t>
            </a:r>
            <a:r>
              <a:rPr lang="en-US" dirty="0"/>
              <a:t> </a:t>
            </a:r>
            <a:r>
              <a:rPr lang="en-US" dirty="0" err="1"/>
              <a:t>kući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je 17, a u </a:t>
            </a:r>
            <a:r>
              <a:rPr lang="en-US" dirty="0" err="1"/>
              <a:t>Osijeku</a:t>
            </a:r>
            <a:r>
              <a:rPr lang="en-US" dirty="0"/>
              <a:t> je </a:t>
            </a:r>
            <a:r>
              <a:rPr lang="en-US" dirty="0" err="1"/>
              <a:t>morala</a:t>
            </a:r>
            <a:r>
              <a:rPr lang="en-US" dirty="0"/>
              <a:t> </a:t>
            </a:r>
            <a:r>
              <a:rPr lang="en-US" dirty="0" err="1"/>
              <a:t>navršiti</a:t>
            </a:r>
            <a:r>
              <a:rPr lang="en-US" dirty="0"/>
              <a:t> 16 </a:t>
            </a:r>
            <a:r>
              <a:rPr lang="en-US" dirty="0" err="1"/>
              <a:t>godina</a:t>
            </a:r>
            <a:r>
              <a:rPr lang="en-US" dirty="0"/>
              <a:t>. </a:t>
            </a:r>
            <a:endParaRPr lang="sr-Latn-RS" dirty="0"/>
          </a:p>
          <a:p>
            <a:r>
              <a:rPr lang="en-US" dirty="0" err="1"/>
              <a:t>Bludnice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vlasnice</a:t>
            </a:r>
            <a:r>
              <a:rPr lang="en-US" dirty="0"/>
              <a:t>, morale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preglede</a:t>
            </a:r>
            <a:r>
              <a:rPr lang="en-US" dirty="0"/>
              <a:t> </a:t>
            </a:r>
            <a:r>
              <a:rPr lang="en-US" dirty="0" err="1"/>
              <a:t>odlaziti</a:t>
            </a:r>
            <a:r>
              <a:rPr lang="en-US" dirty="0"/>
              <a:t> tri puta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tjedan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15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FFB2-89EC-077B-41B9-35DCEF54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365125"/>
            <a:ext cx="11331145" cy="1325563"/>
          </a:xfrm>
        </p:spPr>
        <p:txBody>
          <a:bodyPr>
            <a:normAutofit/>
          </a:bodyPr>
          <a:lstStyle/>
          <a:p>
            <a:r>
              <a:rPr lang="ru-RU" dirty="0"/>
              <a:t>Проституција у окупираној Србији (1941</a:t>
            </a:r>
            <a:r>
              <a:rPr lang="sr-Latn-RS" dirty="0"/>
              <a:t>-</a:t>
            </a:r>
            <a:r>
              <a:rPr lang="ru-RU" dirty="0"/>
              <a:t>1944)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38CD-0512-809A-5CAD-74903C89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63" y="1614360"/>
            <a:ext cx="5513173" cy="435133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Проституција у окупираној Србији</a:t>
            </a:r>
            <a:r>
              <a:rPr lang="ru-RU" dirty="0"/>
              <a:t> била је, од стране немачких окупационих власти, легализован облика </a:t>
            </a:r>
            <a:r>
              <a:rPr lang="ru-RU" dirty="0">
                <a:hlinkClick r:id="rId3" tooltip="Проституција"/>
              </a:rPr>
              <a:t>пружања сексуалних услуга</a:t>
            </a:r>
            <a:r>
              <a:rPr lang="ru-RU" dirty="0"/>
              <a:t> у периоду од 1941—1944, за новац или другу материјалну надокнаду. Као облик бављења „најстаријим занатом на свету” била је </a:t>
            </a:r>
            <a:r>
              <a:rPr lang="ru-RU" dirty="0">
                <a:hlinkClick r:id="rId4" tooltip="Закон (право)"/>
              </a:rPr>
              <a:t>законски</a:t>
            </a:r>
            <a:r>
              <a:rPr lang="ru-RU" dirty="0"/>
              <a:t> прописана и озваничена, а полицијским и </a:t>
            </a:r>
            <a:r>
              <a:rPr lang="ru-RU" dirty="0">
                <a:hlinkClick r:id="rId5" tooltip="Превентивна здравствена заштита"/>
              </a:rPr>
              <a:t>превентивномедицинским</a:t>
            </a:r>
            <a:r>
              <a:rPr lang="ru-RU" dirty="0"/>
              <a:t> </a:t>
            </a:r>
            <a:br>
              <a:rPr lang="sr-Latn-RS" dirty="0"/>
            </a:br>
            <a:r>
              <a:rPr lang="ru-RU" dirty="0"/>
              <a:t>мерама строго контролисана.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A1C13-2471-AF85-2EFA-8B3B637CE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231" y="1429544"/>
            <a:ext cx="6198973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A5CA24A-4D8D-D5C4-7E10-AEFC6E02284B}"/>
                  </a:ext>
                </a:extLst>
              </p14:cNvPr>
              <p14:cNvContentPartPr/>
              <p14:nvPr/>
            </p14:nvContentPartPr>
            <p14:xfrm>
              <a:off x="6808281" y="3855454"/>
              <a:ext cx="3683160" cy="86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A5CA24A-4D8D-D5C4-7E10-AEFC6E0228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02161" y="3849334"/>
                <a:ext cx="3695400" cy="8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449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DEA7-EEB1-D6D9-32BF-2607B9DD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Danas - na internetu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2AE3B7-FB08-BDCB-EBE5-03F0DE975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358" y="1825625"/>
            <a:ext cx="77992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05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F305D8-5B14-5FAE-C145-9942AA31C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4E9093A-675C-28FE-D8F4-93EF05BA0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6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FB4C2-3FAA-44CF-3459-0F019BFC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73E9B9F-C659-FC58-82C9-53CE4D26C17A}"/>
              </a:ext>
            </a:extLst>
          </p:cNvPr>
          <p:cNvSpPr/>
          <p:nvPr/>
        </p:nvSpPr>
        <p:spPr>
          <a:xfrm>
            <a:off x="2173804" y="4320749"/>
            <a:ext cx="7279115" cy="741405"/>
          </a:xfrm>
          <a:custGeom>
            <a:avLst/>
            <a:gdLst>
              <a:gd name="csX0" fmla="*/ 25699 w 7279115"/>
              <a:gd name="csY0" fmla="*/ 185351 h 741405"/>
              <a:gd name="csX1" fmla="*/ 2904824 w 7279115"/>
              <a:gd name="csY1" fmla="*/ 185351 h 741405"/>
              <a:gd name="csX2" fmla="*/ 3090175 w 7279115"/>
              <a:gd name="csY2" fmla="*/ 160638 h 741405"/>
              <a:gd name="csX3" fmla="*/ 3584445 w 7279115"/>
              <a:gd name="csY3" fmla="*/ 123567 h 741405"/>
              <a:gd name="csX4" fmla="*/ 3930434 w 7279115"/>
              <a:gd name="csY4" fmla="*/ 86497 h 741405"/>
              <a:gd name="csX5" fmla="*/ 4029288 w 7279115"/>
              <a:gd name="csY5" fmla="*/ 74140 h 741405"/>
              <a:gd name="csX6" fmla="*/ 4857191 w 7279115"/>
              <a:gd name="csY6" fmla="*/ 49427 h 741405"/>
              <a:gd name="csX7" fmla="*/ 5054899 w 7279115"/>
              <a:gd name="csY7" fmla="*/ 0 h 741405"/>
              <a:gd name="csX8" fmla="*/ 5166110 w 7279115"/>
              <a:gd name="csY8" fmla="*/ 49427 h 741405"/>
              <a:gd name="csX9" fmla="*/ 5203180 w 7279115"/>
              <a:gd name="csY9" fmla="*/ 61784 h 741405"/>
              <a:gd name="csX10" fmla="*/ 5734521 w 7279115"/>
              <a:gd name="csY10" fmla="*/ 259492 h 741405"/>
              <a:gd name="csX11" fmla="*/ 6290575 w 7279115"/>
              <a:gd name="csY11" fmla="*/ 222421 h 741405"/>
              <a:gd name="csX12" fmla="*/ 6352359 w 7279115"/>
              <a:gd name="csY12" fmla="*/ 210065 h 741405"/>
              <a:gd name="csX13" fmla="*/ 6587137 w 7279115"/>
              <a:gd name="csY13" fmla="*/ 197708 h 741405"/>
              <a:gd name="csX14" fmla="*/ 6673634 w 7279115"/>
              <a:gd name="csY14" fmla="*/ 210065 h 741405"/>
              <a:gd name="csX15" fmla="*/ 6809559 w 7279115"/>
              <a:gd name="csY15" fmla="*/ 160638 h 741405"/>
              <a:gd name="csX16" fmla="*/ 7044337 w 7279115"/>
              <a:gd name="csY16" fmla="*/ 123567 h 741405"/>
              <a:gd name="csX17" fmla="*/ 7106121 w 7279115"/>
              <a:gd name="csY17" fmla="*/ 148281 h 741405"/>
              <a:gd name="csX18" fmla="*/ 7279115 w 7279115"/>
              <a:gd name="csY18" fmla="*/ 370702 h 741405"/>
              <a:gd name="csX19" fmla="*/ 7254402 w 7279115"/>
              <a:gd name="csY19" fmla="*/ 432486 h 741405"/>
              <a:gd name="csX20" fmla="*/ 7229688 w 7279115"/>
              <a:gd name="csY20" fmla="*/ 469557 h 741405"/>
              <a:gd name="csX21" fmla="*/ 7192618 w 7279115"/>
              <a:gd name="csY21" fmla="*/ 617838 h 741405"/>
              <a:gd name="csX22" fmla="*/ 7167905 w 7279115"/>
              <a:gd name="csY22" fmla="*/ 691978 h 741405"/>
              <a:gd name="csX23" fmla="*/ 6933126 w 7279115"/>
              <a:gd name="csY23" fmla="*/ 704335 h 741405"/>
              <a:gd name="csX24" fmla="*/ 6648921 w 7279115"/>
              <a:gd name="csY24" fmla="*/ 741405 h 741405"/>
              <a:gd name="csX25" fmla="*/ 6278218 w 7279115"/>
              <a:gd name="csY25" fmla="*/ 704335 h 741405"/>
              <a:gd name="csX26" fmla="*/ 6241148 w 7279115"/>
              <a:gd name="csY26" fmla="*/ 691978 h 741405"/>
              <a:gd name="csX27" fmla="*/ 3979861 w 7279115"/>
              <a:gd name="csY27" fmla="*/ 716692 h 741405"/>
              <a:gd name="csX28" fmla="*/ 2818326 w 7279115"/>
              <a:gd name="csY28" fmla="*/ 691978 h 741405"/>
              <a:gd name="csX29" fmla="*/ 2212845 w 7279115"/>
              <a:gd name="csY29" fmla="*/ 667265 h 741405"/>
              <a:gd name="csX30" fmla="*/ 1570294 w 7279115"/>
              <a:gd name="csY30" fmla="*/ 716692 h 741405"/>
              <a:gd name="csX31" fmla="*/ 1347872 w 7279115"/>
              <a:gd name="csY31" fmla="*/ 704335 h 741405"/>
              <a:gd name="csX32" fmla="*/ 1187234 w 7279115"/>
              <a:gd name="csY32" fmla="*/ 691978 h 741405"/>
              <a:gd name="csX33" fmla="*/ 940099 w 7279115"/>
              <a:gd name="csY33" fmla="*/ 679621 h 741405"/>
              <a:gd name="csX34" fmla="*/ 767105 w 7279115"/>
              <a:gd name="csY34" fmla="*/ 654908 h 741405"/>
              <a:gd name="csX35" fmla="*/ 421115 w 7279115"/>
              <a:gd name="csY35" fmla="*/ 667265 h 741405"/>
              <a:gd name="csX36" fmla="*/ 384045 w 7279115"/>
              <a:gd name="csY36" fmla="*/ 691978 h 741405"/>
              <a:gd name="csX37" fmla="*/ 112197 w 7279115"/>
              <a:gd name="csY37" fmla="*/ 691978 h 741405"/>
              <a:gd name="csX38" fmla="*/ 149267 w 7279115"/>
              <a:gd name="csY38" fmla="*/ 543697 h 741405"/>
              <a:gd name="csX39" fmla="*/ 136910 w 7279115"/>
              <a:gd name="csY39" fmla="*/ 457200 h 741405"/>
              <a:gd name="csX40" fmla="*/ 50413 w 7279115"/>
              <a:gd name="csY40" fmla="*/ 407773 h 741405"/>
              <a:gd name="csX41" fmla="*/ 986 w 7279115"/>
              <a:gd name="csY41" fmla="*/ 370702 h 741405"/>
              <a:gd name="csX42" fmla="*/ 25699 w 7279115"/>
              <a:gd name="csY42" fmla="*/ 284205 h 741405"/>
              <a:gd name="csX43" fmla="*/ 38056 w 7279115"/>
              <a:gd name="csY43" fmla="*/ 247135 h 741405"/>
              <a:gd name="csX44" fmla="*/ 50413 w 7279115"/>
              <a:gd name="csY44" fmla="*/ 234778 h 7414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7279115" h="741405">
                <a:moveTo>
                  <a:pt x="25699" y="185351"/>
                </a:moveTo>
                <a:cubicBezTo>
                  <a:pt x="1401685" y="216983"/>
                  <a:pt x="1246217" y="226559"/>
                  <a:pt x="2904824" y="185351"/>
                </a:cubicBezTo>
                <a:cubicBezTo>
                  <a:pt x="2967135" y="183803"/>
                  <a:pt x="3028226" y="167521"/>
                  <a:pt x="3090175" y="160638"/>
                </a:cubicBezTo>
                <a:cubicBezTo>
                  <a:pt x="3336082" y="133315"/>
                  <a:pt x="3345515" y="136143"/>
                  <a:pt x="3584445" y="123567"/>
                </a:cubicBezTo>
                <a:lnTo>
                  <a:pt x="3930434" y="86497"/>
                </a:lnTo>
                <a:cubicBezTo>
                  <a:pt x="3963439" y="82830"/>
                  <a:pt x="3996107" y="75467"/>
                  <a:pt x="4029288" y="74140"/>
                </a:cubicBezTo>
                <a:cubicBezTo>
                  <a:pt x="4305158" y="63105"/>
                  <a:pt x="4581223" y="57665"/>
                  <a:pt x="4857191" y="49427"/>
                </a:cubicBezTo>
                <a:cubicBezTo>
                  <a:pt x="4923094" y="32951"/>
                  <a:pt x="4986968" y="0"/>
                  <a:pt x="5054899" y="0"/>
                </a:cubicBezTo>
                <a:cubicBezTo>
                  <a:pt x="5095466" y="0"/>
                  <a:pt x="5128664" y="33824"/>
                  <a:pt x="5166110" y="49427"/>
                </a:cubicBezTo>
                <a:cubicBezTo>
                  <a:pt x="5178133" y="54437"/>
                  <a:pt x="5191086" y="56947"/>
                  <a:pt x="5203180" y="61784"/>
                </a:cubicBezTo>
                <a:cubicBezTo>
                  <a:pt x="5663659" y="245975"/>
                  <a:pt x="5454229" y="183047"/>
                  <a:pt x="5734521" y="259492"/>
                </a:cubicBezTo>
                <a:lnTo>
                  <a:pt x="6290575" y="222421"/>
                </a:lnTo>
                <a:cubicBezTo>
                  <a:pt x="6311511" y="220746"/>
                  <a:pt x="6331429" y="211809"/>
                  <a:pt x="6352359" y="210065"/>
                </a:cubicBezTo>
                <a:cubicBezTo>
                  <a:pt x="6430456" y="203557"/>
                  <a:pt x="6508878" y="201827"/>
                  <a:pt x="6587137" y="197708"/>
                </a:cubicBezTo>
                <a:cubicBezTo>
                  <a:pt x="6615969" y="201827"/>
                  <a:pt x="6644595" y="212299"/>
                  <a:pt x="6673634" y="210065"/>
                </a:cubicBezTo>
                <a:cubicBezTo>
                  <a:pt x="6719710" y="206521"/>
                  <a:pt x="6765401" y="171028"/>
                  <a:pt x="6809559" y="160638"/>
                </a:cubicBezTo>
                <a:cubicBezTo>
                  <a:pt x="6855154" y="149910"/>
                  <a:pt x="6984618" y="132099"/>
                  <a:pt x="7044337" y="123567"/>
                </a:cubicBezTo>
                <a:cubicBezTo>
                  <a:pt x="7064932" y="131805"/>
                  <a:pt x="7089543" y="133545"/>
                  <a:pt x="7106121" y="148281"/>
                </a:cubicBezTo>
                <a:cubicBezTo>
                  <a:pt x="7267909" y="292092"/>
                  <a:pt x="7249920" y="253916"/>
                  <a:pt x="7279115" y="370702"/>
                </a:cubicBezTo>
                <a:cubicBezTo>
                  <a:pt x="7270877" y="391297"/>
                  <a:pt x="7264322" y="412647"/>
                  <a:pt x="7254402" y="432486"/>
                </a:cubicBezTo>
                <a:cubicBezTo>
                  <a:pt x="7247760" y="445769"/>
                  <a:pt x="7234384" y="455468"/>
                  <a:pt x="7229688" y="469557"/>
                </a:cubicBezTo>
                <a:cubicBezTo>
                  <a:pt x="7213577" y="517891"/>
                  <a:pt x="7208729" y="569504"/>
                  <a:pt x="7192618" y="617838"/>
                </a:cubicBezTo>
                <a:cubicBezTo>
                  <a:pt x="7184380" y="642551"/>
                  <a:pt x="7192618" y="683740"/>
                  <a:pt x="7167905" y="691978"/>
                </a:cubicBezTo>
                <a:cubicBezTo>
                  <a:pt x="7093559" y="716760"/>
                  <a:pt x="7011386" y="700216"/>
                  <a:pt x="6933126" y="704335"/>
                </a:cubicBezTo>
                <a:cubicBezTo>
                  <a:pt x="6706518" y="732660"/>
                  <a:pt x="6801166" y="719655"/>
                  <a:pt x="6648921" y="741405"/>
                </a:cubicBezTo>
                <a:cubicBezTo>
                  <a:pt x="6462650" y="730448"/>
                  <a:pt x="6448034" y="736175"/>
                  <a:pt x="6278218" y="704335"/>
                </a:cubicBezTo>
                <a:cubicBezTo>
                  <a:pt x="6265416" y="701935"/>
                  <a:pt x="6253505" y="696097"/>
                  <a:pt x="6241148" y="691978"/>
                </a:cubicBezTo>
                <a:lnTo>
                  <a:pt x="3979861" y="716692"/>
                </a:lnTo>
                <a:cubicBezTo>
                  <a:pt x="3624642" y="716692"/>
                  <a:pt x="3186377" y="702494"/>
                  <a:pt x="2818326" y="691978"/>
                </a:cubicBezTo>
                <a:cubicBezTo>
                  <a:pt x="2631930" y="681013"/>
                  <a:pt x="2386381" y="664636"/>
                  <a:pt x="2212845" y="667265"/>
                </a:cubicBezTo>
                <a:cubicBezTo>
                  <a:pt x="1943330" y="671349"/>
                  <a:pt x="1812455" y="689785"/>
                  <a:pt x="1570294" y="716692"/>
                </a:cubicBezTo>
                <a:lnTo>
                  <a:pt x="1347872" y="704335"/>
                </a:lnTo>
                <a:cubicBezTo>
                  <a:pt x="1294279" y="700877"/>
                  <a:pt x="1240840" y="695227"/>
                  <a:pt x="1187234" y="691978"/>
                </a:cubicBezTo>
                <a:cubicBezTo>
                  <a:pt x="1104904" y="686988"/>
                  <a:pt x="1022477" y="683740"/>
                  <a:pt x="940099" y="679621"/>
                </a:cubicBezTo>
                <a:cubicBezTo>
                  <a:pt x="903212" y="673474"/>
                  <a:pt x="798027" y="654908"/>
                  <a:pt x="767105" y="654908"/>
                </a:cubicBezTo>
                <a:cubicBezTo>
                  <a:pt x="651701" y="654908"/>
                  <a:pt x="536445" y="663146"/>
                  <a:pt x="421115" y="667265"/>
                </a:cubicBezTo>
                <a:cubicBezTo>
                  <a:pt x="408758" y="675503"/>
                  <a:pt x="397328" y="685337"/>
                  <a:pt x="384045" y="691978"/>
                </a:cubicBezTo>
                <a:cubicBezTo>
                  <a:pt x="277400" y="745301"/>
                  <a:pt x="278811" y="711580"/>
                  <a:pt x="112197" y="691978"/>
                </a:cubicBezTo>
                <a:cubicBezTo>
                  <a:pt x="116641" y="676424"/>
                  <a:pt x="149267" y="571051"/>
                  <a:pt x="149267" y="543697"/>
                </a:cubicBezTo>
                <a:cubicBezTo>
                  <a:pt x="149267" y="514572"/>
                  <a:pt x="149935" y="483250"/>
                  <a:pt x="136910" y="457200"/>
                </a:cubicBezTo>
                <a:cubicBezTo>
                  <a:pt x="121947" y="427274"/>
                  <a:pt x="78634" y="417180"/>
                  <a:pt x="50413" y="407773"/>
                </a:cubicBezTo>
                <a:cubicBezTo>
                  <a:pt x="33937" y="395416"/>
                  <a:pt x="5025" y="390897"/>
                  <a:pt x="986" y="370702"/>
                </a:cubicBezTo>
                <a:cubicBezTo>
                  <a:pt x="-4895" y="341298"/>
                  <a:pt x="17083" y="312926"/>
                  <a:pt x="25699" y="284205"/>
                </a:cubicBezTo>
                <a:cubicBezTo>
                  <a:pt x="29442" y="271729"/>
                  <a:pt x="32231" y="258785"/>
                  <a:pt x="38056" y="247135"/>
                </a:cubicBezTo>
                <a:cubicBezTo>
                  <a:pt x="40661" y="241925"/>
                  <a:pt x="46294" y="238897"/>
                  <a:pt x="50413" y="234778"/>
                </a:cubicBezTo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cokolada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78A8C0-0F72-B1C7-DA0D-20ADDA1D101E}"/>
              </a:ext>
            </a:extLst>
          </p:cNvPr>
          <p:cNvSpPr/>
          <p:nvPr/>
        </p:nvSpPr>
        <p:spPr>
          <a:xfrm>
            <a:off x="2199503" y="5004489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Graphic 5" descr="Candle outline">
            <a:extLst>
              <a:ext uri="{FF2B5EF4-FFF2-40B4-BE49-F238E27FC236}">
                <a16:creationId xmlns:a16="http://schemas.microsoft.com/office/drawing/2014/main" id="{1C171B4A-901B-2A8D-31BF-F3C2F831C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3708" y="1219144"/>
            <a:ext cx="2444584" cy="2444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F2177A-2D61-7390-41FC-764ABBC0896B}"/>
              </a:ext>
            </a:extLst>
          </p:cNvPr>
          <p:cNvSpPr/>
          <p:nvPr/>
        </p:nvSpPr>
        <p:spPr>
          <a:xfrm>
            <a:off x="2199503" y="3031527"/>
            <a:ext cx="7253416" cy="150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patispanj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BC258-2644-5280-188C-7238E33B10D3}"/>
              </a:ext>
            </a:extLst>
          </p:cNvPr>
          <p:cNvSpPr txBox="1"/>
          <p:nvPr/>
        </p:nvSpPr>
        <p:spPr>
          <a:xfrm>
            <a:off x="963827" y="926757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Duvamo</a:t>
            </a:r>
            <a:r>
              <a:rPr lang="en-US" sz="3200" dirty="0"/>
              <a:t> !!!!</a:t>
            </a:r>
          </a:p>
        </p:txBody>
      </p:sp>
      <p:pic>
        <p:nvPicPr>
          <p:cNvPr id="8" name="Graphic 7" descr="Smoking with solid fill">
            <a:extLst>
              <a:ext uri="{FF2B5EF4-FFF2-40B4-BE49-F238E27FC236}">
                <a16:creationId xmlns:a16="http://schemas.microsoft.com/office/drawing/2014/main" id="{71D3332B-7604-90EF-0306-263B18532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553226">
            <a:off x="5241220" y="-329637"/>
            <a:ext cx="2374668" cy="23746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5EFEDE-2673-6DDA-E357-B9968DA36AA4}"/>
              </a:ext>
            </a:extLst>
          </p:cNvPr>
          <p:cNvSpPr/>
          <p:nvPr/>
        </p:nvSpPr>
        <p:spPr>
          <a:xfrm>
            <a:off x="4621427" y="-617838"/>
            <a:ext cx="1474573" cy="2582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2C6C-80CA-93ED-28F8-2D3EF43BF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384" y="1041400"/>
            <a:ext cx="10462054" cy="2387600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SRECAN  RODJENDAN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7FDED-955F-1817-C445-86CF83DDB1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66BC-8676-C02C-C06C-F981171E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 SADA 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3F2CD-5ADC-BE5E-AAF8-D9D1543F1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7974</TotalTime>
  <Words>5024</Words>
  <Application>Microsoft Office PowerPoint</Application>
  <PresentationFormat>Widescreen</PresentationFormat>
  <Paragraphs>189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Aptos</vt:lpstr>
      <vt:lpstr>Aptos Display</vt:lpstr>
      <vt:lpstr>Arial</vt:lpstr>
      <vt:lpstr>Calibri</vt:lpstr>
      <vt:lpstr>Office Theme</vt:lpstr>
      <vt:lpstr>Danas je Sonji rodjendan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SRECAN  RODJENDAN</vt:lpstr>
      <vt:lpstr>A  SADA ???</vt:lpstr>
      <vt:lpstr>   URME</vt:lpstr>
      <vt:lpstr>…URME</vt:lpstr>
      <vt:lpstr>PowerPoint Presentation</vt:lpstr>
      <vt:lpstr>Ali stvarno, na Aronov zahtev i insistiranje</vt:lpstr>
      <vt:lpstr>PowerPoint Presentation</vt:lpstr>
      <vt:lpstr>Rahav</vt:lpstr>
      <vt:lpstr>Može li zonah biti heroj?</vt:lpstr>
      <vt:lpstr>Moderno doba</vt:lpstr>
      <vt:lpstr>Buenos Aires</vt:lpstr>
      <vt:lpstr>Trećina </vt:lpstr>
      <vt:lpstr>PowerPoint Presentation</vt:lpstr>
      <vt:lpstr>Regulisana prostitucija</vt:lpstr>
      <vt:lpstr>Evo jedan</vt:lpstr>
      <vt:lpstr>PowerPoint Presentation</vt:lpstr>
      <vt:lpstr>Potplatili...</vt:lpstr>
      <vt:lpstr>PowerPoint Presentation</vt:lpstr>
      <vt:lpstr>Jidiš  prostitutke</vt:lpstr>
      <vt:lpstr>PowerPoint Presentation</vt:lpstr>
      <vt:lpstr>... Sram ih je bilo i što Jevrej pokreće istragu protiv njih.</vt:lpstr>
      <vt:lpstr>Cohen</vt:lpstr>
      <vt:lpstr>PowerPoint Presentation</vt:lpstr>
      <vt:lpstr>PowerPoint Presentation</vt:lpstr>
      <vt:lpstr>Zwi Migdal </vt:lpstr>
      <vt:lpstr>PowerPoint Presentation</vt:lpstr>
      <vt:lpstr>PowerPoint Presentation</vt:lpstr>
      <vt:lpstr>Kraj legalne prostitucije</vt:lpstr>
      <vt:lpstr>Raquel Liberman</vt:lpstr>
      <vt:lpstr>PowerPoint Presentation</vt:lpstr>
      <vt:lpstr>Family &amp; Immigration to Argentina </vt:lpstr>
      <vt:lpstr>Entering Prostitution</vt:lpstr>
      <vt:lpstr>PowerPoint Presentation</vt:lpstr>
      <vt:lpstr>PowerPoint Presentation</vt:lpstr>
      <vt:lpstr>Pisma </vt:lpstr>
      <vt:lpstr>PowerPoint Presentation</vt:lpstr>
      <vt:lpstr>Bibliografija</vt:lpstr>
      <vt:lpstr>O svodnicima i bordelima </vt:lpstr>
      <vt:lpstr>Zdrav grad</vt:lpstr>
      <vt:lpstr>PowerPoint Presentation</vt:lpstr>
      <vt:lpstr>PowerPoint Presentation</vt:lpstr>
      <vt:lpstr>PowerPoint Presentation</vt:lpstr>
      <vt:lpstr>Poznate </vt:lpstr>
      <vt:lpstr>Upoznajte Fokkenove: Amsterdamske sedamdesetogodišnje jevrejske prostitutke </vt:lpstr>
      <vt:lpstr>PowerPoint Presentation</vt:lpstr>
      <vt:lpstr>Heidi Fleiss (rođena 1965): Poznata kao "Hollywood Madam", bila je visoko profilirana američka madam koja je vodila elitni lanac prostitucije u Los Angelesu početkom 1990-ih.</vt:lpstr>
      <vt:lpstr>Antonia  NY</vt:lpstr>
      <vt:lpstr>PowerPoint Presentation</vt:lpstr>
      <vt:lpstr>Goldberg</vt:lpstr>
      <vt:lpstr>PowerPoint Presentation</vt:lpstr>
      <vt:lpstr>Rusija</vt:lpstr>
      <vt:lpstr>PowerPoint Presentation</vt:lpstr>
      <vt:lpstr>Anželik </vt:lpstr>
      <vt:lpstr>Izrael</vt:lpstr>
      <vt:lpstr>Zakon </vt:lpstr>
      <vt:lpstr>A ovde...</vt:lpstr>
      <vt:lpstr>PowerPoint Presentation</vt:lpstr>
      <vt:lpstr>Pravila </vt:lpstr>
      <vt:lpstr>Проституција у окупираној Србији (1941-1944)</vt:lpstr>
      <vt:lpstr>Danas - na internetu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25</cp:revision>
  <dcterms:created xsi:type="dcterms:W3CDTF">2026-04-16T16:04:59Z</dcterms:created>
  <dcterms:modified xsi:type="dcterms:W3CDTF">2026-04-24T06:44:54Z</dcterms:modified>
</cp:coreProperties>
</file>