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media/image8.webp" ContentType="image/webp"/>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75" r:id="rId4"/>
    <p:sldId id="261" r:id="rId5"/>
    <p:sldId id="272" r:id="rId6"/>
    <p:sldId id="273" r:id="rId7"/>
    <p:sldId id="267" r:id="rId8"/>
    <p:sldId id="262" r:id="rId9"/>
    <p:sldId id="271" r:id="rId10"/>
    <p:sldId id="263" r:id="rId11"/>
    <p:sldId id="274" r:id="rId12"/>
    <p:sldId id="276" r:id="rId13"/>
    <p:sldId id="268" r:id="rId14"/>
    <p:sldId id="269" r:id="rId15"/>
    <p:sldId id="270" r:id="rId16"/>
    <p:sldId id="277" r:id="rId17"/>
    <p:sldId id="264" r:id="rId18"/>
    <p:sldId id="26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ina Svan" initials="authorId_8108899260182"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1" autoAdjust="0"/>
    <p:restoredTop sz="94660"/>
  </p:normalViewPr>
  <p:slideViewPr>
    <p:cSldViewPr snapToGrid="0" showGuides="1">
      <p:cViewPr varScale="1">
        <p:scale>
          <a:sx n="53" d="100"/>
          <a:sy n="53" d="100"/>
        </p:scale>
        <p:origin x="180"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commentAuthors" Target="commentAuthors.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5-18T09:49:39.513" idx="1">
    <p:pos x="4026" y="1248"/>
    <p:text>• It marks the end of barley harvesting and the beginning of wheat planting, and traditionally is also associated with the giving of the Ten Commandments at Sinai.</p:text>
  </p:cm>
  <p:cm authorId="1" dt="2026-05-18T09:49:49.286" idx="2">
    <p:pos x="4182" y="1404"/>
    <p:text>• It marks the end of barley harvesting and the beginning of wheat planting, and traditionally is also associated with the giving of the Ten Commandments at Sinai.</p:tex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slideLayout" Target="../slideLayouts/slideLayout6.xml"/><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6.jpeg"/><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6.xml"/><Relationship Id="rId7" Type="http://schemas.openxmlformats.org/officeDocument/2006/relationships/image" Target="../media/image13.jpeg"/><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8.webp"/><Relationship Id="rId1"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21.jpeg"/><Relationship Id="rId1"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2374265" y="2646045"/>
            <a:ext cx="7444105" cy="1445260"/>
          </a:xfrm>
          <a:prstGeom prst="rect">
            <a:avLst/>
          </a:prstGeom>
          <a:noFill/>
        </p:spPr>
        <p:txBody>
          <a:bodyPr wrap="square" rtlCol="0">
            <a:spAutoFit/>
          </a:bodyPr>
          <a:p>
            <a:r>
              <a:rPr lang="sr-Cyrl-RS" sz="8800">
                <a:solidFill>
                  <a:srgbClr val="C00000"/>
                </a:solidFill>
                <a:latin typeface="Calibri Light" panose="020F0302020204030204" charset="0"/>
                <a:cs typeface="Calibri Light" panose="020F0302020204030204" charset="0"/>
              </a:rPr>
              <a:t>Ш  А  В  У  О  Т</a:t>
            </a:r>
            <a:endParaRPr lang="sr-Cyrl-RS" sz="88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947420" y="980440"/>
            <a:ext cx="10297795" cy="5560060"/>
          </a:xfrm>
          <a:prstGeom prst="rect">
            <a:avLst/>
          </a:prstGeom>
          <a:noFill/>
        </p:spPr>
        <p:txBody>
          <a:bodyPr wrap="square" rtlCol="0">
            <a:noAutofit/>
          </a:bodyPr>
          <a:p>
            <a:r>
              <a:rPr lang="en-US" altLang="en-US" sz="2400">
                <a:solidFill>
                  <a:srgbClr val="0070C0"/>
                </a:solidFill>
                <a:latin typeface="Calibri Light" panose="020F0302020204030204" charset="0"/>
                <a:cs typeface="Calibri Light" panose="020F0302020204030204" charset="0"/>
              </a:rPr>
              <a:t>Шавуот је 1. од 3 ходочасна празника (Песах, Сукот и Шавуот),  када су Јевреји у древна времена одлазили на ходочашће у јерусалимски Храм.</a:t>
            </a:r>
            <a:endParaRPr lang="en-US" altLang="en-US" sz="2400">
              <a:solidFill>
                <a:srgbClr val="0070C0"/>
              </a:solidFill>
              <a:latin typeface="Calibri Light" panose="020F0302020204030204" charset="0"/>
              <a:cs typeface="Calibri Light" panose="020F0302020204030204" charset="0"/>
            </a:endParaRPr>
          </a:p>
          <a:p>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Слави се 50. дана након песаха, тј. 6. сивана (мај-јун). Слављење Шавуота почиње са заласком сунца, дана када је Мојсије од Бога на </a:t>
            </a:r>
            <a:r>
              <a:rPr lang="sr-Cyrl-RS" altLang="en-US" sz="2400">
                <a:solidFill>
                  <a:srgbClr val="0070C0"/>
                </a:solidFill>
                <a:latin typeface="Calibri Light" panose="020F0302020204030204" charset="0"/>
                <a:cs typeface="Calibri Light" panose="020F0302020204030204" charset="0"/>
              </a:rPr>
              <a:t>С</a:t>
            </a:r>
            <a:r>
              <a:rPr lang="en-US" altLang="en-US" sz="2400">
                <a:solidFill>
                  <a:srgbClr val="0070C0"/>
                </a:solidFill>
                <a:latin typeface="Calibri Light" panose="020F0302020204030204" charset="0"/>
                <a:cs typeface="Calibri Light" panose="020F0302020204030204" charset="0"/>
              </a:rPr>
              <a:t>инају примио заветну плочу - Тору, са </a:t>
            </a:r>
            <a:r>
              <a:rPr lang="sr-Cyrl-RS" altLang="en-US" sz="2400">
                <a:solidFill>
                  <a:srgbClr val="0070C0"/>
                </a:solidFill>
                <a:latin typeface="Calibri Light" panose="020F0302020204030204" charset="0"/>
                <a:cs typeface="Calibri Light" panose="020F0302020204030204" charset="0"/>
              </a:rPr>
              <a:t>десет</a:t>
            </a:r>
            <a:r>
              <a:rPr lang="en-US" altLang="en-US" sz="2400">
                <a:solidFill>
                  <a:srgbClr val="0070C0"/>
                </a:solidFill>
                <a:latin typeface="Calibri Light" panose="020F0302020204030204" charset="0"/>
                <a:cs typeface="Calibri Light" panose="020F0302020204030204" charset="0"/>
              </a:rPr>
              <a:t> божјих заповести.</a:t>
            </a:r>
            <a:endParaRPr lang="en-US" altLang="en-US" sz="2400">
              <a:solidFill>
                <a:srgbClr val="0070C0"/>
              </a:solidFill>
              <a:latin typeface="Calibri Light" panose="020F0302020204030204" charset="0"/>
              <a:cs typeface="Calibri Light" panose="020F0302020204030204" charset="0"/>
            </a:endParaRPr>
          </a:p>
          <a:p>
            <a:endParaRPr lang="sr-Cyrl-RS" altLang="en-US" sz="2400">
              <a:solidFill>
                <a:srgbClr val="0070C0"/>
              </a:solidFill>
              <a:latin typeface="Calibri Light" panose="020F0302020204030204" charset="0"/>
              <a:cs typeface="Calibri Light" panose="020F0302020204030204" charset="0"/>
            </a:endParaRPr>
          </a:p>
          <a:p>
            <a:r>
              <a:rPr lang="sr-Cyrl-RS" altLang="en-US" sz="2400">
                <a:solidFill>
                  <a:srgbClr val="0070C0"/>
                </a:solidFill>
                <a:latin typeface="Calibri Light" panose="020F0302020204030204" charset="0"/>
                <a:cs typeface="Calibri Light" panose="020F0302020204030204" charset="0"/>
              </a:rPr>
              <a:t>Обично се тог дана приносила тзв. жртва паљеница и није се радило у пољу.</a:t>
            </a:r>
            <a:endParaRPr lang="sr-Cyrl-RS" altLang="en-US" sz="2400">
              <a:solidFill>
                <a:srgbClr val="0070C0"/>
              </a:solidFill>
              <a:latin typeface="Calibri Light" panose="020F0302020204030204" charset="0"/>
              <a:cs typeface="Calibri Light" panose="020F0302020204030204" charset="0"/>
            </a:endParaRPr>
          </a:p>
          <a:p>
            <a:endParaRPr lang="sr-Cyrl-RS" altLang="en-US" sz="2400">
              <a:solidFill>
                <a:srgbClr val="0070C0"/>
              </a:solidFill>
              <a:latin typeface="Calibri Light" panose="020F0302020204030204" charset="0"/>
              <a:cs typeface="Calibri Light" panose="020F0302020204030204" charset="0"/>
            </a:endParaRPr>
          </a:p>
          <a:p>
            <a:r>
              <a:rPr lang="sr-Cyrl-RS" altLang="en-US" sz="2400">
                <a:solidFill>
                  <a:srgbClr val="0070C0"/>
                </a:solidFill>
                <a:latin typeface="Calibri Light" panose="020F0302020204030204" charset="0"/>
                <a:cs typeface="Calibri Light" panose="020F0302020204030204" charset="0"/>
              </a:rPr>
              <a:t>Данас, у прослављање овог празника спада и јавно читање десет Божјих  заповести</a:t>
            </a:r>
            <a:r>
              <a:rPr lang="en-US" altLang="sr-Cyrl-RS" sz="2400">
                <a:solidFill>
                  <a:srgbClr val="0070C0"/>
                </a:solidFill>
                <a:latin typeface="Calibri Light" panose="020F0302020204030204" charset="0"/>
                <a:cs typeface="Calibri Light" panose="020F0302020204030204" charset="0"/>
              </a:rPr>
              <a:t> </a:t>
            </a:r>
            <a:r>
              <a:rPr lang="en-US" altLang="en-US" sz="2400">
                <a:solidFill>
                  <a:srgbClr val="0070C0"/>
                </a:solidFill>
                <a:latin typeface="Calibri Light" panose="020F0302020204030204" charset="0"/>
                <a:cs typeface="Calibri Light" panose="020F0302020204030204" charset="0"/>
              </a:rPr>
              <a:t>и Књиге о Рути, украшавање синагога свежим зеленилом и цвећем, целодневна и целовечерења бдења уз проучавање Торе  (Tikkun Leil Shavuot).</a:t>
            </a:r>
            <a:endParaRPr lang="en-US" altLang="en-US" sz="24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976630" y="365125"/>
            <a:ext cx="11215370" cy="1325880"/>
          </a:xfrm>
        </p:spPr>
        <p:txBody>
          <a:bodyPr>
            <a:normAutofit fontScale="90000"/>
          </a:bodyPr>
          <a:p>
            <a:r>
              <a:rPr lang="sr-Cyrl-RS">
                <a:solidFill>
                  <a:srgbClr val="C00000"/>
                </a:solidFill>
                <a:latin typeface="Calibri Light" panose="020F0302020204030204" charset="0"/>
                <a:cs typeface="Calibri Light" panose="020F0302020204030204" charset="0"/>
                <a:sym typeface="+mn-ea"/>
              </a:rPr>
              <a:t>П р а з н и к   с е</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д</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а</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м</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 н</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е</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д</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е</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љ</a:t>
            </a:r>
            <a:r>
              <a:rPr lang="en-US" altLang="sr-Cyrl-RS">
                <a:solidFill>
                  <a:srgbClr val="C00000"/>
                </a:solidFill>
                <a:latin typeface="Calibri Light" panose="020F0302020204030204" charset="0"/>
                <a:cs typeface="Calibri Light" panose="020F0302020204030204" charset="0"/>
                <a:sym typeface="+mn-ea"/>
              </a:rPr>
              <a:t> </a:t>
            </a:r>
            <a:r>
              <a:rPr lang="sr-Cyrl-RS">
                <a:solidFill>
                  <a:srgbClr val="C00000"/>
                </a:solidFill>
                <a:latin typeface="Calibri Light" panose="020F0302020204030204" charset="0"/>
                <a:cs typeface="Calibri Light" panose="020F0302020204030204" charset="0"/>
                <a:sym typeface="+mn-ea"/>
              </a:rPr>
              <a:t>а</a:t>
            </a:r>
            <a:r>
              <a:rPr lang="en-US" altLang="sr-Cyrl-RS">
                <a:solidFill>
                  <a:srgbClr val="C00000"/>
                </a:solidFill>
                <a:latin typeface="Calibri Light" panose="020F0302020204030204" charset="0"/>
                <a:cs typeface="Calibri Light" panose="020F0302020204030204" charset="0"/>
                <a:sym typeface="+mn-ea"/>
              </a:rPr>
              <a:t>  </a:t>
            </a:r>
            <a:r>
              <a:rPr lang="sr-Cyrl-RS" altLang="sr-Cyrl-RS">
                <a:solidFill>
                  <a:srgbClr val="C00000"/>
                </a:solidFill>
                <a:latin typeface="Calibri Light" panose="020F0302020204030204" charset="0"/>
                <a:cs typeface="Calibri Light" panose="020F0302020204030204" charset="0"/>
                <a:sym typeface="+mn-ea"/>
              </a:rPr>
              <a:t>- Хаг Шавуот</a:t>
            </a:r>
            <a:endParaRPr lang="sr-Cyrl-RS" altLang="sr-Cyrl-RS">
              <a:solidFill>
                <a:srgbClr val="C00000"/>
              </a:solidFill>
              <a:latin typeface="Calibri Light" panose="020F0302020204030204" charset="0"/>
              <a:cs typeface="Calibri Light" panose="020F0302020204030204" charset="0"/>
              <a:sym typeface="+mn-ea"/>
            </a:endParaRPr>
          </a:p>
        </p:txBody>
      </p:sp>
      <p:pic>
        <p:nvPicPr>
          <p:cNvPr id="13" name="Picture 1" descr="IMG_256"/>
          <p:cNvPicPr>
            <a:picLocks noChangeAspect="1"/>
          </p:cNvPicPr>
          <p:nvPr/>
        </p:nvPicPr>
        <p:blipFill>
          <a:blip r:embed="rId1"/>
          <a:stretch>
            <a:fillRect/>
          </a:stretch>
        </p:blipFill>
        <p:spPr>
          <a:xfrm>
            <a:off x="1054100" y="1961515"/>
            <a:ext cx="5069205" cy="3480435"/>
          </a:xfrm>
          <a:prstGeom prst="rect">
            <a:avLst/>
          </a:prstGeom>
          <a:noFill/>
          <a:ln w="9525">
            <a:noFill/>
          </a:ln>
        </p:spPr>
      </p:pic>
      <p:sp>
        <p:nvSpPr>
          <p:cNvPr id="2" name="Text Box 1"/>
          <p:cNvSpPr txBox="1"/>
          <p:nvPr/>
        </p:nvSpPr>
        <p:spPr>
          <a:xfrm>
            <a:off x="2198370" y="1593215"/>
            <a:ext cx="4064000" cy="368300"/>
          </a:xfrm>
          <a:prstGeom prst="rect">
            <a:avLst/>
          </a:prstGeom>
          <a:noFill/>
        </p:spPr>
        <p:txBody>
          <a:bodyPr wrap="square" rtlCol="0">
            <a:spAutoFit/>
          </a:bodyPr>
          <a:p>
            <a:endParaRPr lang="en-US"/>
          </a:p>
        </p:txBody>
      </p:sp>
      <p:sp>
        <p:nvSpPr>
          <p:cNvPr id="3" name="Text Box 2"/>
          <p:cNvSpPr txBox="1"/>
          <p:nvPr/>
        </p:nvSpPr>
        <p:spPr>
          <a:xfrm>
            <a:off x="6164580" y="1762760"/>
            <a:ext cx="4253865" cy="4364990"/>
          </a:xfrm>
          <a:prstGeom prst="rect">
            <a:avLst/>
          </a:prstGeom>
          <a:noFill/>
        </p:spPr>
        <p:txBody>
          <a:bodyPr wrap="square" rtlCol="0">
            <a:noAutofit/>
          </a:bodyPr>
          <a:p>
            <a:r>
              <a:rPr lang="en-US" altLang="en-US" sz="2000">
                <a:solidFill>
                  <a:srgbClr val="00B050"/>
                </a:solidFill>
              </a:rPr>
              <a:t>Од песаха до шавуота има 7 недеља тј. 49 дана.  </a:t>
            </a:r>
            <a:endParaRPr lang="en-US" altLang="en-US" sz="2000">
              <a:solidFill>
                <a:srgbClr val="00B050"/>
              </a:solidFill>
            </a:endParaRPr>
          </a:p>
          <a:p>
            <a:r>
              <a:rPr lang="en-US" altLang="en-US" sz="2000">
                <a:solidFill>
                  <a:srgbClr val="00B050"/>
                </a:solidFill>
              </a:rPr>
              <a:t>• Бр. 49 дељив са 7 = 7.  </a:t>
            </a:r>
            <a:endParaRPr lang="en-US" altLang="en-US" sz="2000">
              <a:solidFill>
                <a:srgbClr val="00B050"/>
              </a:solidFill>
            </a:endParaRPr>
          </a:p>
          <a:p>
            <a:r>
              <a:rPr lang="en-US" altLang="en-US" sz="2000">
                <a:solidFill>
                  <a:srgbClr val="00B050"/>
                </a:solidFill>
              </a:rPr>
              <a:t>• Број 7  је централни симбол јеврејске вере. </a:t>
            </a:r>
            <a:endParaRPr lang="en-US" altLang="en-US" sz="2000">
              <a:solidFill>
                <a:srgbClr val="00B050"/>
              </a:solidFill>
            </a:endParaRPr>
          </a:p>
          <a:p>
            <a:r>
              <a:rPr lang="en-US" altLang="en-US" sz="2000">
                <a:solidFill>
                  <a:srgbClr val="00B050"/>
                </a:solidFill>
              </a:rPr>
              <a:t>Шабат 7. дан, дан одмора, након шест дана стварања света. </a:t>
            </a:r>
            <a:endParaRPr lang="en-US" altLang="en-US" sz="2000">
              <a:solidFill>
                <a:srgbClr val="00B050"/>
              </a:solidFill>
            </a:endParaRPr>
          </a:p>
          <a:p>
            <a:r>
              <a:rPr lang="en-US" altLang="en-US" sz="2000">
                <a:solidFill>
                  <a:srgbClr val="00B050"/>
                </a:solidFill>
              </a:rPr>
              <a:t>• Песах и сукот трају 7 дана.  </a:t>
            </a:r>
            <a:endParaRPr lang="en-US" altLang="en-US" sz="2000">
              <a:solidFill>
                <a:srgbClr val="00B050"/>
              </a:solidFill>
            </a:endParaRPr>
          </a:p>
          <a:p>
            <a:r>
              <a:rPr lang="en-US" altLang="en-US" sz="2000">
                <a:solidFill>
                  <a:srgbClr val="00B050"/>
                </a:solidFill>
              </a:rPr>
              <a:t>• Менора има 7 кракова.  </a:t>
            </a:r>
            <a:endParaRPr lang="en-US" altLang="en-US" sz="2000">
              <a:solidFill>
                <a:srgbClr val="00B050"/>
              </a:solidFill>
            </a:endParaRPr>
          </a:p>
          <a:p>
            <a:r>
              <a:rPr lang="en-US" altLang="en-US" sz="2000">
                <a:solidFill>
                  <a:srgbClr val="00B050"/>
                </a:solidFill>
              </a:rPr>
              <a:t>• Шмита,свака 7. година у пољопривредном циклусу Израела. Земља се тада не обрађује јер је то година одмора за земљу.</a:t>
            </a:r>
            <a:endParaRPr lang="en-US" altLang="en-US" sz="2000">
              <a:solidFill>
                <a:srgbClr val="00B050"/>
              </a:solidFill>
            </a:endParaRPr>
          </a:p>
          <a:p>
            <a:endParaRPr lang="en-US" altLang="en-US" sz="2000">
              <a:solidFill>
                <a:srgbClr val="00B05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750570" y="662940"/>
            <a:ext cx="10515600" cy="1045845"/>
          </a:xfrm>
        </p:spPr>
        <p:txBody>
          <a:bodyPr>
            <a:normAutofit fontScale="90000"/>
          </a:bodyPr>
          <a:p>
            <a:r>
              <a:rPr lang="sr-Cyrl-RS" altLang="en-US" sz="6665">
                <a:solidFill>
                  <a:srgbClr val="C00000"/>
                </a:solidFill>
                <a:latin typeface="Calibri Light" panose="020F0302020204030204" charset="0"/>
                <a:cs typeface="Calibri Light" panose="020F0302020204030204" charset="0"/>
              </a:rPr>
              <a:t>      </a:t>
            </a:r>
            <a:r>
              <a:rPr lang="en-US" altLang="en-US" sz="6665">
                <a:solidFill>
                  <a:srgbClr val="C00000"/>
                </a:solidFill>
                <a:latin typeface="Calibri Light" panose="020F0302020204030204" charset="0"/>
                <a:cs typeface="Calibri Light" panose="020F0302020204030204" charset="0"/>
              </a:rPr>
              <a:t>Имена празника</a:t>
            </a:r>
            <a:r>
              <a:rPr lang="sr-Cyrl-RS" altLang="en-US" sz="6665">
                <a:solidFill>
                  <a:srgbClr val="C00000"/>
                </a:solidFill>
                <a:latin typeface="Calibri Light" panose="020F0302020204030204" charset="0"/>
                <a:cs typeface="Calibri Light" panose="020F0302020204030204" charset="0"/>
              </a:rPr>
              <a:t> шавуот</a:t>
            </a:r>
            <a:br>
              <a:rPr lang="en-US" altLang="en-US" sz="6665">
                <a:solidFill>
                  <a:srgbClr val="C00000"/>
                </a:solidFill>
                <a:latin typeface="Calibri Light" panose="020F0302020204030204" charset="0"/>
                <a:cs typeface="Calibri Light" panose="020F0302020204030204" charset="0"/>
              </a:rPr>
            </a:br>
            <a:r>
              <a:rPr lang="en-US" altLang="en-US"/>
              <a:t></a:t>
            </a:r>
            <a:endParaRPr lang="en-US" altLang="en-US"/>
          </a:p>
        </p:txBody>
      </p:sp>
      <p:sp>
        <p:nvSpPr>
          <p:cNvPr id="5" name="Text Box 4"/>
          <p:cNvSpPr txBox="1"/>
          <p:nvPr/>
        </p:nvSpPr>
        <p:spPr>
          <a:xfrm>
            <a:off x="838200" y="1601470"/>
            <a:ext cx="10742295" cy="4004945"/>
          </a:xfrm>
          <a:prstGeom prst="rect">
            <a:avLst/>
          </a:prstGeom>
          <a:noFill/>
        </p:spPr>
        <p:txBody>
          <a:bodyPr wrap="square" rtlCol="0">
            <a:noAutofit/>
          </a:bodyPr>
          <a:p>
            <a:r>
              <a:rPr lang="en-US" altLang="en-US" sz="3600">
                <a:solidFill>
                  <a:schemeClr val="accent6">
                    <a:lumMod val="75000"/>
                  </a:schemeClr>
                </a:solidFill>
                <a:latin typeface="Calibri Light" panose="020F0302020204030204" charset="0"/>
                <a:cs typeface="Calibri Light" panose="020F0302020204030204" charset="0"/>
                <a:sym typeface="+mn-ea"/>
              </a:rPr>
              <a:t>•</a:t>
            </a:r>
            <a:r>
              <a:rPr lang="sr-Cyrl-RS" altLang="en-US" sz="3600">
                <a:solidFill>
                  <a:schemeClr val="accent6">
                    <a:lumMod val="75000"/>
                  </a:schemeClr>
                </a:solidFill>
                <a:latin typeface="Calibri Light" panose="020F0302020204030204" charset="0"/>
                <a:cs typeface="Calibri Light" panose="020F0302020204030204" charset="0"/>
                <a:sym typeface="+mn-ea"/>
              </a:rPr>
              <a:t> </a:t>
            </a:r>
            <a:r>
              <a:rPr lang="en-US" altLang="en-US" sz="3600">
                <a:solidFill>
                  <a:schemeClr val="accent6">
                    <a:lumMod val="75000"/>
                  </a:schemeClr>
                </a:solidFill>
                <a:latin typeface="Calibri Light" panose="020F0302020204030204" charset="0"/>
                <a:cs typeface="Calibri Light" panose="020F0302020204030204" charset="0"/>
                <a:sym typeface="+mn-ea"/>
              </a:rPr>
              <a:t>Хаг Шавуот: «Празник недеља»</a:t>
            </a:r>
            <a:br>
              <a:rPr lang="en-US" altLang="en-US" sz="3600">
                <a:solidFill>
                  <a:schemeClr val="accent6">
                    <a:lumMod val="75000"/>
                  </a:schemeClr>
                </a:solidFill>
                <a:latin typeface="Calibri Light" panose="020F0302020204030204" charset="0"/>
                <a:cs typeface="Calibri Light" panose="020F0302020204030204" charset="0"/>
                <a:sym typeface="+mn-ea"/>
              </a:rPr>
            </a:br>
            <a:endParaRPr lang="en-US" altLang="en-US" sz="3600">
              <a:solidFill>
                <a:schemeClr val="accent6">
                  <a:lumMod val="75000"/>
                </a:schemeClr>
              </a:solidFill>
              <a:latin typeface="Calibri Light" panose="020F0302020204030204" charset="0"/>
              <a:cs typeface="Calibri Light" panose="020F0302020204030204" charset="0"/>
              <a:sym typeface="+mn-ea"/>
            </a:endParaRPr>
          </a:p>
          <a:p>
            <a:r>
              <a:rPr lang="en-US" altLang="en-US" sz="3600">
                <a:solidFill>
                  <a:schemeClr val="accent6">
                    <a:lumMod val="75000"/>
                  </a:schemeClr>
                </a:solidFill>
                <a:latin typeface="Calibri Light" panose="020F0302020204030204" charset="0"/>
                <a:cs typeface="Calibri Light" panose="020F0302020204030204" charset="0"/>
                <a:sym typeface="+mn-ea"/>
              </a:rPr>
              <a:t>•</a:t>
            </a:r>
            <a:r>
              <a:rPr lang="sr-Cyrl-RS" altLang="en-US" sz="3600">
                <a:solidFill>
                  <a:schemeClr val="accent6">
                    <a:lumMod val="75000"/>
                  </a:schemeClr>
                </a:solidFill>
                <a:latin typeface="Calibri Light" panose="020F0302020204030204" charset="0"/>
                <a:cs typeface="Calibri Light" panose="020F0302020204030204" charset="0"/>
                <a:sym typeface="+mn-ea"/>
              </a:rPr>
              <a:t> </a:t>
            </a:r>
            <a:r>
              <a:rPr lang="en-US" altLang="en-US" sz="3600">
                <a:solidFill>
                  <a:schemeClr val="accent6">
                    <a:lumMod val="75000"/>
                  </a:schemeClr>
                </a:solidFill>
                <a:latin typeface="Calibri Light" panose="020F0302020204030204" charset="0"/>
                <a:cs typeface="Calibri Light" panose="020F0302020204030204" charset="0"/>
                <a:sym typeface="+mn-ea"/>
              </a:rPr>
              <a:t>Хаг Матан Тора: «Празник давањаТоре»</a:t>
            </a:r>
            <a:br>
              <a:rPr lang="en-US" altLang="en-US" sz="3600">
                <a:solidFill>
                  <a:schemeClr val="accent6">
                    <a:lumMod val="75000"/>
                  </a:schemeClr>
                </a:solidFill>
                <a:latin typeface="Calibri Light" panose="020F0302020204030204" charset="0"/>
                <a:cs typeface="Calibri Light" panose="020F0302020204030204" charset="0"/>
                <a:sym typeface="+mn-ea"/>
              </a:rPr>
            </a:br>
            <a:endParaRPr lang="en-US" altLang="en-US" sz="3600">
              <a:solidFill>
                <a:schemeClr val="accent6">
                  <a:lumMod val="75000"/>
                </a:schemeClr>
              </a:solidFill>
              <a:latin typeface="Calibri Light" panose="020F0302020204030204" charset="0"/>
              <a:cs typeface="Calibri Light" panose="020F0302020204030204" charset="0"/>
              <a:sym typeface="+mn-ea"/>
            </a:endParaRPr>
          </a:p>
          <a:p>
            <a:r>
              <a:rPr lang="en-US" altLang="en-US" sz="3600">
                <a:solidFill>
                  <a:schemeClr val="accent6">
                    <a:lumMod val="75000"/>
                  </a:schemeClr>
                </a:solidFill>
                <a:latin typeface="Calibri Light" panose="020F0302020204030204" charset="0"/>
                <a:cs typeface="Calibri Light" panose="020F0302020204030204" charset="0"/>
                <a:sym typeface="+mn-ea"/>
              </a:rPr>
              <a:t>•</a:t>
            </a:r>
            <a:r>
              <a:rPr lang="sr-Cyrl-RS" altLang="en-US" sz="3600">
                <a:solidFill>
                  <a:schemeClr val="accent6">
                    <a:lumMod val="75000"/>
                  </a:schemeClr>
                </a:solidFill>
                <a:latin typeface="Calibri Light" panose="020F0302020204030204" charset="0"/>
                <a:cs typeface="Calibri Light" panose="020F0302020204030204" charset="0"/>
                <a:sym typeface="+mn-ea"/>
              </a:rPr>
              <a:t> </a:t>
            </a:r>
            <a:r>
              <a:rPr lang="en-US" altLang="en-US" sz="3600">
                <a:solidFill>
                  <a:schemeClr val="accent6">
                    <a:lumMod val="75000"/>
                  </a:schemeClr>
                </a:solidFill>
                <a:latin typeface="Calibri Light" panose="020F0302020204030204" charset="0"/>
                <a:cs typeface="Calibri Light" panose="020F0302020204030204" charset="0"/>
                <a:sym typeface="+mn-ea"/>
              </a:rPr>
              <a:t>ха-Ацерет</a:t>
            </a:r>
            <a:br>
              <a:rPr lang="en-US" altLang="en-US" sz="3600">
                <a:solidFill>
                  <a:schemeClr val="accent6">
                    <a:lumMod val="75000"/>
                  </a:schemeClr>
                </a:solidFill>
                <a:latin typeface="Calibri Light" panose="020F0302020204030204" charset="0"/>
                <a:cs typeface="Calibri Light" panose="020F0302020204030204" charset="0"/>
                <a:sym typeface="+mn-ea"/>
              </a:rPr>
            </a:br>
            <a:endParaRPr lang="en-US" altLang="en-US" sz="3600">
              <a:solidFill>
                <a:schemeClr val="accent6">
                  <a:lumMod val="75000"/>
                </a:schemeClr>
              </a:solidFill>
              <a:latin typeface="Calibri Light" panose="020F0302020204030204" charset="0"/>
              <a:cs typeface="Calibri Light" panose="020F0302020204030204" charset="0"/>
              <a:sym typeface="+mn-ea"/>
            </a:endParaRPr>
          </a:p>
          <a:p>
            <a:r>
              <a:rPr lang="en-US" altLang="en-US" sz="3600">
                <a:solidFill>
                  <a:schemeClr val="accent6">
                    <a:lumMod val="75000"/>
                  </a:schemeClr>
                </a:solidFill>
                <a:latin typeface="Calibri Light" panose="020F0302020204030204" charset="0"/>
                <a:cs typeface="Calibri Light" panose="020F0302020204030204" charset="0"/>
                <a:sym typeface="+mn-ea"/>
              </a:rPr>
              <a:t>•</a:t>
            </a:r>
            <a:r>
              <a:rPr lang="sr-Cyrl-RS" altLang="en-US" sz="3600">
                <a:solidFill>
                  <a:schemeClr val="accent6">
                    <a:lumMod val="75000"/>
                  </a:schemeClr>
                </a:solidFill>
                <a:latin typeface="Calibri Light" panose="020F0302020204030204" charset="0"/>
                <a:cs typeface="Calibri Light" panose="020F0302020204030204" charset="0"/>
                <a:sym typeface="+mn-ea"/>
              </a:rPr>
              <a:t> </a:t>
            </a:r>
            <a:r>
              <a:rPr lang="en-US" altLang="en-US" sz="3600">
                <a:solidFill>
                  <a:schemeClr val="accent6">
                    <a:lumMod val="75000"/>
                  </a:schemeClr>
                </a:solidFill>
                <a:latin typeface="Calibri Light" panose="020F0302020204030204" charset="0"/>
                <a:cs typeface="Calibri Light" panose="020F0302020204030204" charset="0"/>
                <a:sym typeface="+mn-ea"/>
              </a:rPr>
              <a:t>Хаг ха-Бикурим: «Празник првих приноса (бикурим)»</a:t>
            </a:r>
            <a:br>
              <a:rPr lang="en-US" altLang="en-US" sz="3600">
                <a:solidFill>
                  <a:schemeClr val="accent6">
                    <a:lumMod val="75000"/>
                  </a:schemeClr>
                </a:solidFill>
                <a:latin typeface="Calibri Light" panose="020F0302020204030204" charset="0"/>
                <a:cs typeface="Calibri Light" panose="020F0302020204030204" charset="0"/>
                <a:sym typeface="+mn-ea"/>
              </a:rPr>
            </a:br>
            <a:endParaRPr lang="en-US" altLang="en-US" sz="3600">
              <a:solidFill>
                <a:schemeClr val="accent6">
                  <a:lumMod val="75000"/>
                </a:schemeClr>
              </a:solidFill>
              <a:latin typeface="Calibri Light" panose="020F0302020204030204" charset="0"/>
              <a:cs typeface="Calibri Light" panose="020F0302020204030204" charset="0"/>
              <a:sym typeface="+mn-ea"/>
            </a:endParaRPr>
          </a:p>
          <a:p>
            <a:r>
              <a:rPr lang="en-US" altLang="en-US" sz="3600">
                <a:solidFill>
                  <a:schemeClr val="accent6">
                    <a:lumMod val="75000"/>
                  </a:schemeClr>
                </a:solidFill>
                <a:latin typeface="Calibri Light" panose="020F0302020204030204" charset="0"/>
                <a:cs typeface="Calibri Light" panose="020F0302020204030204" charset="0"/>
                <a:sym typeface="+mn-ea"/>
              </a:rPr>
              <a:t>•</a:t>
            </a:r>
            <a:r>
              <a:rPr lang="sr-Cyrl-RS" altLang="en-US" sz="3600">
                <a:solidFill>
                  <a:schemeClr val="accent6">
                    <a:lumMod val="75000"/>
                  </a:schemeClr>
                </a:solidFill>
                <a:latin typeface="Calibri Light" panose="020F0302020204030204" charset="0"/>
                <a:cs typeface="Calibri Light" panose="020F0302020204030204" charset="0"/>
                <a:sym typeface="+mn-ea"/>
              </a:rPr>
              <a:t> </a:t>
            </a:r>
            <a:r>
              <a:rPr lang="en-US" altLang="en-US" sz="3600">
                <a:solidFill>
                  <a:schemeClr val="accent6">
                    <a:lumMod val="75000"/>
                  </a:schemeClr>
                </a:solidFill>
                <a:latin typeface="Calibri Light" panose="020F0302020204030204" charset="0"/>
                <a:cs typeface="Calibri Light" panose="020F0302020204030204" charset="0"/>
                <a:sym typeface="+mn-ea"/>
              </a:rPr>
              <a:t>Хаг ха-Кацир</a:t>
            </a:r>
            <a:endParaRPr lang="en-US" altLang="en-US" sz="3600">
              <a:solidFill>
                <a:schemeClr val="accent6">
                  <a:lumMod val="75000"/>
                </a:schemeClr>
              </a:solidFill>
              <a:latin typeface="Calibri Light" panose="020F0302020204030204" charset="0"/>
              <a:cs typeface="Calibri Light" panose="020F0302020204030204" charset="0"/>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sz="6000">
                <a:solidFill>
                  <a:srgbClr val="C00000"/>
                </a:solidFill>
                <a:latin typeface="Calibri Light" panose="020F0302020204030204" charset="0"/>
                <a:cs typeface="Calibri Light" panose="020F0302020204030204" charset="0"/>
              </a:rPr>
              <a:t>Хаг Шавуот: “Празник недеља”</a:t>
            </a:r>
            <a:endParaRPr lang="sr-Cyrl-RS" sz="6000">
              <a:solidFill>
                <a:srgbClr val="C00000"/>
              </a:solidFill>
              <a:latin typeface="Calibri Light" panose="020F0302020204030204" charset="0"/>
              <a:cs typeface="Calibri Light" panose="020F0302020204030204" charset="0"/>
            </a:endParaRPr>
          </a:p>
        </p:txBody>
      </p:sp>
      <p:pic>
        <p:nvPicPr>
          <p:cNvPr id="5" name="Picture 1" descr="IMG_256"/>
          <p:cNvPicPr>
            <a:picLocks noChangeAspect="1"/>
          </p:cNvPicPr>
          <p:nvPr/>
        </p:nvPicPr>
        <p:blipFill>
          <a:blip r:embed="rId1"/>
          <a:stretch>
            <a:fillRect/>
          </a:stretch>
        </p:blipFill>
        <p:spPr>
          <a:xfrm>
            <a:off x="908050" y="1905635"/>
            <a:ext cx="4860290" cy="3645535"/>
          </a:xfrm>
          <a:prstGeom prst="rect">
            <a:avLst/>
          </a:prstGeom>
          <a:noFill/>
          <a:ln w="9525">
            <a:noFill/>
          </a:ln>
        </p:spPr>
      </p:pic>
      <p:sp>
        <p:nvSpPr>
          <p:cNvPr id="2" name="Text Box 1"/>
          <p:cNvSpPr txBox="1"/>
          <p:nvPr/>
        </p:nvSpPr>
        <p:spPr>
          <a:xfrm>
            <a:off x="6315710" y="1522730"/>
            <a:ext cx="5203825" cy="5262245"/>
          </a:xfrm>
          <a:prstGeom prst="rect">
            <a:avLst/>
          </a:prstGeom>
          <a:noFill/>
        </p:spPr>
        <p:txBody>
          <a:bodyPr wrap="square" rtlCol="0">
            <a:spAutoFit/>
          </a:bodyPr>
          <a:p>
            <a:r>
              <a:rPr lang="en-US" altLang="en-US" sz="2400">
                <a:solidFill>
                  <a:srgbClr val="0070C0"/>
                </a:solidFill>
              </a:rPr>
              <a:t>Празник недеља  -  7 недеља од песаха до шавуота. </a:t>
            </a:r>
            <a:endParaRPr lang="en-US" altLang="en-US" sz="2400">
              <a:solidFill>
                <a:srgbClr val="0070C0"/>
              </a:solidFill>
            </a:endParaRPr>
          </a:p>
          <a:p>
            <a:endParaRPr lang="en-US" altLang="en-US" sz="2400">
              <a:solidFill>
                <a:srgbClr val="0070C0"/>
              </a:solidFill>
            </a:endParaRPr>
          </a:p>
          <a:p>
            <a:r>
              <a:rPr lang="sr-Cyrl-RS" altLang="en-US" sz="2400">
                <a:solidFill>
                  <a:srgbClr val="0070C0"/>
                </a:solidFill>
              </a:rPr>
              <a:t>Означава крај жетве јечма и почетак пшенице, </a:t>
            </a:r>
            <a:r>
              <a:rPr lang="en-US" altLang="en-US" sz="2400">
                <a:solidFill>
                  <a:srgbClr val="0070C0"/>
                </a:solidFill>
              </a:rPr>
              <a:t>a </a:t>
            </a:r>
            <a:r>
              <a:rPr lang="sr-Cyrl-RS" altLang="en-US" sz="2400">
                <a:solidFill>
                  <a:srgbClr val="0070C0"/>
                </a:solidFill>
              </a:rPr>
              <a:t>традиционално се везује за давање Десет Божјих заповести на Синају.</a:t>
            </a:r>
            <a:r>
              <a:rPr lang="en-US" altLang="en-US" sz="2400">
                <a:solidFill>
                  <a:srgbClr val="0070C0"/>
                </a:solidFill>
              </a:rPr>
              <a:t> </a:t>
            </a:r>
            <a:endParaRPr lang="en-US" altLang="en-US" sz="2400">
              <a:solidFill>
                <a:srgbClr val="0070C0"/>
              </a:solidFill>
            </a:endParaRPr>
          </a:p>
          <a:p>
            <a:endParaRPr lang="en-US" altLang="en-US" sz="2400">
              <a:solidFill>
                <a:srgbClr val="0070C0"/>
              </a:solidFill>
            </a:endParaRPr>
          </a:p>
          <a:p>
            <a:r>
              <a:rPr lang="en-US" altLang="en-US" sz="2400">
                <a:solidFill>
                  <a:srgbClr val="0070C0"/>
                </a:solidFill>
              </a:rPr>
              <a:t>Синагоге и куће се украшавају цвећем и зеленим гранчицама, што симболизује гору Синај која је процветала и озеленела  пре давања Торе </a:t>
            </a:r>
            <a:endParaRPr lang="en-US" altLang="en-US" sz="2400">
              <a:solidFill>
                <a:srgbClr val="0070C0"/>
              </a:solidFill>
            </a:endParaRPr>
          </a:p>
          <a:p>
            <a:endParaRPr lang="en-US" altLang="en-US" sz="2400">
              <a:solidFill>
                <a:srgbClr val="0070C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598170" y="222885"/>
            <a:ext cx="11252200" cy="1517650"/>
          </a:xfrm>
        </p:spPr>
        <p:txBody>
          <a:bodyPr>
            <a:noAutofit/>
          </a:bodyPr>
          <a:p>
            <a:r>
              <a:rPr lang="sr-Cyrl-RS" altLang="en-US" sz="3200">
                <a:solidFill>
                  <a:srgbClr val="C00000"/>
                </a:solidFill>
                <a:latin typeface="Calibri Light" panose="020F0302020204030204" charset="0"/>
                <a:cs typeface="Calibri Light" panose="020F0302020204030204" charset="0"/>
                <a:sym typeface="+mn-ea"/>
              </a:rPr>
              <a:t>Св</a:t>
            </a:r>
            <a:r>
              <a:rPr lang="en-US" altLang="en-US" sz="3200">
                <a:solidFill>
                  <a:srgbClr val="C00000"/>
                </a:solidFill>
                <a:latin typeface="Calibri Light" panose="020F0302020204030204" charset="0"/>
                <a:cs typeface="Calibri Light" panose="020F0302020204030204" charset="0"/>
                <a:sym typeface="+mn-ea"/>
              </a:rPr>
              <a:t>ечано</a:t>
            </a:r>
            <a:r>
              <a:rPr lang="sr-Cyrl-RS" altLang="en-US" sz="3200">
                <a:solidFill>
                  <a:srgbClr val="C00000"/>
                </a:solidFill>
                <a:latin typeface="Calibri Light" panose="020F0302020204030204" charset="0"/>
                <a:cs typeface="Calibri Light" panose="020F0302020204030204" charset="0"/>
                <a:sym typeface="+mn-ea"/>
              </a:rPr>
              <a:t> </a:t>
            </a:r>
            <a:r>
              <a:rPr lang="en-US" altLang="en-US" sz="3200">
                <a:solidFill>
                  <a:srgbClr val="C00000"/>
                </a:solidFill>
                <a:latin typeface="Calibri Light" panose="020F0302020204030204" charset="0"/>
                <a:cs typeface="Calibri Light" panose="020F0302020204030204" charset="0"/>
                <a:sym typeface="+mn-ea"/>
              </a:rPr>
              <a:t>изно</a:t>
            </a:r>
            <a:r>
              <a:rPr lang="sr-Cyrl-RS" altLang="en-US" sz="3200">
                <a:solidFill>
                  <a:srgbClr val="C00000"/>
                </a:solidFill>
                <a:latin typeface="Calibri Light" panose="020F0302020204030204" charset="0"/>
                <a:cs typeface="Calibri Light" panose="020F0302020204030204" charset="0"/>
                <a:sym typeface="+mn-ea"/>
              </a:rPr>
              <a:t>шење</a:t>
            </a:r>
            <a:r>
              <a:rPr lang="en-US" altLang="en-US" sz="3200">
                <a:solidFill>
                  <a:srgbClr val="C00000"/>
                </a:solidFill>
                <a:latin typeface="Calibri Light" panose="020F0302020204030204" charset="0"/>
                <a:cs typeface="Calibri Light" panose="020F0302020204030204" charset="0"/>
                <a:sym typeface="+mn-ea"/>
              </a:rPr>
              <a:t> свит</a:t>
            </a:r>
            <a:r>
              <a:rPr lang="sr-Cyrl-RS" altLang="en-US" sz="3200">
                <a:solidFill>
                  <a:srgbClr val="C00000"/>
                </a:solidFill>
                <a:latin typeface="Calibri Light" panose="020F0302020204030204" charset="0"/>
                <a:cs typeface="Calibri Light" panose="020F0302020204030204" charset="0"/>
                <a:sym typeface="+mn-ea"/>
              </a:rPr>
              <a:t>ка</a:t>
            </a:r>
            <a:r>
              <a:rPr lang="en-US" altLang="en-US" sz="3200">
                <a:solidFill>
                  <a:srgbClr val="C00000"/>
                </a:solidFill>
                <a:latin typeface="Calibri Light" panose="020F0302020204030204" charset="0"/>
                <a:cs typeface="Calibri Light" panose="020F0302020204030204" charset="0"/>
                <a:sym typeface="+mn-ea"/>
              </a:rPr>
              <a:t> Торе из светог ормара (Арон хакодеша) како би се јавно</a:t>
            </a:r>
            <a:r>
              <a:rPr lang="sr-Cyrl-RS" altLang="en-US" sz="3200">
                <a:solidFill>
                  <a:srgbClr val="C00000"/>
                </a:solidFill>
                <a:latin typeface="Calibri Light" panose="020F0302020204030204" charset="0"/>
                <a:cs typeface="Calibri Light" panose="020F0302020204030204" charset="0"/>
                <a:sym typeface="+mn-ea"/>
              </a:rPr>
              <a:t>, у синагоги,</a:t>
            </a:r>
            <a:r>
              <a:rPr lang="en-US" altLang="en-US" sz="3200">
                <a:solidFill>
                  <a:srgbClr val="C00000"/>
                </a:solidFill>
                <a:latin typeface="Calibri Light" panose="020F0302020204030204" charset="0"/>
                <a:cs typeface="Calibri Light" panose="020F0302020204030204" charset="0"/>
                <a:sym typeface="+mn-ea"/>
              </a:rPr>
              <a:t> читале Десет заповести. </a:t>
            </a:r>
            <a:endParaRPr lang="en-US" altLang="en-US" sz="3200">
              <a:solidFill>
                <a:srgbClr val="C00000"/>
              </a:solidFill>
              <a:latin typeface="Calibri Light" panose="020F0302020204030204" charset="0"/>
              <a:cs typeface="Calibri Light" panose="020F0302020204030204" charset="0"/>
              <a:sym typeface="+mn-ea"/>
            </a:endParaRPr>
          </a:p>
        </p:txBody>
      </p:sp>
      <p:pic>
        <p:nvPicPr>
          <p:cNvPr id="5" name="Picture 1" descr="IMG_256"/>
          <p:cNvPicPr>
            <a:picLocks noChangeAspect="1"/>
          </p:cNvPicPr>
          <p:nvPr/>
        </p:nvPicPr>
        <p:blipFill>
          <a:blip r:embed="rId1"/>
          <a:stretch>
            <a:fillRect/>
          </a:stretch>
        </p:blipFill>
        <p:spPr>
          <a:xfrm>
            <a:off x="1442720" y="2027555"/>
            <a:ext cx="3475990" cy="4101465"/>
          </a:xfrm>
          <a:prstGeom prst="rect">
            <a:avLst/>
          </a:prstGeom>
          <a:noFill/>
          <a:ln w="9525">
            <a:noFill/>
          </a:ln>
        </p:spPr>
      </p:pic>
      <p:sp>
        <p:nvSpPr>
          <p:cNvPr id="6" name="Text Box 5"/>
          <p:cNvSpPr txBox="1"/>
          <p:nvPr/>
        </p:nvSpPr>
        <p:spPr>
          <a:xfrm>
            <a:off x="1442720" y="6203315"/>
            <a:ext cx="3783330" cy="275590"/>
          </a:xfrm>
          <a:prstGeom prst="rect">
            <a:avLst/>
          </a:prstGeom>
          <a:noFill/>
        </p:spPr>
        <p:txBody>
          <a:bodyPr wrap="square" rtlCol="0">
            <a:spAutoFit/>
          </a:bodyPr>
          <a:p>
            <a:r>
              <a:rPr lang="en-US" altLang="en-US" sz="1200">
                <a:solidFill>
                  <a:srgbClr val="0070C0"/>
                </a:solidFill>
                <a:latin typeface="+mj-ea"/>
                <a:cs typeface="+mj-ea"/>
              </a:rPr>
              <a:t>Moritz Daniel Oppenheim — </a:t>
            </a:r>
            <a:r>
              <a:rPr lang="sr-Cyrl-RS" altLang="en-US" sz="1200">
                <a:solidFill>
                  <a:srgbClr val="0070C0"/>
                </a:solidFill>
                <a:latin typeface="+mj-ea"/>
                <a:cs typeface="+mj-ea"/>
              </a:rPr>
              <a:t>Шавуот</a:t>
            </a:r>
            <a:r>
              <a:rPr lang="en-US" altLang="en-US" sz="1200">
                <a:solidFill>
                  <a:srgbClr val="0070C0"/>
                </a:solidFill>
                <a:latin typeface="+mj-ea"/>
                <a:cs typeface="+mj-ea"/>
              </a:rPr>
              <a:t> (</a:t>
            </a:r>
            <a:r>
              <a:rPr lang="sr-Cyrl-RS" altLang="en-US" sz="1200">
                <a:solidFill>
                  <a:srgbClr val="0070C0"/>
                </a:solidFill>
                <a:latin typeface="+mj-ea"/>
                <a:cs typeface="+mj-ea"/>
              </a:rPr>
              <a:t>Педесетница</a:t>
            </a:r>
            <a:r>
              <a:rPr lang="en-US" altLang="en-US" sz="1200">
                <a:solidFill>
                  <a:srgbClr val="C00000"/>
                </a:solidFill>
                <a:latin typeface="+mj-ea"/>
                <a:cs typeface="+mj-ea"/>
              </a:rPr>
              <a:t>)</a:t>
            </a:r>
            <a:endParaRPr lang="en-US" altLang="en-US" sz="1200">
              <a:solidFill>
                <a:srgbClr val="C00000"/>
              </a:solidFill>
              <a:latin typeface="+mj-ea"/>
              <a:cs typeface="+mj-ea"/>
            </a:endParaRPr>
          </a:p>
        </p:txBody>
      </p:sp>
      <p:sp>
        <p:nvSpPr>
          <p:cNvPr id="2" name="Text Box 1"/>
          <p:cNvSpPr txBox="1"/>
          <p:nvPr/>
        </p:nvSpPr>
        <p:spPr>
          <a:xfrm>
            <a:off x="5473065" y="1850390"/>
            <a:ext cx="5875020" cy="1478915"/>
          </a:xfrm>
          <a:prstGeom prst="rect">
            <a:avLst/>
          </a:prstGeom>
          <a:noFill/>
        </p:spPr>
        <p:txBody>
          <a:bodyPr wrap="square" rtlCol="0">
            <a:noAutofit/>
          </a:bodyPr>
          <a:p>
            <a:r>
              <a:rPr lang="en-US" altLang="en-US" sz="2400">
                <a:solidFill>
                  <a:srgbClr val="0070C0"/>
                </a:solidFill>
                <a:latin typeface="Calibri Light" panose="020F0302020204030204" charset="0"/>
                <a:cs typeface="Calibri Light" panose="020F0302020204030204" charset="0"/>
              </a:rPr>
              <a:t>У синагогама се традиционално и свечано чита текст Десет заповести, како би се симболично поновио чин примања Торе.</a:t>
            </a:r>
            <a:endParaRPr lang="en-US" altLang="en-US" sz="2400">
              <a:solidFill>
                <a:srgbClr val="0070C0"/>
              </a:solidFill>
              <a:latin typeface="Calibri Light" panose="020F0302020204030204" charset="0"/>
              <a:cs typeface="Calibri Light" panose="020F0302020204030204" charset="0"/>
            </a:endParaRPr>
          </a:p>
        </p:txBody>
      </p:sp>
      <p:sp>
        <p:nvSpPr>
          <p:cNvPr id="7" name="Text Box 6"/>
          <p:cNvSpPr txBox="1"/>
          <p:nvPr/>
        </p:nvSpPr>
        <p:spPr>
          <a:xfrm>
            <a:off x="5473065" y="3329305"/>
            <a:ext cx="5948680" cy="2676525"/>
          </a:xfrm>
          <a:prstGeom prst="rect">
            <a:avLst/>
          </a:prstGeom>
          <a:noFill/>
        </p:spPr>
        <p:txBody>
          <a:bodyPr wrap="square" rtlCol="0">
            <a:spAutoFit/>
          </a:bodyPr>
          <a:p>
            <a:r>
              <a:rPr lang="en-US" altLang="en-US" sz="2400">
                <a:solidFill>
                  <a:srgbClr val="0070C0"/>
                </a:solidFill>
                <a:latin typeface="Calibri Light" panose="020F0302020204030204" charset="0"/>
                <a:cs typeface="Calibri Light" panose="020F0302020204030204" charset="0"/>
              </a:rPr>
              <a:t>Зато се у синагогама током празника свечано износи свитак Торе из светог ормара (Арон хакодеша) како би се јавно читале Десет заповести. Након читања, Тора се свечано враћа ("уноси") назад, што је део редовног, али на овај дан посебно свечаног ритуала.</a:t>
            </a:r>
            <a:endParaRPr lang="en-US" altLang="en-US" sz="24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1143635" y="180975"/>
            <a:ext cx="10515600" cy="1134745"/>
          </a:xfrm>
        </p:spPr>
        <p:txBody>
          <a:bodyPr>
            <a:normAutofit fontScale="90000"/>
          </a:bodyPr>
          <a:p>
            <a:r>
              <a:rPr lang="en-US" altLang="en-US" sz="2665">
                <a:latin typeface="Calibri Light" panose="020F0302020204030204" charset="0"/>
                <a:cs typeface="Calibri Light" panose="020F0302020204030204" charset="0"/>
                <a:sym typeface="+mn-ea"/>
              </a:rPr>
              <a:t> </a:t>
            </a:r>
            <a:r>
              <a:rPr lang="en-US" altLang="en-US" sz="2665">
                <a:solidFill>
                  <a:srgbClr val="C00000"/>
                </a:solidFill>
                <a:latin typeface="Calibri Light" panose="020F0302020204030204" charset="0"/>
                <a:cs typeface="Calibri Light" panose="020F0302020204030204" charset="0"/>
                <a:sym typeface="+mn-ea"/>
              </a:rPr>
              <a:t> </a:t>
            </a:r>
            <a:br>
              <a:rPr lang="en-US" altLang="en-US">
                <a:solidFill>
                  <a:srgbClr val="C00000"/>
                </a:solidFill>
                <a:latin typeface="Calibri Light" panose="020F0302020204030204" charset="0"/>
                <a:cs typeface="Calibri Light" panose="020F0302020204030204" charset="0"/>
                <a:sym typeface="+mn-ea"/>
              </a:rPr>
            </a:br>
            <a:r>
              <a:rPr lang="sr-Cyrl-RS" altLang="en-US" sz="4000">
                <a:solidFill>
                  <a:srgbClr val="C00000"/>
                </a:solidFill>
                <a:latin typeface="Calibri Light" panose="020F0302020204030204" charset="0"/>
                <a:cs typeface="Calibri Light" panose="020F0302020204030204" charset="0"/>
                <a:sym typeface="+mn-ea"/>
              </a:rPr>
              <a:t>Мојсије од Бога на Синају прима заветну плочу </a:t>
            </a:r>
            <a:r>
              <a:rPr lang="en-US" altLang="en-US" sz="4000">
                <a:solidFill>
                  <a:srgbClr val="C00000"/>
                </a:solidFill>
                <a:latin typeface="Calibri Light" panose="020F0302020204030204" charset="0"/>
                <a:cs typeface="Calibri Light" panose="020F0302020204030204" charset="0"/>
                <a:sym typeface="+mn-ea"/>
              </a:rPr>
              <a:t> - </a:t>
            </a:r>
            <a:br>
              <a:rPr lang="en-US" altLang="en-US" sz="4000">
                <a:solidFill>
                  <a:srgbClr val="C00000"/>
                </a:solidFill>
                <a:latin typeface="Calibri Light" panose="020F0302020204030204" charset="0"/>
                <a:cs typeface="Calibri Light" panose="020F0302020204030204" charset="0"/>
                <a:sym typeface="+mn-ea"/>
              </a:rPr>
            </a:br>
            <a:r>
              <a:rPr lang="sr-Cyrl-RS" altLang="en-US" sz="4000">
                <a:solidFill>
                  <a:srgbClr val="C00000"/>
                </a:solidFill>
                <a:latin typeface="Calibri Light" panose="020F0302020204030204" charset="0"/>
                <a:cs typeface="Calibri Light" panose="020F0302020204030204" charset="0"/>
                <a:sym typeface="+mn-ea"/>
              </a:rPr>
              <a:t>Тору, са десет божијих заповести </a:t>
            </a:r>
            <a:r>
              <a:rPr lang="en-US" altLang="en-US" sz="4000">
                <a:solidFill>
                  <a:srgbClr val="C00000"/>
                </a:solidFill>
                <a:latin typeface="Calibri Light" panose="020F0302020204030204" charset="0"/>
                <a:cs typeface="Calibri Light" panose="020F0302020204030204" charset="0"/>
                <a:sym typeface="+mn-ea"/>
              </a:rPr>
              <a:t> </a:t>
            </a:r>
            <a:r>
              <a:rPr lang="sr-Cyrl-RS" altLang="en-US" sz="4000">
                <a:solidFill>
                  <a:srgbClr val="C00000"/>
                </a:solidFill>
                <a:latin typeface="Calibri Light" panose="020F0302020204030204" charset="0"/>
                <a:cs typeface="Calibri Light" panose="020F0302020204030204" charset="0"/>
                <a:sym typeface="+mn-ea"/>
              </a:rPr>
              <a:t>-  </a:t>
            </a:r>
            <a:r>
              <a:rPr lang="sr-Cyrl-RS" altLang="en-US" sz="4000">
                <a:solidFill>
                  <a:srgbClr val="C00000"/>
                </a:solidFill>
                <a:latin typeface="Calibri Light" panose="020F0302020204030204" charset="0"/>
                <a:cs typeface="Calibri Light" panose="020F0302020204030204" charset="0"/>
                <a:sym typeface="+mn-ea"/>
              </a:rPr>
              <a:t>Хаг Матан Тора</a:t>
            </a:r>
            <a:endParaRPr lang="sr-Cyrl-RS" altLang="en-US" sz="4000">
              <a:solidFill>
                <a:srgbClr val="C00000"/>
              </a:solidFill>
              <a:latin typeface="Calibri Light" panose="020F0302020204030204" charset="0"/>
              <a:cs typeface="Calibri Light" panose="020F0302020204030204" charset="0"/>
              <a:sym typeface="+mn-ea"/>
            </a:endParaRPr>
          </a:p>
        </p:txBody>
      </p:sp>
      <p:pic>
        <p:nvPicPr>
          <p:cNvPr id="15" name="Picture 2" descr="IMG_256"/>
          <p:cNvPicPr>
            <a:picLocks noChangeAspect="1"/>
          </p:cNvPicPr>
          <p:nvPr/>
        </p:nvPicPr>
        <p:blipFill>
          <a:blip r:embed="rId1"/>
          <a:stretch>
            <a:fillRect/>
          </a:stretch>
        </p:blipFill>
        <p:spPr>
          <a:xfrm>
            <a:off x="1143635" y="2200275"/>
            <a:ext cx="5261610" cy="3288665"/>
          </a:xfrm>
          <a:prstGeom prst="rect">
            <a:avLst/>
          </a:prstGeom>
          <a:noFill/>
          <a:ln w="9525">
            <a:noFill/>
          </a:ln>
        </p:spPr>
      </p:pic>
      <p:sp>
        <p:nvSpPr>
          <p:cNvPr id="5" name="Text Box 4"/>
          <p:cNvSpPr txBox="1"/>
          <p:nvPr/>
        </p:nvSpPr>
        <p:spPr>
          <a:xfrm>
            <a:off x="970915" y="5488940"/>
            <a:ext cx="5797550" cy="368300"/>
          </a:xfrm>
          <a:prstGeom prst="rect">
            <a:avLst/>
          </a:prstGeom>
          <a:noFill/>
        </p:spPr>
        <p:txBody>
          <a:bodyPr wrap="square" rtlCol="0">
            <a:spAutoFit/>
          </a:bodyPr>
          <a:p>
            <a:r>
              <a:rPr lang="en-US" altLang="en-US">
                <a:sym typeface="+mn-ea"/>
              </a:rPr>
              <a:t> </a:t>
            </a:r>
            <a:r>
              <a:rPr lang="en-US" altLang="en-US">
                <a:solidFill>
                  <a:schemeClr val="accent2">
                    <a:lumMod val="75000"/>
                  </a:schemeClr>
                </a:solidFill>
                <a:sym typeface="+mn-ea"/>
              </a:rPr>
              <a:t>Receiving the Tablets of Law,' by Chagall, 1966.</a:t>
            </a:r>
            <a:endParaRPr lang="en-US"/>
          </a:p>
        </p:txBody>
      </p:sp>
      <p:sp>
        <p:nvSpPr>
          <p:cNvPr id="2" name="Text Box 1"/>
          <p:cNvSpPr txBox="1"/>
          <p:nvPr/>
        </p:nvSpPr>
        <p:spPr>
          <a:xfrm>
            <a:off x="6896100" y="1880235"/>
            <a:ext cx="4597400" cy="2306955"/>
          </a:xfrm>
          <a:prstGeom prst="rect">
            <a:avLst/>
          </a:prstGeom>
          <a:noFill/>
        </p:spPr>
        <p:txBody>
          <a:bodyPr wrap="square" rtlCol="0">
            <a:spAutoFit/>
          </a:bodyPr>
          <a:p>
            <a:r>
              <a:rPr lang="en-US" altLang="en-US" sz="2400">
                <a:solidFill>
                  <a:srgbClr val="0070C0"/>
                </a:solidFill>
                <a:latin typeface="Calibri Light" panose="020F0302020204030204" charset="0"/>
                <a:cs typeface="Calibri Light" panose="020F0302020204030204" charset="0"/>
                <a:sym typeface="+mn-ea"/>
              </a:rPr>
              <a:t>Давање Торе  -  Мојсије прима Тору, Марк Шагал 1966</a:t>
            </a:r>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sym typeface="+mn-ea"/>
              </a:rPr>
              <a:t> </a:t>
            </a:r>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sym typeface="+mn-ea"/>
              </a:rPr>
              <a:t>Мојсије прима од Бога Тору а Јевреји, примајући Тору, постају јевр. народ.  </a:t>
            </a:r>
            <a:endParaRPr lang="en-US" altLang="en-US" sz="2400">
              <a:solidFill>
                <a:srgbClr val="0070C0"/>
              </a:solidFill>
              <a:latin typeface="Calibri Light" panose="020F0302020204030204" charset="0"/>
              <a:cs typeface="Calibri Light" panose="020F0302020204030204" charset="0"/>
              <a:sym typeface="+mn-ea"/>
            </a:endParaRPr>
          </a:p>
        </p:txBody>
      </p:sp>
      <p:sp>
        <p:nvSpPr>
          <p:cNvPr id="3" name="Text Box 2"/>
          <p:cNvSpPr txBox="1"/>
          <p:nvPr/>
        </p:nvSpPr>
        <p:spPr>
          <a:xfrm>
            <a:off x="6768465" y="4479925"/>
            <a:ext cx="4890135" cy="1198880"/>
          </a:xfrm>
          <a:prstGeom prst="rect">
            <a:avLst/>
          </a:prstGeom>
          <a:noFill/>
        </p:spPr>
        <p:txBody>
          <a:bodyPr wrap="square" rtlCol="0">
            <a:spAutoFit/>
          </a:bodyPr>
          <a:p>
            <a:r>
              <a:rPr lang="en-US" altLang="en-US" sz="2400">
                <a:solidFill>
                  <a:srgbClr val="0070C0"/>
                </a:solidFill>
                <a:latin typeface="Calibri Light" panose="020F0302020204030204" charset="0"/>
                <a:cs typeface="Calibri Light" panose="020F0302020204030204" charset="0"/>
                <a:sym typeface="+mn-ea"/>
              </a:rPr>
              <a:t>Давање Торе  -  Овај догађај се сматра “венчањем Бога и Израела”, где је Тора брачни уговор (Кетуба).</a:t>
            </a:r>
            <a:r>
              <a:rPr lang="en-US" altLang="en-US" sz="2400">
                <a:latin typeface="Calibri Light" panose="020F0302020204030204" charset="0"/>
                <a:cs typeface="Calibri Light" panose="020F0302020204030204" charset="0"/>
                <a:sym typeface="+mn-ea"/>
              </a:rPr>
              <a:t> </a:t>
            </a:r>
            <a:endParaRPr 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838200" y="483870"/>
            <a:ext cx="10414635" cy="1021715"/>
          </a:xfrm>
        </p:spPr>
        <p:txBody>
          <a:bodyPr>
            <a:normAutofit/>
          </a:bodyPr>
          <a:p>
            <a:r>
              <a:rPr lang="sr-Cyrl-RS" altLang="en-US" sz="4445">
                <a:solidFill>
                  <a:srgbClr val="C00000"/>
                </a:solidFill>
                <a:latin typeface="Calibri Light" panose="020F0302020204030204" charset="0"/>
                <a:cs typeface="Calibri Light" panose="020F0302020204030204" charset="0"/>
              </a:rPr>
              <a:t>Празник </a:t>
            </a:r>
            <a:r>
              <a:rPr lang="en-US" altLang="sr-Cyrl-RS" sz="4445">
                <a:solidFill>
                  <a:srgbClr val="C00000"/>
                </a:solidFill>
                <a:latin typeface="Calibri Light" panose="020F0302020204030204" charset="0"/>
                <a:cs typeface="Calibri Light" panose="020F0302020204030204" charset="0"/>
              </a:rPr>
              <a:t> </a:t>
            </a:r>
            <a:r>
              <a:rPr lang="sr-Cyrl-RS" altLang="en-US" sz="4445">
                <a:solidFill>
                  <a:srgbClr val="C00000"/>
                </a:solidFill>
                <a:latin typeface="Calibri Light" panose="020F0302020204030204" charset="0"/>
                <a:cs typeface="Calibri Light" panose="020F0302020204030204" charset="0"/>
              </a:rPr>
              <a:t>свечаног</a:t>
            </a:r>
            <a:r>
              <a:rPr lang="en-US" altLang="sr-Cyrl-RS" sz="4445">
                <a:solidFill>
                  <a:srgbClr val="C00000"/>
                </a:solidFill>
                <a:latin typeface="Calibri Light" panose="020F0302020204030204" charset="0"/>
                <a:cs typeface="Calibri Light" panose="020F0302020204030204" charset="0"/>
              </a:rPr>
              <a:t>  </a:t>
            </a:r>
            <a:r>
              <a:rPr lang="sr-Cyrl-RS" altLang="en-US" sz="4445">
                <a:solidFill>
                  <a:srgbClr val="C00000"/>
                </a:solidFill>
                <a:latin typeface="Calibri Light" panose="020F0302020204030204" charset="0"/>
                <a:cs typeface="Calibri Light" panose="020F0302020204030204" charset="0"/>
              </a:rPr>
              <a:t>окупљања</a:t>
            </a:r>
            <a:r>
              <a:rPr lang="sr-Cyrl-RS" sz="4445">
                <a:solidFill>
                  <a:srgbClr val="C00000"/>
                </a:solidFill>
                <a:latin typeface="Calibri Light" panose="020F0302020204030204" charset="0"/>
                <a:cs typeface="Calibri Light" panose="020F0302020204030204" charset="0"/>
              </a:rPr>
              <a:t> -  ха Ацерет</a:t>
            </a:r>
            <a:r>
              <a:rPr lang="sr-Cyrl-RS" sz="4445">
                <a:solidFill>
                  <a:srgbClr val="C00000"/>
                </a:solidFill>
                <a:latin typeface="Calibri Light" panose="020F0302020204030204" charset="0"/>
                <a:cs typeface="Calibri Light" panose="020F0302020204030204" charset="0"/>
              </a:rPr>
              <a:t>  </a:t>
            </a:r>
            <a:endParaRPr lang="sr-Cyrl-RS" sz="4445">
              <a:solidFill>
                <a:srgbClr val="C00000"/>
              </a:solidFill>
              <a:latin typeface="Calibri Light" panose="020F0302020204030204" charset="0"/>
              <a:cs typeface="Calibri Light" panose="020F0302020204030204" charset="0"/>
            </a:endParaRPr>
          </a:p>
        </p:txBody>
      </p:sp>
      <p:sp>
        <p:nvSpPr>
          <p:cNvPr id="2" name="Text Box 1"/>
          <p:cNvSpPr txBox="1"/>
          <p:nvPr/>
        </p:nvSpPr>
        <p:spPr>
          <a:xfrm>
            <a:off x="838200" y="1505585"/>
            <a:ext cx="10129520" cy="4892675"/>
          </a:xfrm>
          <a:prstGeom prst="rect">
            <a:avLst/>
          </a:prstGeom>
          <a:noFill/>
        </p:spPr>
        <p:txBody>
          <a:bodyPr wrap="square" rtlCol="0">
            <a:spAutoFit/>
          </a:bodyPr>
          <a:p>
            <a:r>
              <a:rPr lang="en-US" altLang="en-US" sz="2400">
                <a:solidFill>
                  <a:srgbClr val="0070C0"/>
                </a:solidFill>
                <a:latin typeface="Calibri Light" panose="020F0302020204030204" charset="0"/>
                <a:cs typeface="Calibri Light" panose="020F0302020204030204" charset="0"/>
              </a:rPr>
              <a:t>ха Ацерет  -  свечани скуп, завршетак, задржавање. Уздржавање од свакодневног рада. Окупљање народа у светости, ради прославе кључног догађаја - давања торе. </a:t>
            </a:r>
            <a:endParaRPr lang="en-US" altLang="en-US" sz="2400">
              <a:solidFill>
                <a:srgbClr val="0070C0"/>
              </a:solidFill>
              <a:latin typeface="Calibri Light" panose="020F0302020204030204" charset="0"/>
              <a:cs typeface="Calibri Light" panose="020F0302020204030204" charset="0"/>
            </a:endParaRPr>
          </a:p>
          <a:p>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Шавуот се у Библији назива празником седмица или празником жетве. </a:t>
            </a:r>
            <a:r>
              <a:rPr lang="sr-Cyrl-RS" altLang="en-US" sz="2400">
                <a:solidFill>
                  <a:srgbClr val="0070C0"/>
                </a:solidFill>
                <a:latin typeface="Calibri Light" panose="020F0302020204030204" charset="0"/>
                <a:cs typeface="Calibri Light" panose="020F0302020204030204" charset="0"/>
              </a:rPr>
              <a:t>         </a:t>
            </a:r>
            <a:endParaRPr lang="sr-Cyrl-RS" altLang="en-US" sz="2400">
              <a:solidFill>
                <a:srgbClr val="0070C0"/>
              </a:solidFill>
              <a:latin typeface="Calibri Light" panose="020F0302020204030204" charset="0"/>
              <a:cs typeface="Calibri Light" panose="020F0302020204030204" charset="0"/>
            </a:endParaRPr>
          </a:p>
          <a:p>
            <a:endParaRPr lang="sr-Cyrl-R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У рабинској литератури (Мишна и Талмуд) он се назива Ацерет јер се сматра завршетком (закључком) циклуса који је започео изласком из Египта на Песах.  </a:t>
            </a:r>
            <a:endParaRPr lang="en-US" altLang="en-US" sz="2400">
              <a:solidFill>
                <a:srgbClr val="0070C0"/>
              </a:solidFill>
              <a:latin typeface="Calibri Light" panose="020F0302020204030204" charset="0"/>
              <a:cs typeface="Calibri Light" panose="020F0302020204030204" charset="0"/>
            </a:endParaRPr>
          </a:p>
          <a:p>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Шавуот нема специфичан ритуални предмет, па се наглашава сам “прекид” рада и окупљање (ацира значи прекид или уздржавање од посла). Ритуални предмети, </a:t>
            </a:r>
            <a:r>
              <a:rPr lang="sr-Cyrl-RS" altLang="en-US" sz="2400">
                <a:solidFill>
                  <a:srgbClr val="0070C0"/>
                </a:solidFill>
                <a:latin typeface="Calibri Light" panose="020F0302020204030204" charset="0"/>
                <a:cs typeface="Calibri Light" panose="020F0302020204030204" charset="0"/>
              </a:rPr>
              <a:t>на пр.,</a:t>
            </a:r>
            <a:r>
              <a:rPr lang="en-US" altLang="en-US" sz="2400">
                <a:solidFill>
                  <a:srgbClr val="0070C0"/>
                </a:solidFill>
                <a:latin typeface="Calibri Light" panose="020F0302020204030204" charset="0"/>
                <a:cs typeface="Calibri Light" panose="020F0302020204030204" charset="0"/>
              </a:rPr>
              <a:t> Песаха маца, а Сукота сука</a:t>
            </a:r>
            <a:r>
              <a:rPr lang="sr-Cyrl-RS" altLang="en-US" sz="2400">
                <a:solidFill>
                  <a:srgbClr val="0070C0"/>
                </a:solidFill>
                <a:latin typeface="Calibri Light" panose="020F0302020204030204" charset="0"/>
                <a:cs typeface="Calibri Light" panose="020F0302020204030204" charset="0"/>
              </a:rPr>
              <a:t>.</a:t>
            </a:r>
            <a:r>
              <a:rPr lang="en-US" altLang="en-US" sz="2400">
                <a:solidFill>
                  <a:srgbClr val="0070C0"/>
                </a:solidFill>
                <a:latin typeface="Calibri Light" panose="020F0302020204030204" charset="0"/>
                <a:cs typeface="Calibri Light" panose="020F0302020204030204" charset="0"/>
              </a:rPr>
              <a:t> </a:t>
            </a:r>
            <a:endParaRPr lang="en-US" altLang="en-US" sz="24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342265" y="365125"/>
            <a:ext cx="11278235" cy="1325880"/>
          </a:xfrm>
        </p:spPr>
        <p:txBody>
          <a:bodyPr>
            <a:noAutofit/>
          </a:bodyPr>
          <a:p>
            <a:r>
              <a:rPr lang="en-US" altLang="en-US">
                <a:sym typeface="+mn-ea"/>
              </a:rPr>
              <a:t> </a:t>
            </a:r>
            <a:r>
              <a:rPr lang="sr-Cyrl-RS" altLang="en-US" sz="4800">
                <a:solidFill>
                  <a:srgbClr val="C00000"/>
                </a:solidFill>
                <a:latin typeface="Calibri Light" panose="020F0302020204030204" charset="0"/>
                <a:cs typeface="Calibri Light" panose="020F0302020204030204" charset="0"/>
                <a:sym typeface="+mn-ea"/>
              </a:rPr>
              <a:t>Празник првих приноса  -  Хаг ха-Бикурим</a:t>
            </a:r>
            <a:endParaRPr lang="sr-Cyrl-RS" altLang="en-US" sz="4800">
              <a:solidFill>
                <a:srgbClr val="C00000"/>
              </a:solidFill>
              <a:latin typeface="Calibri Light" panose="020F0302020204030204" charset="0"/>
              <a:cs typeface="Calibri Light" panose="020F0302020204030204" charset="0"/>
              <a:sym typeface="+mn-ea"/>
            </a:endParaRPr>
          </a:p>
        </p:txBody>
      </p:sp>
      <p:pic>
        <p:nvPicPr>
          <p:cNvPr id="21" name="Picture 1" descr="IMG_256"/>
          <p:cNvPicPr>
            <a:picLocks noChangeAspect="1"/>
          </p:cNvPicPr>
          <p:nvPr/>
        </p:nvPicPr>
        <p:blipFill>
          <a:blip r:embed="rId1"/>
          <a:stretch>
            <a:fillRect/>
          </a:stretch>
        </p:blipFill>
        <p:spPr>
          <a:xfrm>
            <a:off x="876300" y="1775460"/>
            <a:ext cx="4158615" cy="2490470"/>
          </a:xfrm>
          <a:prstGeom prst="rect">
            <a:avLst/>
          </a:prstGeom>
          <a:noFill/>
          <a:ln w="9525">
            <a:noFill/>
          </a:ln>
        </p:spPr>
      </p:pic>
      <p:pic>
        <p:nvPicPr>
          <p:cNvPr id="9" name="Picture 1" descr="IMG_256"/>
          <p:cNvPicPr>
            <a:picLocks noChangeAspect="1"/>
          </p:cNvPicPr>
          <p:nvPr/>
        </p:nvPicPr>
        <p:blipFill>
          <a:blip r:embed="rId2"/>
          <a:stretch>
            <a:fillRect/>
          </a:stretch>
        </p:blipFill>
        <p:spPr>
          <a:xfrm>
            <a:off x="6901180" y="4638040"/>
            <a:ext cx="2653030" cy="1926590"/>
          </a:xfrm>
          <a:prstGeom prst="rect">
            <a:avLst/>
          </a:prstGeom>
          <a:noFill/>
          <a:ln w="9525">
            <a:noFill/>
          </a:ln>
        </p:spPr>
      </p:pic>
      <p:sp>
        <p:nvSpPr>
          <p:cNvPr id="2" name="Text Box 1"/>
          <p:cNvSpPr txBox="1"/>
          <p:nvPr/>
        </p:nvSpPr>
        <p:spPr>
          <a:xfrm>
            <a:off x="5667375" y="1691005"/>
            <a:ext cx="5121275" cy="2553335"/>
          </a:xfrm>
          <a:prstGeom prst="rect">
            <a:avLst/>
          </a:prstGeom>
          <a:noFill/>
        </p:spPr>
        <p:txBody>
          <a:bodyPr wrap="square" rtlCol="0">
            <a:spAutoFit/>
          </a:bodyPr>
          <a:p>
            <a:r>
              <a:rPr lang="en-US" altLang="en-US" sz="2000">
                <a:solidFill>
                  <a:srgbClr val="0070C0"/>
                </a:solidFill>
                <a:latin typeface="Calibri Light" panose="020F0302020204030204" charset="0"/>
                <a:cs typeface="Calibri Light" panose="020F0302020204030204" charset="0"/>
              </a:rPr>
              <a:t>Хаг ха Бикурим - доношење првих плодова у корпама у Храм. Предају се свештенику. </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Међутим , од уништења Храма , ритуал не изводи у изворном облику. </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Поред свог </a:t>
            </a:r>
            <a:r>
              <a:rPr lang="en-US" altLang="en-US" sz="2000" b="1">
                <a:solidFill>
                  <a:srgbClr val="0070C0"/>
                </a:solidFill>
                <a:latin typeface="Calibri Light" panose="020F0302020204030204" charset="0"/>
                <a:cs typeface="Calibri Light" panose="020F0302020204030204" charset="0"/>
              </a:rPr>
              <a:t>верског значаја,</a:t>
            </a:r>
            <a:r>
              <a:rPr lang="en-US" altLang="en-US" sz="2000">
                <a:solidFill>
                  <a:srgbClr val="0070C0"/>
                </a:solidFill>
                <a:latin typeface="Calibri Light" panose="020F0302020204030204" charset="0"/>
                <a:cs typeface="Calibri Light" panose="020F0302020204030204" charset="0"/>
              </a:rPr>
              <a:t> Шавуот је у време постојања Храма имао и </a:t>
            </a:r>
            <a:r>
              <a:rPr lang="en-US" altLang="en-US" sz="2000" b="1">
                <a:solidFill>
                  <a:srgbClr val="0070C0"/>
                </a:solidFill>
                <a:latin typeface="Calibri Light" panose="020F0302020204030204" charset="0"/>
                <a:cs typeface="Calibri Light" panose="020F0302020204030204" charset="0"/>
              </a:rPr>
              <a:t>аграрни карактер</a:t>
            </a:r>
            <a:r>
              <a:rPr lang="en-US" altLang="en-US" sz="2000">
                <a:solidFill>
                  <a:srgbClr val="0070C0"/>
                </a:solidFill>
                <a:latin typeface="Calibri Light" panose="020F0302020204030204" charset="0"/>
                <a:cs typeface="Calibri Light" panose="020F0302020204030204" charset="0"/>
              </a:rPr>
              <a:t>, јер је представљао прилику за приношење првих плодова жетве (бикурим). </a:t>
            </a:r>
            <a:endParaRPr lang="en-US" altLang="en-US" sz="2000">
              <a:solidFill>
                <a:srgbClr val="0070C0"/>
              </a:solidFill>
              <a:latin typeface="Calibri Light" panose="020F0302020204030204" charset="0"/>
              <a:cs typeface="Calibri Light" panose="020F0302020204030204" charset="0"/>
            </a:endParaRPr>
          </a:p>
        </p:txBody>
      </p:sp>
      <p:sp>
        <p:nvSpPr>
          <p:cNvPr id="3" name="Text Box 2"/>
          <p:cNvSpPr txBox="1"/>
          <p:nvPr/>
        </p:nvSpPr>
        <p:spPr>
          <a:xfrm>
            <a:off x="770890" y="4626610"/>
            <a:ext cx="4837430" cy="1938020"/>
          </a:xfrm>
          <a:prstGeom prst="rect">
            <a:avLst/>
          </a:prstGeom>
          <a:noFill/>
        </p:spPr>
        <p:txBody>
          <a:bodyPr wrap="square" rtlCol="0">
            <a:spAutoFit/>
          </a:bodyPr>
          <a:p>
            <a:r>
              <a:rPr lang="en-US" altLang="en-US" sz="2000">
                <a:solidFill>
                  <a:srgbClr val="0070C0"/>
                </a:solidFill>
                <a:latin typeface="Calibri Light" panose="020F0302020204030204" charset="0"/>
                <a:cs typeface="Calibri Light" panose="020F0302020204030204" charset="0"/>
              </a:rPr>
              <a:t> Данас се Бикурим користи за:</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  организоване и културне институције</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  хуманитарне организације</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  комерцијалне брендове, као што су вегански производи (јогурт и сиреви од орашастих плодова ) или маслиново уље.</a:t>
            </a:r>
            <a:endParaRPr lang="en-US" altLang="en-US" sz="20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sz="6000">
                <a:latin typeface="Calibri Light" panose="020F0302020204030204" charset="0"/>
                <a:cs typeface="Calibri Light" panose="020F0302020204030204" charset="0"/>
              </a:rPr>
              <a:t>        </a:t>
            </a:r>
            <a:r>
              <a:rPr lang="sr-Cyrl-RS" sz="6000">
                <a:solidFill>
                  <a:srgbClr val="C00000"/>
                </a:solidFill>
                <a:latin typeface="Calibri Light" panose="020F0302020204030204" charset="0"/>
                <a:cs typeface="Calibri Light" panose="020F0302020204030204" charset="0"/>
              </a:rPr>
              <a:t> С е д а м   в р с т а</a:t>
            </a:r>
            <a:endParaRPr lang="sr-Cyrl-RS" sz="6000">
              <a:solidFill>
                <a:srgbClr val="C00000"/>
              </a:solidFill>
              <a:latin typeface="Calibri Light" panose="020F0302020204030204" charset="0"/>
              <a:cs typeface="Calibri Light" panose="020F0302020204030204" charset="0"/>
            </a:endParaRPr>
          </a:p>
        </p:txBody>
      </p:sp>
      <p:sp>
        <p:nvSpPr>
          <p:cNvPr id="5" name="Text Box 4"/>
          <p:cNvSpPr txBox="1"/>
          <p:nvPr/>
        </p:nvSpPr>
        <p:spPr>
          <a:xfrm>
            <a:off x="838200" y="5298440"/>
            <a:ext cx="916940" cy="265430"/>
          </a:xfrm>
          <a:prstGeom prst="rect">
            <a:avLst/>
          </a:prstGeom>
          <a:noFill/>
        </p:spPr>
        <p:txBody>
          <a:bodyPr wrap="square" rtlCol="0">
            <a:noAutofit/>
          </a:bodyPr>
          <a:p>
            <a:endParaRPr lang="sr-Cyrl-RS" altLang="en-US"/>
          </a:p>
          <a:p>
            <a:endParaRPr lang="sr-Cyrl-RS" altLang="en-US"/>
          </a:p>
          <a:p>
            <a:endParaRPr lang="sr-Cyrl-RS" altLang="en-US" sz="1200"/>
          </a:p>
        </p:txBody>
      </p:sp>
      <p:pic>
        <p:nvPicPr>
          <p:cNvPr id="6" name="Picture 5"/>
          <p:cNvPicPr/>
          <p:nvPr/>
        </p:nvPicPr>
        <p:blipFill>
          <a:blip r:embed="rId1"/>
          <a:stretch>
            <a:fillRect/>
          </a:stretch>
        </p:blipFill>
        <p:spPr>
          <a:xfrm>
            <a:off x="1249045" y="1797685"/>
            <a:ext cx="1446530" cy="1273810"/>
          </a:xfrm>
          <a:prstGeom prst="rect">
            <a:avLst/>
          </a:prstGeom>
        </p:spPr>
      </p:pic>
      <p:pic>
        <p:nvPicPr>
          <p:cNvPr id="8" name="Picture 7"/>
          <p:cNvPicPr/>
          <p:nvPr/>
        </p:nvPicPr>
        <p:blipFill>
          <a:blip r:embed="rId2"/>
          <a:stretch>
            <a:fillRect/>
          </a:stretch>
        </p:blipFill>
        <p:spPr>
          <a:xfrm>
            <a:off x="3809365" y="2067560"/>
            <a:ext cx="1220470" cy="1313815"/>
          </a:xfrm>
          <a:prstGeom prst="rect">
            <a:avLst/>
          </a:prstGeom>
        </p:spPr>
      </p:pic>
      <p:pic>
        <p:nvPicPr>
          <p:cNvPr id="9" name="Picture 8"/>
          <p:cNvPicPr/>
          <p:nvPr/>
        </p:nvPicPr>
        <p:blipFill>
          <a:blip r:embed="rId3"/>
          <a:stretch>
            <a:fillRect/>
          </a:stretch>
        </p:blipFill>
        <p:spPr>
          <a:xfrm>
            <a:off x="6178550" y="2005965"/>
            <a:ext cx="1597025" cy="1374775"/>
          </a:xfrm>
          <a:prstGeom prst="rect">
            <a:avLst/>
          </a:prstGeom>
        </p:spPr>
      </p:pic>
      <p:pic>
        <p:nvPicPr>
          <p:cNvPr id="10" name="Picture 9"/>
          <p:cNvPicPr/>
          <p:nvPr/>
        </p:nvPicPr>
        <p:blipFill>
          <a:blip r:embed="rId4"/>
          <a:stretch>
            <a:fillRect/>
          </a:stretch>
        </p:blipFill>
        <p:spPr>
          <a:xfrm>
            <a:off x="8693150" y="2000885"/>
            <a:ext cx="1342390" cy="1380490"/>
          </a:xfrm>
          <a:prstGeom prst="rect">
            <a:avLst/>
          </a:prstGeom>
        </p:spPr>
      </p:pic>
      <p:pic>
        <p:nvPicPr>
          <p:cNvPr id="11" name="Picture 10"/>
          <p:cNvPicPr/>
          <p:nvPr/>
        </p:nvPicPr>
        <p:blipFill>
          <a:blip r:embed="rId5"/>
          <a:stretch>
            <a:fillRect/>
          </a:stretch>
        </p:blipFill>
        <p:spPr>
          <a:xfrm>
            <a:off x="1423035" y="4367530"/>
            <a:ext cx="1749425" cy="1549400"/>
          </a:xfrm>
          <a:prstGeom prst="rect">
            <a:avLst/>
          </a:prstGeom>
        </p:spPr>
      </p:pic>
      <p:pic>
        <p:nvPicPr>
          <p:cNvPr id="12" name="Picture 11"/>
          <p:cNvPicPr/>
          <p:nvPr/>
        </p:nvPicPr>
        <p:blipFill>
          <a:blip r:embed="rId6"/>
          <a:stretch>
            <a:fillRect/>
          </a:stretch>
        </p:blipFill>
        <p:spPr>
          <a:xfrm>
            <a:off x="4973955" y="4262120"/>
            <a:ext cx="1687830" cy="1927225"/>
          </a:xfrm>
          <a:prstGeom prst="rect">
            <a:avLst/>
          </a:prstGeom>
        </p:spPr>
      </p:pic>
      <p:pic>
        <p:nvPicPr>
          <p:cNvPr id="13" name="Picture 12"/>
          <p:cNvPicPr/>
          <p:nvPr/>
        </p:nvPicPr>
        <p:blipFill>
          <a:blip r:embed="rId7"/>
          <a:stretch>
            <a:fillRect/>
          </a:stretch>
        </p:blipFill>
        <p:spPr>
          <a:xfrm>
            <a:off x="8350885" y="4508500"/>
            <a:ext cx="1776730" cy="1468755"/>
          </a:xfrm>
          <a:prstGeom prst="rect">
            <a:avLst/>
          </a:prstGeom>
        </p:spPr>
      </p:pic>
      <p:sp>
        <p:nvSpPr>
          <p:cNvPr id="14" name="Text Box 13"/>
          <p:cNvSpPr txBox="1"/>
          <p:nvPr/>
        </p:nvSpPr>
        <p:spPr>
          <a:xfrm>
            <a:off x="1255395" y="3071495"/>
            <a:ext cx="1433195" cy="368300"/>
          </a:xfrm>
          <a:prstGeom prst="rect">
            <a:avLst/>
          </a:prstGeom>
          <a:noFill/>
        </p:spPr>
        <p:txBody>
          <a:bodyPr wrap="square" rtlCol="0">
            <a:spAutoFit/>
          </a:bodyPr>
          <a:p>
            <a:r>
              <a:rPr lang="sr-Cyrl-RS"/>
              <a:t>Пшеница</a:t>
            </a:r>
            <a:endParaRPr lang="sr-Cyrl-RS"/>
          </a:p>
        </p:txBody>
      </p:sp>
      <p:sp>
        <p:nvSpPr>
          <p:cNvPr id="15" name="Text Box 14"/>
          <p:cNvSpPr txBox="1"/>
          <p:nvPr/>
        </p:nvSpPr>
        <p:spPr>
          <a:xfrm>
            <a:off x="3881120" y="3301365"/>
            <a:ext cx="967105" cy="368300"/>
          </a:xfrm>
          <a:prstGeom prst="rect">
            <a:avLst/>
          </a:prstGeom>
          <a:noFill/>
        </p:spPr>
        <p:txBody>
          <a:bodyPr wrap="square" rtlCol="0">
            <a:spAutoFit/>
          </a:bodyPr>
          <a:p>
            <a:r>
              <a:rPr lang="sr-Cyrl-RS" altLang="en-US"/>
              <a:t>Јечам</a:t>
            </a:r>
            <a:endParaRPr lang="sr-Cyrl-RS" altLang="en-US"/>
          </a:p>
        </p:txBody>
      </p:sp>
      <p:sp>
        <p:nvSpPr>
          <p:cNvPr id="16" name="Text Box 15"/>
          <p:cNvSpPr txBox="1"/>
          <p:nvPr/>
        </p:nvSpPr>
        <p:spPr>
          <a:xfrm>
            <a:off x="6419215" y="3439795"/>
            <a:ext cx="1099185" cy="368300"/>
          </a:xfrm>
          <a:prstGeom prst="rect">
            <a:avLst/>
          </a:prstGeom>
          <a:noFill/>
        </p:spPr>
        <p:txBody>
          <a:bodyPr wrap="square" rtlCol="0">
            <a:spAutoFit/>
          </a:bodyPr>
          <a:p>
            <a:r>
              <a:rPr lang="sr-Cyrl-RS" altLang="en-US"/>
              <a:t>Грожђе</a:t>
            </a:r>
            <a:endParaRPr lang="sr-Cyrl-RS" altLang="en-US"/>
          </a:p>
        </p:txBody>
      </p:sp>
      <p:sp>
        <p:nvSpPr>
          <p:cNvPr id="17" name="Text Box 16"/>
          <p:cNvSpPr txBox="1"/>
          <p:nvPr/>
        </p:nvSpPr>
        <p:spPr>
          <a:xfrm>
            <a:off x="9055100" y="3381375"/>
            <a:ext cx="923290" cy="368300"/>
          </a:xfrm>
          <a:prstGeom prst="rect">
            <a:avLst/>
          </a:prstGeom>
          <a:noFill/>
        </p:spPr>
        <p:txBody>
          <a:bodyPr wrap="square" rtlCol="0">
            <a:spAutoFit/>
          </a:bodyPr>
          <a:p>
            <a:r>
              <a:rPr lang="sr-Cyrl-RS" altLang="en-US"/>
              <a:t>Смокве</a:t>
            </a:r>
            <a:endParaRPr lang="sr-Cyrl-RS" altLang="en-US"/>
          </a:p>
        </p:txBody>
      </p:sp>
      <p:sp>
        <p:nvSpPr>
          <p:cNvPr id="18" name="Text Box 17"/>
          <p:cNvSpPr txBox="1"/>
          <p:nvPr/>
        </p:nvSpPr>
        <p:spPr>
          <a:xfrm>
            <a:off x="1765935" y="5821045"/>
            <a:ext cx="1169035" cy="368300"/>
          </a:xfrm>
          <a:prstGeom prst="rect">
            <a:avLst/>
          </a:prstGeom>
          <a:noFill/>
        </p:spPr>
        <p:txBody>
          <a:bodyPr wrap="square" rtlCol="0">
            <a:spAutoFit/>
          </a:bodyPr>
          <a:p>
            <a:r>
              <a:rPr lang="sr-Cyrl-RS" altLang="en-US"/>
              <a:t>Нар</a:t>
            </a:r>
            <a:endParaRPr lang="sr-Cyrl-RS" altLang="en-US"/>
          </a:p>
        </p:txBody>
      </p:sp>
      <p:sp>
        <p:nvSpPr>
          <p:cNvPr id="19" name="Text Box 18"/>
          <p:cNvSpPr txBox="1"/>
          <p:nvPr/>
        </p:nvSpPr>
        <p:spPr>
          <a:xfrm>
            <a:off x="5156200" y="5977255"/>
            <a:ext cx="1160780" cy="368300"/>
          </a:xfrm>
          <a:prstGeom prst="rect">
            <a:avLst/>
          </a:prstGeom>
          <a:noFill/>
        </p:spPr>
        <p:txBody>
          <a:bodyPr wrap="square" rtlCol="0">
            <a:spAutoFit/>
          </a:bodyPr>
          <a:p>
            <a:r>
              <a:rPr lang="sr-Cyrl-RS" altLang="en-US"/>
              <a:t>Маслине</a:t>
            </a:r>
            <a:endParaRPr lang="sr-Cyrl-RS" altLang="en-US"/>
          </a:p>
        </p:txBody>
      </p:sp>
      <p:sp>
        <p:nvSpPr>
          <p:cNvPr id="20" name="Text Box 19"/>
          <p:cNvSpPr txBox="1"/>
          <p:nvPr/>
        </p:nvSpPr>
        <p:spPr>
          <a:xfrm>
            <a:off x="8700770" y="5916930"/>
            <a:ext cx="1881505" cy="368300"/>
          </a:xfrm>
          <a:prstGeom prst="rect">
            <a:avLst/>
          </a:prstGeom>
          <a:noFill/>
        </p:spPr>
        <p:txBody>
          <a:bodyPr wrap="square" rtlCol="0">
            <a:spAutoFit/>
          </a:bodyPr>
          <a:p>
            <a:r>
              <a:rPr lang="sr-Cyrl-RS" altLang="en-US"/>
              <a:t>Урме</a:t>
            </a:r>
            <a:endParaRPr lang="sr-Cyrl-R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782955" y="953770"/>
            <a:ext cx="10894060" cy="4831080"/>
          </a:xfrm>
          <a:prstGeom prst="rect">
            <a:avLst/>
          </a:prstGeom>
          <a:noFill/>
        </p:spPr>
        <p:txBody>
          <a:bodyPr wrap="square" rtlCol="0">
            <a:spAutoFit/>
          </a:bodyPr>
          <a:p>
            <a:r>
              <a:rPr lang="en-US" altLang="en-US"/>
              <a:t> </a:t>
            </a:r>
            <a:r>
              <a:rPr lang="en-US" altLang="en-US" sz="2800">
                <a:solidFill>
                  <a:srgbClr val="0070C0"/>
                </a:solidFill>
                <a:latin typeface="Calibri Light" panose="020F0302020204030204" charset="0"/>
                <a:cs typeface="Calibri Light" panose="020F0302020204030204" charset="0"/>
              </a:rPr>
              <a:t>Седам врста: пшеница, јечам, грожђе, смоква, нар, маслине и урме</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За шавуот у свакој кући треба да се нађу први плодови који расту на земљи и на дрвету.        </a:t>
            </a:r>
            <a:r>
              <a:rPr lang="sr-Cyrl-RS" altLang="en-US" sz="2800">
                <a:solidFill>
                  <a:srgbClr val="0070C0"/>
                </a:solidFill>
                <a:latin typeface="Calibri Light" panose="020F0302020204030204" charset="0"/>
                <a:cs typeface="Calibri Light" panose="020F0302020204030204" charset="0"/>
              </a:rPr>
              <a:t> </a:t>
            </a:r>
            <a:endParaRPr lang="sr-Cyrl-RS" altLang="en-US" sz="2800">
              <a:solidFill>
                <a:srgbClr val="0070C0"/>
              </a:solidFill>
              <a:latin typeface="Calibri Light" panose="020F0302020204030204" charset="0"/>
              <a:cs typeface="Calibri Light" panose="020F0302020204030204" charset="0"/>
            </a:endParaRPr>
          </a:p>
          <a:p>
            <a:endParaRPr lang="sr-Cyrl-R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Обичај 7 врста (шива хаминим)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шеница и јечам основа за хлеб,</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винова лоза за вино,</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грожђе, смокве и шипак јестиви плодови,</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маслина за уље и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                 мед - слатко (а собзиром да мед није плод, користе се урме)</a:t>
            </a:r>
            <a:endParaRPr lang="en-US" altLang="en-US" sz="28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fontScale="90000"/>
          </a:bodyPr>
          <a:p>
            <a:r>
              <a:rPr lang="sr-Cyrl-RS" altLang="en-US"/>
              <a:t> </a:t>
            </a:r>
            <a:r>
              <a:rPr lang="sr-Cyrl-RS" altLang="en-US" sz="4890">
                <a:solidFill>
                  <a:srgbClr val="C00000"/>
                </a:solidFill>
                <a:latin typeface="+mj-ea"/>
                <a:cs typeface="+mj-ea"/>
              </a:rPr>
              <a:t>П р а з н и к   ж е т в е   -   Хаг ха-Кацир</a:t>
            </a:r>
            <a:endParaRPr lang="sr-Cyrl-RS" altLang="en-US" sz="4890">
              <a:solidFill>
                <a:srgbClr val="C00000"/>
              </a:solidFill>
              <a:latin typeface="+mj-ea"/>
              <a:cs typeface="+mj-ea"/>
            </a:endParaRPr>
          </a:p>
        </p:txBody>
      </p:sp>
      <p:pic>
        <p:nvPicPr>
          <p:cNvPr id="35" name="Picture 1" descr="IMG_256"/>
          <p:cNvPicPr>
            <a:picLocks noChangeAspect="1"/>
          </p:cNvPicPr>
          <p:nvPr/>
        </p:nvPicPr>
        <p:blipFill>
          <a:blip r:embed="rId1"/>
          <a:stretch>
            <a:fillRect/>
          </a:stretch>
        </p:blipFill>
        <p:spPr>
          <a:xfrm>
            <a:off x="981710" y="1619885"/>
            <a:ext cx="3917950" cy="2204085"/>
          </a:xfrm>
          <a:prstGeom prst="rect">
            <a:avLst/>
          </a:prstGeom>
          <a:noFill/>
          <a:ln w="9525">
            <a:noFill/>
          </a:ln>
        </p:spPr>
      </p:pic>
      <p:sp>
        <p:nvSpPr>
          <p:cNvPr id="2" name="Text Box 1"/>
          <p:cNvSpPr txBox="1"/>
          <p:nvPr/>
        </p:nvSpPr>
        <p:spPr>
          <a:xfrm>
            <a:off x="981710" y="3823970"/>
            <a:ext cx="4064000" cy="368300"/>
          </a:xfrm>
          <a:prstGeom prst="rect">
            <a:avLst/>
          </a:prstGeom>
          <a:noFill/>
        </p:spPr>
        <p:txBody>
          <a:bodyPr wrap="square" rtlCol="0">
            <a:spAutoFit/>
          </a:bodyPr>
          <a:p>
            <a:r>
              <a:rPr lang="sr-Cyrl-RS">
                <a:solidFill>
                  <a:srgbClr val="C00000"/>
                </a:solidFill>
              </a:rPr>
              <a:t>П о љ е   ј е ч м а</a:t>
            </a:r>
            <a:endParaRPr lang="sr-Cyrl-RS">
              <a:solidFill>
                <a:srgbClr val="C00000"/>
              </a:solidFill>
            </a:endParaRPr>
          </a:p>
        </p:txBody>
      </p:sp>
      <p:pic>
        <p:nvPicPr>
          <p:cNvPr id="33" name="Picture 1" descr="IMG_256"/>
          <p:cNvPicPr>
            <a:picLocks noChangeAspect="1"/>
          </p:cNvPicPr>
          <p:nvPr/>
        </p:nvPicPr>
        <p:blipFill>
          <a:blip r:embed="rId2"/>
          <a:stretch>
            <a:fillRect/>
          </a:stretch>
        </p:blipFill>
        <p:spPr>
          <a:xfrm>
            <a:off x="838200" y="4297680"/>
            <a:ext cx="2305050" cy="1533525"/>
          </a:xfrm>
          <a:prstGeom prst="rect">
            <a:avLst/>
          </a:prstGeom>
          <a:noFill/>
          <a:ln w="9525">
            <a:noFill/>
          </a:ln>
        </p:spPr>
      </p:pic>
      <p:sp>
        <p:nvSpPr>
          <p:cNvPr id="3" name="Text Box 2"/>
          <p:cNvSpPr txBox="1"/>
          <p:nvPr/>
        </p:nvSpPr>
        <p:spPr>
          <a:xfrm>
            <a:off x="697865" y="5850255"/>
            <a:ext cx="4064000" cy="368300"/>
          </a:xfrm>
          <a:prstGeom prst="rect">
            <a:avLst/>
          </a:prstGeom>
          <a:noFill/>
        </p:spPr>
        <p:txBody>
          <a:bodyPr wrap="square" rtlCol="0">
            <a:spAutoFit/>
          </a:bodyPr>
          <a:p>
            <a:r>
              <a:rPr lang="sr-Cyrl-RS" altLang="en-US">
                <a:solidFill>
                  <a:srgbClr val="C00000"/>
                </a:solidFill>
                <a:sym typeface="+mn-ea"/>
              </a:rPr>
              <a:t>Ј е ч а м   з р н о</a:t>
            </a:r>
            <a:endParaRPr lang="en-US"/>
          </a:p>
        </p:txBody>
      </p:sp>
      <p:pic>
        <p:nvPicPr>
          <p:cNvPr id="34" name="Picture 2" descr="IMG_256"/>
          <p:cNvPicPr>
            <a:picLocks noChangeAspect="1"/>
          </p:cNvPicPr>
          <p:nvPr/>
        </p:nvPicPr>
        <p:blipFill>
          <a:blip r:embed="rId3"/>
          <a:stretch>
            <a:fillRect/>
          </a:stretch>
        </p:blipFill>
        <p:spPr>
          <a:xfrm>
            <a:off x="3231515" y="4297680"/>
            <a:ext cx="2772410" cy="1552575"/>
          </a:xfrm>
          <a:prstGeom prst="rect">
            <a:avLst/>
          </a:prstGeom>
          <a:noFill/>
          <a:ln w="9525">
            <a:noFill/>
          </a:ln>
        </p:spPr>
      </p:pic>
      <p:sp>
        <p:nvSpPr>
          <p:cNvPr id="5" name="Text Box 4"/>
          <p:cNvSpPr txBox="1"/>
          <p:nvPr/>
        </p:nvSpPr>
        <p:spPr>
          <a:xfrm>
            <a:off x="3231515" y="5850255"/>
            <a:ext cx="4064000" cy="368300"/>
          </a:xfrm>
          <a:prstGeom prst="rect">
            <a:avLst/>
          </a:prstGeom>
          <a:noFill/>
        </p:spPr>
        <p:txBody>
          <a:bodyPr wrap="square" rtlCol="0">
            <a:spAutoFit/>
          </a:bodyPr>
          <a:p>
            <a:r>
              <a:rPr lang="sr-Cyrl-RS" altLang="en-US">
                <a:solidFill>
                  <a:srgbClr val="C00000"/>
                </a:solidFill>
                <a:sym typeface="+mn-ea"/>
              </a:rPr>
              <a:t>К л а с   ј е ч м а</a:t>
            </a:r>
            <a:endParaRPr lang="en-US"/>
          </a:p>
        </p:txBody>
      </p:sp>
      <p:pic>
        <p:nvPicPr>
          <p:cNvPr id="6" name="Picture 3" descr="IMG_256"/>
          <p:cNvPicPr>
            <a:picLocks noChangeAspect="1"/>
          </p:cNvPicPr>
          <p:nvPr/>
        </p:nvPicPr>
        <p:blipFill>
          <a:blip r:embed="rId4"/>
          <a:stretch>
            <a:fillRect/>
          </a:stretch>
        </p:blipFill>
        <p:spPr>
          <a:xfrm>
            <a:off x="5318125" y="1609725"/>
            <a:ext cx="3844925" cy="2163445"/>
          </a:xfrm>
          <a:prstGeom prst="rect">
            <a:avLst/>
          </a:prstGeom>
          <a:noFill/>
          <a:ln w="9525">
            <a:noFill/>
          </a:ln>
        </p:spPr>
      </p:pic>
      <p:sp>
        <p:nvSpPr>
          <p:cNvPr id="7" name="Text Box 6"/>
          <p:cNvSpPr txBox="1"/>
          <p:nvPr/>
        </p:nvSpPr>
        <p:spPr>
          <a:xfrm>
            <a:off x="6810375" y="3856355"/>
            <a:ext cx="4064000" cy="337185"/>
          </a:xfrm>
          <a:prstGeom prst="rect">
            <a:avLst/>
          </a:prstGeom>
          <a:noFill/>
        </p:spPr>
        <p:txBody>
          <a:bodyPr wrap="square" rtlCol="0">
            <a:spAutoFit/>
          </a:bodyPr>
          <a:p>
            <a:r>
              <a:rPr lang="en-US" altLang="en-US" sz="1600" b="1">
                <a:solidFill>
                  <a:srgbClr val="C00000"/>
                </a:solidFill>
                <a:latin typeface="Calibri Light" panose="020F0302020204030204" charset="0"/>
                <a:cs typeface="Calibri Light" panose="020F0302020204030204" charset="0"/>
              </a:rPr>
              <a:t>Поље пшенице</a:t>
            </a:r>
            <a:endParaRPr lang="en-US" altLang="en-US" sz="1600" b="1">
              <a:solidFill>
                <a:srgbClr val="C00000"/>
              </a:solidFill>
              <a:latin typeface="Calibri Light" panose="020F0302020204030204" charset="0"/>
              <a:cs typeface="Calibri Light" panose="020F0302020204030204" charset="0"/>
            </a:endParaRPr>
          </a:p>
        </p:txBody>
      </p:sp>
      <p:pic>
        <p:nvPicPr>
          <p:cNvPr id="8" name="Picture 1" descr="IMG_256"/>
          <p:cNvPicPr>
            <a:picLocks noChangeAspect="1"/>
          </p:cNvPicPr>
          <p:nvPr/>
        </p:nvPicPr>
        <p:blipFill>
          <a:blip r:embed="rId5"/>
          <a:stretch>
            <a:fillRect/>
          </a:stretch>
        </p:blipFill>
        <p:spPr>
          <a:xfrm>
            <a:off x="9401810" y="1609725"/>
            <a:ext cx="2284730" cy="1780540"/>
          </a:xfrm>
          <a:prstGeom prst="rect">
            <a:avLst/>
          </a:prstGeom>
          <a:noFill/>
          <a:ln w="9525">
            <a:noFill/>
          </a:ln>
        </p:spPr>
      </p:pic>
      <p:sp>
        <p:nvSpPr>
          <p:cNvPr id="9" name="Text Box 8"/>
          <p:cNvSpPr txBox="1"/>
          <p:nvPr/>
        </p:nvSpPr>
        <p:spPr>
          <a:xfrm>
            <a:off x="9401810" y="3435985"/>
            <a:ext cx="2416810" cy="337185"/>
          </a:xfrm>
          <a:prstGeom prst="rect">
            <a:avLst/>
          </a:prstGeom>
          <a:noFill/>
        </p:spPr>
        <p:txBody>
          <a:bodyPr wrap="square" rtlCol="0">
            <a:spAutoFit/>
          </a:bodyPr>
          <a:p>
            <a:r>
              <a:rPr lang="sr-Cyrl-RS" altLang="en-US" sz="1600" b="1">
                <a:solidFill>
                  <a:srgbClr val="C00000"/>
                </a:solidFill>
                <a:latin typeface="Calibri Light" panose="020F0302020204030204" charset="0"/>
                <a:cs typeface="Calibri Light" panose="020F0302020204030204" charset="0"/>
              </a:rPr>
              <a:t>Зрно и клас пшенице</a:t>
            </a:r>
            <a:endParaRPr lang="sr-Cyrl-RS" altLang="en-US" sz="1600" b="1">
              <a:solidFill>
                <a:srgbClr val="C00000"/>
              </a:solidFill>
              <a:latin typeface="Calibri Light" panose="020F0302020204030204" charset="0"/>
              <a:cs typeface="Calibri Light" panose="020F0302020204030204" charset="0"/>
            </a:endParaRPr>
          </a:p>
        </p:txBody>
      </p:sp>
      <p:sp>
        <p:nvSpPr>
          <p:cNvPr id="10" name="Text Box 9"/>
          <p:cNvSpPr txBox="1"/>
          <p:nvPr/>
        </p:nvSpPr>
        <p:spPr>
          <a:xfrm>
            <a:off x="6295390" y="4224020"/>
            <a:ext cx="5332095" cy="2676525"/>
          </a:xfrm>
          <a:prstGeom prst="rect">
            <a:avLst/>
          </a:prstGeom>
          <a:noFill/>
        </p:spPr>
        <p:txBody>
          <a:bodyPr wrap="square" rtlCol="0">
            <a:spAutoFit/>
          </a:bodyPr>
          <a:p>
            <a:r>
              <a:rPr lang="sr-Cyrl-RS" altLang="en-US" sz="2800">
                <a:solidFill>
                  <a:srgbClr val="0070C0"/>
                </a:solidFill>
                <a:latin typeface="Calibri Light" panose="020F0302020204030204" charset="0"/>
                <a:cs typeface="Calibri Light" panose="020F0302020204030204" charset="0"/>
              </a:rPr>
              <a:t>П</a:t>
            </a:r>
            <a:r>
              <a:rPr lang="en-US" altLang="en-US" sz="2800">
                <a:solidFill>
                  <a:srgbClr val="0070C0"/>
                </a:solidFill>
                <a:latin typeface="Calibri Light" panose="020F0302020204030204" charset="0"/>
                <a:cs typeface="Calibri Light" panose="020F0302020204030204" charset="0"/>
              </a:rPr>
              <a:t>рослава завршетка жетве јечма и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почетке жетве пшенице,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и </a:t>
            </a:r>
            <a:endParaRPr lang="en-US" altLang="en-US" sz="2800">
              <a:solidFill>
                <a:srgbClr val="0070C0"/>
              </a:solidFill>
              <a:latin typeface="Calibri Light" panose="020F0302020204030204" charset="0"/>
              <a:cs typeface="Calibri Light" panose="020F0302020204030204" charset="0"/>
            </a:endParaRPr>
          </a:p>
          <a:p>
            <a:r>
              <a:rPr lang="en-US" altLang="en-US" sz="2800">
                <a:solidFill>
                  <a:srgbClr val="0070C0"/>
                </a:solidFill>
                <a:latin typeface="Calibri Light" panose="020F0302020204030204" charset="0"/>
                <a:cs typeface="Calibri Light" panose="020F0302020204030204" charset="0"/>
              </a:rPr>
              <a:t>примања Торе на Синају.</a:t>
            </a:r>
            <a:endParaRPr lang="en-US" altLang="en-US" sz="2800">
              <a:solidFill>
                <a:srgbClr val="0070C0"/>
              </a:solidFill>
              <a:latin typeface="Calibri Light" panose="020F0302020204030204" charset="0"/>
              <a:cs typeface="Calibri Light" panose="020F0302020204030204" charset="0"/>
            </a:endParaRPr>
          </a:p>
          <a:p>
            <a:endParaRPr lang="en-US" altLang="en-US" sz="28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a:t>	</a:t>
            </a:r>
            <a:r>
              <a:rPr lang="sr-Cyrl-RS" sz="6600">
                <a:solidFill>
                  <a:srgbClr val="C00000"/>
                </a:solidFill>
                <a:latin typeface="Calibri Light" panose="020F0302020204030204" charset="0"/>
                <a:cs typeface="Calibri Light" panose="020F0302020204030204" charset="0"/>
              </a:rPr>
              <a:t>Б р о ј а њ е   О м е р а</a:t>
            </a:r>
            <a:endParaRPr lang="sr-Cyrl-RS" sz="6600">
              <a:solidFill>
                <a:srgbClr val="C00000"/>
              </a:solidFill>
              <a:latin typeface="Calibri Light" panose="020F0302020204030204" charset="0"/>
              <a:cs typeface="Calibri Light" panose="020F0302020204030204" charset="0"/>
            </a:endParaRPr>
          </a:p>
        </p:txBody>
      </p:sp>
      <p:pic>
        <p:nvPicPr>
          <p:cNvPr id="5" name="Picture 1" descr="IMG_256"/>
          <p:cNvPicPr>
            <a:picLocks noChangeAspect="1"/>
          </p:cNvPicPr>
          <p:nvPr/>
        </p:nvPicPr>
        <p:blipFill>
          <a:blip r:embed="rId1"/>
          <a:stretch>
            <a:fillRect/>
          </a:stretch>
        </p:blipFill>
        <p:spPr>
          <a:xfrm>
            <a:off x="838200" y="1896110"/>
            <a:ext cx="4043680" cy="3841750"/>
          </a:xfrm>
          <a:prstGeom prst="rect">
            <a:avLst/>
          </a:prstGeom>
          <a:noFill/>
          <a:ln w="9525">
            <a:noFill/>
          </a:ln>
        </p:spPr>
      </p:pic>
      <p:sp>
        <p:nvSpPr>
          <p:cNvPr id="2" name="Text Box 1"/>
          <p:cNvSpPr txBox="1"/>
          <p:nvPr/>
        </p:nvSpPr>
        <p:spPr>
          <a:xfrm>
            <a:off x="5525770" y="1896110"/>
            <a:ext cx="5509260" cy="4154170"/>
          </a:xfrm>
          <a:prstGeom prst="rect">
            <a:avLst/>
          </a:prstGeom>
          <a:noFill/>
        </p:spPr>
        <p:txBody>
          <a:bodyPr wrap="square" rtlCol="0">
            <a:spAutoFit/>
          </a:bodyPr>
          <a:p>
            <a:r>
              <a:rPr lang="en-US" altLang="en-US" sz="2400">
                <a:solidFill>
                  <a:srgbClr val="0070C0"/>
                </a:solidFill>
                <a:latin typeface="Calibri Light" panose="020F0302020204030204" charset="0"/>
                <a:cs typeface="Calibri Light" panose="020F0302020204030204" charset="0"/>
              </a:rPr>
              <a:t>Бројање омера почиње од 2. дана Песаха до Шавуота (49 дана тј. 7 недеља).</a:t>
            </a:r>
            <a:endParaRPr lang="en-US" altLang="en-US" sz="2400">
              <a:solidFill>
                <a:srgbClr val="0070C0"/>
              </a:solidFill>
              <a:latin typeface="Calibri Light" panose="020F0302020204030204" charset="0"/>
              <a:cs typeface="Calibri Light" panose="020F0302020204030204" charset="0"/>
            </a:endParaRPr>
          </a:p>
          <a:p>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Симболизује прелазак из стања ропства (Песах) у стање духовне слободе и примања Торе. </a:t>
            </a:r>
            <a:endParaRPr lang="en-US" altLang="en-US" sz="2400">
              <a:solidFill>
                <a:srgbClr val="0070C0"/>
              </a:solidFill>
              <a:latin typeface="Calibri Light" panose="020F0302020204030204" charset="0"/>
              <a:cs typeface="Calibri Light" panose="020F0302020204030204" charset="0"/>
            </a:endParaRPr>
          </a:p>
          <a:p>
            <a:endParaRPr lang="en-US" altLang="en-US" sz="2400">
              <a:solidFill>
                <a:srgbClr val="0070C0"/>
              </a:solidFill>
              <a:latin typeface="Calibri Light" panose="020F0302020204030204" charset="0"/>
              <a:cs typeface="Calibri Light" panose="020F0302020204030204" charset="0"/>
            </a:endParaRPr>
          </a:p>
          <a:p>
            <a:r>
              <a:rPr lang="en-US" altLang="en-US" sz="2400">
                <a:solidFill>
                  <a:srgbClr val="0070C0"/>
                </a:solidFill>
                <a:latin typeface="Calibri Light" panose="020F0302020204030204" charset="0"/>
                <a:cs typeface="Calibri Light" panose="020F0302020204030204" charset="0"/>
              </a:rPr>
              <a:t>Представља прелаз од физичке слободе (излазак из Египта на Песах) до духовне зрелости и сврхе (пријем Торе на Шавуот). </a:t>
            </a:r>
            <a:endParaRPr lang="en-US" altLang="en-US" sz="24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sz="6000">
                <a:solidFill>
                  <a:srgbClr val="C00000"/>
                </a:solidFill>
                <a:latin typeface="Calibri Light" panose="020F0302020204030204" charset="0"/>
                <a:cs typeface="Calibri Light" panose="020F0302020204030204" charset="0"/>
              </a:rPr>
              <a:t>Л а г   Б а-О м е р</a:t>
            </a:r>
            <a:endParaRPr lang="sr-Cyrl-RS" sz="6000">
              <a:solidFill>
                <a:srgbClr val="C00000"/>
              </a:solidFill>
              <a:latin typeface="Calibri Light" panose="020F0302020204030204" charset="0"/>
              <a:cs typeface="Calibri Light" panose="020F0302020204030204" charset="0"/>
            </a:endParaRPr>
          </a:p>
        </p:txBody>
      </p:sp>
      <p:pic>
        <p:nvPicPr>
          <p:cNvPr id="7" name="Picture 2" descr="IMG_256"/>
          <p:cNvPicPr>
            <a:picLocks noChangeAspect="1"/>
          </p:cNvPicPr>
          <p:nvPr/>
        </p:nvPicPr>
        <p:blipFill>
          <a:blip r:embed="rId1"/>
          <a:stretch>
            <a:fillRect/>
          </a:stretch>
        </p:blipFill>
        <p:spPr>
          <a:xfrm>
            <a:off x="1682115" y="1917065"/>
            <a:ext cx="3252470" cy="2680335"/>
          </a:xfrm>
          <a:prstGeom prst="rect">
            <a:avLst/>
          </a:prstGeom>
          <a:noFill/>
          <a:ln w="9525">
            <a:noFill/>
          </a:ln>
        </p:spPr>
      </p:pic>
      <p:pic>
        <p:nvPicPr>
          <p:cNvPr id="8" name="Picture 3" descr="IMG_256"/>
          <p:cNvPicPr>
            <a:picLocks noChangeAspect="1"/>
          </p:cNvPicPr>
          <p:nvPr/>
        </p:nvPicPr>
        <p:blipFill>
          <a:blip r:embed="rId2"/>
          <a:stretch>
            <a:fillRect/>
          </a:stretch>
        </p:blipFill>
        <p:spPr>
          <a:xfrm>
            <a:off x="5987733" y="3428683"/>
            <a:ext cx="4172585" cy="2503805"/>
          </a:xfrm>
          <a:prstGeom prst="rect">
            <a:avLst/>
          </a:prstGeom>
          <a:noFill/>
          <a:ln w="9525">
            <a:noFill/>
          </a:ln>
        </p:spPr>
      </p:pic>
      <p:sp>
        <p:nvSpPr>
          <p:cNvPr id="2" name="Text Box 1"/>
          <p:cNvSpPr txBox="1"/>
          <p:nvPr/>
        </p:nvSpPr>
        <p:spPr>
          <a:xfrm>
            <a:off x="5988050" y="5932805"/>
            <a:ext cx="4064000" cy="337185"/>
          </a:xfrm>
          <a:prstGeom prst="rect">
            <a:avLst/>
          </a:prstGeom>
          <a:noFill/>
        </p:spPr>
        <p:txBody>
          <a:bodyPr wrap="square" rtlCol="0">
            <a:spAutoFit/>
          </a:bodyPr>
          <a:p>
            <a:r>
              <a:rPr lang="sr-Cyrl-RS" altLang="en-US" sz="1600">
                <a:solidFill>
                  <a:srgbClr val="C00000"/>
                </a:solidFill>
                <a:latin typeface="Calibri Light" panose="020F0302020204030204" charset="0"/>
                <a:cs typeface="Calibri Light" panose="020F0302020204030204" charset="0"/>
              </a:rPr>
              <a:t>Лаг Ба-Омер</a:t>
            </a:r>
            <a:endParaRPr lang="sr-Cyrl-RS" altLang="en-US" sz="16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1346200" y="1083310"/>
            <a:ext cx="9679305" cy="4707890"/>
          </a:xfrm>
          <a:prstGeom prst="rect">
            <a:avLst/>
          </a:prstGeom>
          <a:noFill/>
        </p:spPr>
        <p:txBody>
          <a:bodyPr wrap="square" rtlCol="0">
            <a:spAutoFit/>
          </a:bodyPr>
          <a:p>
            <a:r>
              <a:rPr lang="en-US" altLang="en-US" sz="2000">
                <a:solidFill>
                  <a:srgbClr val="0070C0"/>
                </a:solidFill>
                <a:latin typeface="Calibri Light" panose="020F0302020204030204" charset="0"/>
                <a:cs typeface="Calibri Light" panose="020F0302020204030204" charset="0"/>
              </a:rPr>
              <a:t>Лаг ба Омер  - 1 омер око 2.2 л, за сув материјал.</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Омер  -  јединична мера за прилог у јечму. Оставља се 2. дана Песаха, у време постојања јерусалимског храма. Седам недеља бројања омера. Сматрају се за дане полужаловања. Подсећају Јевреје на кугу која је усмртила 24000 студената раби Акиве у 2. в.п.н.е.</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Слави се 33. дана од бројања Омера. Слави се као дан радости и прекида се период полужалости који прати бројање Омера. </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Слово хебр. Ламед има број 30  </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Слово хебр. Гимел има број 3</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                 Збир им је 33. у Омеру (лаг ба Омер)</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Празник пада на 18. дан месеца ијара по јевр. Календару. Верује се да је тог дана престала куга. Тог дана се такођ обележава и дан смрти рабина Шимона бар Јохаја. Он је аутор Зохара. Тражио је да се дан његове смрти слави уз радост .  </a:t>
            </a:r>
            <a:endParaRPr lang="en-US" altLang="en-US" sz="2000">
              <a:solidFill>
                <a:srgbClr val="0070C0"/>
              </a:solidFill>
              <a:latin typeface="Calibri Light" panose="020F0302020204030204" charset="0"/>
              <a:cs typeface="Calibri Light" panose="020F0302020204030204" charset="0"/>
            </a:endParaRPr>
          </a:p>
          <a:p>
            <a:r>
              <a:rPr lang="en-US" altLang="en-US" sz="2000">
                <a:solidFill>
                  <a:srgbClr val="0070C0"/>
                </a:solidFill>
                <a:latin typeface="Calibri Light" panose="020F0302020204030204" charset="0"/>
                <a:cs typeface="Calibri Light" panose="020F0302020204030204" charset="0"/>
              </a:rPr>
              <a:t>Обичаји за лаг ба омер: паљење ватре, прослава на отвореном, дозвољено бријање, шишање, венчање </a:t>
            </a:r>
            <a:endParaRPr lang="en-US" altLang="en-US" sz="2000">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sz="5400">
                <a:solidFill>
                  <a:srgbClr val="C00000"/>
                </a:solidFill>
                <a:cs typeface="+mj-lt"/>
                <a:sym typeface="+mn-ea"/>
              </a:rPr>
              <a:t>  </a:t>
            </a:r>
            <a:r>
              <a:rPr lang="sr-Cyrl-RS" sz="6000">
                <a:solidFill>
                  <a:srgbClr val="C00000"/>
                </a:solidFill>
                <a:latin typeface="Calibri Light" panose="020F0302020204030204" charset="0"/>
                <a:cs typeface="Calibri Light" panose="020F0302020204030204" charset="0"/>
                <a:sym typeface="+mn-ea"/>
              </a:rPr>
              <a:t>На  трпези  млечни  производи</a:t>
            </a:r>
            <a:endParaRPr lang="sr-Cyrl-RS" sz="6000">
              <a:solidFill>
                <a:srgbClr val="C00000"/>
              </a:solidFill>
              <a:latin typeface="Calibri Light" panose="020F0302020204030204" charset="0"/>
              <a:cs typeface="Calibri Light" panose="020F0302020204030204" charset="0"/>
              <a:sym typeface="+mn-ea"/>
            </a:endParaRPr>
          </a:p>
        </p:txBody>
      </p:sp>
      <p:pic>
        <p:nvPicPr>
          <p:cNvPr id="28" name="Picture 8" descr="IMG_256"/>
          <p:cNvPicPr>
            <a:picLocks noChangeAspect="1"/>
          </p:cNvPicPr>
          <p:nvPr/>
        </p:nvPicPr>
        <p:blipFill>
          <a:blip r:embed="rId1"/>
          <a:stretch>
            <a:fillRect/>
          </a:stretch>
        </p:blipFill>
        <p:spPr>
          <a:xfrm>
            <a:off x="598805" y="1993900"/>
            <a:ext cx="4780915" cy="3187700"/>
          </a:xfrm>
          <a:prstGeom prst="rect">
            <a:avLst/>
          </a:prstGeom>
          <a:noFill/>
          <a:ln w="9525">
            <a:noFill/>
          </a:ln>
        </p:spPr>
      </p:pic>
      <p:sp>
        <p:nvSpPr>
          <p:cNvPr id="2" name="Text Box 1"/>
          <p:cNvSpPr txBox="1"/>
          <p:nvPr/>
        </p:nvSpPr>
        <p:spPr>
          <a:xfrm>
            <a:off x="5643880" y="1609725"/>
            <a:ext cx="5939155" cy="4228465"/>
          </a:xfrm>
          <a:prstGeom prst="rect">
            <a:avLst/>
          </a:prstGeom>
          <a:noFill/>
        </p:spPr>
        <p:txBody>
          <a:bodyPr wrap="square" rtlCol="0">
            <a:noAutofit/>
          </a:bodyPr>
          <a:p>
            <a:r>
              <a:rPr lang="en-US" altLang="en-US">
                <a:solidFill>
                  <a:srgbClr val="0070C0"/>
                </a:solidFill>
                <a:latin typeface="Calibri Light" panose="020F0302020204030204" charset="0"/>
                <a:cs typeface="Calibri Light" panose="020F0302020204030204" charset="0"/>
              </a:rPr>
              <a:t>Млечни производи  -  објашњење: халав (млеко) у гематрији има вредност 40, тј. 40 дана које је Мојсије провео на брду Синај у припреми 10 Заповести.</a:t>
            </a:r>
            <a:endParaRPr lang="en-US" altLang="en-US">
              <a:solidFill>
                <a:srgbClr val="0070C0"/>
              </a:solidFill>
              <a:latin typeface="Calibri Light" panose="020F0302020204030204" charset="0"/>
              <a:cs typeface="Calibri Light" panose="020F0302020204030204" charset="0"/>
            </a:endParaRPr>
          </a:p>
          <a:p>
            <a:endParaRPr lang="en-US" altLang="en-US">
              <a:solidFill>
                <a:srgbClr val="0070C0"/>
              </a:solidFill>
              <a:latin typeface="Calibri Light" panose="020F0302020204030204" charset="0"/>
              <a:cs typeface="Calibri Light" panose="020F0302020204030204" charset="0"/>
            </a:endParaRPr>
          </a:p>
          <a:p>
            <a:r>
              <a:rPr lang="en-US" altLang="en-US">
                <a:solidFill>
                  <a:srgbClr val="0070C0"/>
                </a:solidFill>
                <a:latin typeface="Calibri Light" panose="020F0302020204030204" charset="0"/>
                <a:cs typeface="Calibri Light" panose="020F0302020204030204" charset="0"/>
              </a:rPr>
              <a:t>Враћајући се у логор са планине Синај Јевреји су били задовољни </a:t>
            </a:r>
            <a:r>
              <a:rPr lang="sr-Cyrl-RS" altLang="en-US">
                <a:solidFill>
                  <a:srgbClr val="0070C0"/>
                </a:solidFill>
                <a:latin typeface="Calibri Light" panose="020F0302020204030204" charset="0"/>
                <a:cs typeface="Calibri Light" panose="020F0302020204030204" charset="0"/>
              </a:rPr>
              <a:t>припремљеном </a:t>
            </a:r>
            <a:r>
              <a:rPr lang="en-US" altLang="en-US">
                <a:solidFill>
                  <a:srgbClr val="0070C0"/>
                </a:solidFill>
                <a:latin typeface="Calibri Light" panose="020F0302020204030204" charset="0"/>
                <a:cs typeface="Calibri Light" panose="020F0302020204030204" charset="0"/>
              </a:rPr>
              <a:t>млечном храном. </a:t>
            </a:r>
            <a:endParaRPr lang="en-US" altLang="en-US">
              <a:solidFill>
                <a:srgbClr val="0070C0"/>
              </a:solidFill>
              <a:latin typeface="Calibri Light" panose="020F0302020204030204" charset="0"/>
              <a:cs typeface="Calibri Light" panose="020F0302020204030204" charset="0"/>
            </a:endParaRPr>
          </a:p>
          <a:p>
            <a:endParaRPr lang="en-US" altLang="en-US">
              <a:solidFill>
                <a:srgbClr val="0070C0"/>
              </a:solidFill>
              <a:latin typeface="Calibri Light" panose="020F0302020204030204" charset="0"/>
              <a:cs typeface="Calibri Light" panose="020F0302020204030204" charset="0"/>
            </a:endParaRPr>
          </a:p>
          <a:p>
            <a:r>
              <a:rPr lang="en-US" altLang="en-US">
                <a:solidFill>
                  <a:srgbClr val="0070C0"/>
                </a:solidFill>
                <a:latin typeface="Calibri Light" panose="020F0302020204030204" charset="0"/>
                <a:cs typeface="Calibri Light" panose="020F0302020204030204" charset="0"/>
              </a:rPr>
              <a:t>Од тада, одајући почаст прошлости, на Шавоуту се једу само млечни производи, палачинке</a:t>
            </a:r>
            <a:r>
              <a:rPr lang="sr-Cyrl-RS" altLang="en-US">
                <a:solidFill>
                  <a:srgbClr val="0070C0"/>
                </a:solidFill>
                <a:latin typeface="Calibri Light" panose="020F0302020204030204" charset="0"/>
                <a:cs typeface="Calibri Light" panose="020F0302020204030204" charset="0"/>
              </a:rPr>
              <a:t>,</a:t>
            </a:r>
            <a:r>
              <a:rPr lang="en-US" altLang="en-US">
                <a:solidFill>
                  <a:srgbClr val="0070C0"/>
                </a:solidFill>
                <a:latin typeface="Calibri Light" panose="020F0302020204030204" charset="0"/>
                <a:cs typeface="Calibri Light" panose="020F0302020204030204" charset="0"/>
              </a:rPr>
              <a:t> </a:t>
            </a:r>
            <a:r>
              <a:rPr lang="sr-Cyrl-RS" altLang="en-US">
                <a:solidFill>
                  <a:srgbClr val="0070C0"/>
                </a:solidFill>
                <a:latin typeface="Calibri Light" panose="020F0302020204030204" charset="0"/>
                <a:cs typeface="Calibri Light" panose="020F0302020204030204" charset="0"/>
              </a:rPr>
              <a:t>п</a:t>
            </a:r>
            <a:r>
              <a:rPr lang="en-US" altLang="en-US">
                <a:solidFill>
                  <a:srgbClr val="0070C0"/>
                </a:solidFill>
                <a:latin typeface="Calibri Light" panose="020F0302020204030204" charset="0"/>
                <a:cs typeface="Calibri Light" panose="020F0302020204030204" charset="0"/>
              </a:rPr>
              <a:t>ите</a:t>
            </a:r>
            <a:r>
              <a:rPr lang="sr-Cyrl-RS" altLang="en-US">
                <a:solidFill>
                  <a:srgbClr val="0070C0"/>
                </a:solidFill>
                <a:latin typeface="Calibri Light" panose="020F0302020204030204" charset="0"/>
                <a:cs typeface="Calibri Light" panose="020F0302020204030204" charset="0"/>
              </a:rPr>
              <a:t> и</a:t>
            </a:r>
            <a:r>
              <a:rPr lang="en-US" altLang="en-US">
                <a:solidFill>
                  <a:srgbClr val="0070C0"/>
                </a:solidFill>
                <a:latin typeface="Calibri Light" panose="020F0302020204030204" charset="0"/>
                <a:cs typeface="Calibri Light" panose="020F0302020204030204" charset="0"/>
              </a:rPr>
              <a:t> др. </a:t>
            </a:r>
            <a:r>
              <a:rPr lang="sr-Cyrl-RS" altLang="en-US">
                <a:solidFill>
                  <a:srgbClr val="0070C0"/>
                </a:solidFill>
                <a:latin typeface="Calibri Light" panose="020F0302020204030204" charset="0"/>
                <a:cs typeface="Calibri Light" panose="020F0302020204030204" charset="0"/>
              </a:rPr>
              <a:t>ј</a:t>
            </a:r>
            <a:r>
              <a:rPr lang="en-US" altLang="en-US">
                <a:solidFill>
                  <a:srgbClr val="0070C0"/>
                </a:solidFill>
                <a:latin typeface="Calibri Light" panose="020F0302020204030204" charset="0"/>
                <a:cs typeface="Calibri Light" panose="020F0302020204030204" charset="0"/>
              </a:rPr>
              <a:t>ела прављена од млека и сира.</a:t>
            </a:r>
            <a:endParaRPr lang="en-US" altLang="en-US">
              <a:solidFill>
                <a:srgbClr val="0070C0"/>
              </a:solidFill>
              <a:latin typeface="Calibri Light" panose="020F0302020204030204" charset="0"/>
              <a:cs typeface="Calibri Light" panose="020F0302020204030204" charset="0"/>
            </a:endParaRPr>
          </a:p>
          <a:p>
            <a:endParaRPr lang="en-US" altLang="en-US">
              <a:solidFill>
                <a:srgbClr val="0070C0"/>
              </a:solidFill>
              <a:latin typeface="Calibri Light" panose="020F0302020204030204" charset="0"/>
              <a:cs typeface="Calibri Light" panose="020F0302020204030204" charset="0"/>
            </a:endParaRPr>
          </a:p>
          <a:p>
            <a:r>
              <a:rPr lang="en-US" altLang="en-US">
                <a:solidFill>
                  <a:srgbClr val="0070C0"/>
                </a:solidFill>
                <a:latin typeface="Calibri Light" panose="020F0302020204030204" charset="0"/>
                <a:cs typeface="Calibri Light" panose="020F0302020204030204" charset="0"/>
              </a:rPr>
              <a:t>У песми над песмама “под језиком (невести) је мед и млеко”...</a:t>
            </a:r>
            <a:endParaRPr lang="en-US" altLang="en-US">
              <a:solidFill>
                <a:srgbClr val="0070C0"/>
              </a:solidFill>
              <a:latin typeface="Calibri Light" panose="020F0302020204030204" charset="0"/>
              <a:cs typeface="Calibri Light" panose="020F0302020204030204" charset="0"/>
            </a:endParaRPr>
          </a:p>
          <a:p>
            <a:endParaRPr lang="en-US" altLang="en-US">
              <a:solidFill>
                <a:srgbClr val="0070C0"/>
              </a:solidFill>
              <a:latin typeface="Calibri Light" panose="020F0302020204030204" charset="0"/>
              <a:cs typeface="Calibri Light" panose="020F0302020204030204" charset="0"/>
            </a:endParaRPr>
          </a:p>
          <a:p>
            <a:r>
              <a:rPr lang="en-US" altLang="en-US">
                <a:solidFill>
                  <a:srgbClr val="0070C0"/>
                </a:solidFill>
                <a:latin typeface="Calibri Light" panose="020F0302020204030204" charset="0"/>
                <a:cs typeface="Calibri Light" panose="020F0302020204030204" charset="0"/>
              </a:rPr>
              <a:t>Мајмонидес тумачи да су се мудраци побринули да се за сваки празник једе друга врста јела, како би се током године јела све врсте јела.</a:t>
            </a:r>
            <a:endParaRPr lang="en-US" altLang="en-US">
              <a:solidFill>
                <a:srgbClr val="0070C0"/>
              </a:solidFill>
              <a:latin typeface="Calibri Light" panose="020F0302020204030204" charset="0"/>
              <a:cs typeface="Calibri Light" panose="020F0302020204030204" charset="0"/>
            </a:endParaRPr>
          </a:p>
          <a:p>
            <a:r>
              <a:rPr lang="en-US" altLang="en-US">
                <a:solidFill>
                  <a:srgbClr val="0070C0"/>
                </a:solidFill>
                <a:latin typeface="Calibri Light" panose="020F0302020204030204" charset="0"/>
                <a:cs typeface="Calibri Light" panose="020F0302020204030204" charset="0"/>
              </a:rPr>
              <a:t>             </a:t>
            </a:r>
            <a:endParaRPr lang="en-US" altLang="en-US">
              <a:solidFill>
                <a:srgbClr val="0070C0"/>
              </a:solidFill>
              <a:latin typeface="Calibri Light" panose="020F0302020204030204" charset="0"/>
              <a:cs typeface="Calibri Light" panose="020F03020202040302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altLang="en-US" sz="5400">
                <a:solidFill>
                  <a:srgbClr val="C00000"/>
                </a:solidFill>
                <a:latin typeface="Calibri Light" panose="020F0302020204030204" charset="0"/>
                <a:cs typeface="Calibri Light" panose="020F0302020204030204" charset="0"/>
              </a:rPr>
              <a:t>С р е ћ а н   п р а з н и к   ш а в у о т</a:t>
            </a:r>
            <a:endParaRPr lang="sr-Cyrl-RS" altLang="en-US" sz="5400">
              <a:solidFill>
                <a:srgbClr val="C00000"/>
              </a:solidFill>
              <a:latin typeface="Calibri Light" panose="020F0302020204030204" charset="0"/>
              <a:cs typeface="Calibri Light" panose="020F0302020204030204" charset="0"/>
            </a:endParaRPr>
          </a:p>
        </p:txBody>
      </p:sp>
      <p:pic>
        <p:nvPicPr>
          <p:cNvPr id="23" name="Picture 3" descr="IMG_256"/>
          <p:cNvPicPr>
            <a:picLocks noChangeAspect="1"/>
          </p:cNvPicPr>
          <p:nvPr/>
        </p:nvPicPr>
        <p:blipFill>
          <a:blip r:embed="rId1"/>
          <a:stretch>
            <a:fillRect/>
          </a:stretch>
        </p:blipFill>
        <p:spPr>
          <a:xfrm>
            <a:off x="4006215" y="1950085"/>
            <a:ext cx="4069080" cy="4051300"/>
          </a:xfrm>
          <a:prstGeom prst="rect">
            <a:avLst/>
          </a:prstGeom>
          <a:noFill/>
          <a:ln w="9525">
            <a:noFill/>
          </a:ln>
        </p:spPr>
      </p:pic>
      <p:sp>
        <p:nvSpPr>
          <p:cNvPr id="2" name="Text Box 1"/>
          <p:cNvSpPr txBox="1"/>
          <p:nvPr/>
        </p:nvSpPr>
        <p:spPr>
          <a:xfrm>
            <a:off x="10768965" y="6478905"/>
            <a:ext cx="1054735" cy="229870"/>
          </a:xfrm>
          <a:prstGeom prst="rect">
            <a:avLst/>
          </a:prstGeom>
          <a:noFill/>
        </p:spPr>
        <p:txBody>
          <a:bodyPr wrap="square" rtlCol="0">
            <a:spAutoFit/>
          </a:bodyPr>
          <a:p>
            <a:r>
              <a:rPr lang="sr-Cyrl-RS" altLang="en-US" sz="900">
                <a:latin typeface="Calibri Light" panose="020F0302020204030204" charset="0"/>
                <a:cs typeface="Calibri Light" panose="020F0302020204030204" charset="0"/>
              </a:rPr>
              <a:t>                     К.Р.Ш.</a:t>
            </a:r>
            <a:endParaRPr lang="sr-Cyrl-RS" altLang="en-US" sz="900">
              <a:latin typeface="Calibri Light" panose="020F0302020204030204" charset="0"/>
              <a:cs typeface="Calibri Light" panose="020F03020202040302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6271</Words>
  <Application>WPS Presentation</Application>
  <PresentationFormat>Widescreen</PresentationFormat>
  <Paragraphs>163</Paragraphs>
  <Slides>17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17</vt:i4>
      </vt:variant>
    </vt:vector>
  </HeadingPairs>
  <TitlesOfParts>
    <vt:vector size="25" baseType="lpstr">
      <vt:lpstr>Arial</vt:lpstr>
      <vt:lpstr>SimSun</vt:lpstr>
      <vt:lpstr>Wingdings</vt:lpstr>
      <vt:lpstr>Calibri Light</vt:lpstr>
      <vt:lpstr>Microsoft YaHei</vt:lpstr>
      <vt:lpstr>Arial Unicode MS</vt:lpstr>
      <vt:lpstr>Calibri</vt:lpstr>
      <vt:lpstr>Office Theme</vt:lpstr>
      <vt:lpstr>PowerPoint 演示文稿</vt:lpstr>
      <vt:lpstr>PowerPoint 演示文稿</vt:lpstr>
      <vt:lpstr>П р а з н и к   с е д а м   н е д е љ а  - Хаг Шавуот</vt:lpstr>
      <vt:lpstr>      Имена празника шавуот </vt:lpstr>
      <vt:lpstr>Хаг Шавуот: “Празник недеља”</vt:lpstr>
      <vt:lpstr>Свечано изношење свитка Торе из светог ормара (Арон хакодеша) како би се јавно, у синагоги, читале Десет заповести. </vt:lpstr>
      <vt:lpstr>   Мојсије од Бога на Синају прима заветну плочу  -  Тору, са десет божијих заповести  -  Хаг Матан Тора</vt:lpstr>
      <vt:lpstr>Празник  свечаног  окупљања -  ха Ацерет  </vt:lpstr>
      <vt:lpstr> Празник првих приноса  -  Хаг ха-Бикурим</vt:lpstr>
      <vt:lpstr>         С е д а м   в р с т а</vt:lpstr>
      <vt:lpstr>PowerPoint 演示文稿</vt:lpstr>
      <vt:lpstr> П р а з н и к   ж е т в е   -   Хаг ха-Кацир</vt:lpstr>
      <vt:lpstr>	Б р о ј а њ е   О м е р а</vt:lpstr>
      <vt:lpstr>Л а г   Б а-О м е р</vt:lpstr>
      <vt:lpstr>PowerPoint 演示文稿</vt:lpstr>
      <vt:lpstr>  На  трпези  млечни  производи</vt:lpstr>
      <vt:lpstr>С р е ћ а н   п р а з н и к   ш а в у о 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Kristina Svan</cp:lastModifiedBy>
  <cp:revision>30</cp:revision>
  <dcterms:created xsi:type="dcterms:W3CDTF">2025-07-23T00:59:00Z</dcterms:created>
  <dcterms:modified xsi:type="dcterms:W3CDTF">2026-05-18T08:30:39Z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49E70109ED1D4899BB6E6ABEB411BA05_13</vt:lpwstr>
  </property>
  <property fmtid="{D5CDD505-2E9C-101B-9397-08002B2CF9AE}" pid="3" name="KSOProductBuildVer">
    <vt:lpwstr>1033-12.1.0.26372</vt:lpwstr>
  </property>
</Properties>
</file>