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00" r:id="rId3"/>
    <p:sldId id="301" r:id="rId4"/>
    <p:sldId id="305" r:id="rId5"/>
    <p:sldId id="307" r:id="rId6"/>
    <p:sldId id="308" r:id="rId7"/>
    <p:sldId id="306" r:id="rId8"/>
    <p:sldId id="350" r:id="rId9"/>
    <p:sldId id="315" r:id="rId10"/>
    <p:sldId id="316" r:id="rId11"/>
    <p:sldId id="351" r:id="rId12"/>
    <p:sldId id="318" r:id="rId13"/>
    <p:sldId id="320" r:id="rId14"/>
    <p:sldId id="319" r:id="rId15"/>
    <p:sldId id="330" r:id="rId16"/>
    <p:sldId id="321" r:id="rId17"/>
    <p:sldId id="304" r:id="rId18"/>
    <p:sldId id="325" r:id="rId19"/>
    <p:sldId id="324" r:id="rId20"/>
    <p:sldId id="279" r:id="rId21"/>
    <p:sldId id="328" r:id="rId22"/>
    <p:sldId id="329" r:id="rId23"/>
    <p:sldId id="327" r:id="rId24"/>
    <p:sldId id="322" r:id="rId25"/>
    <p:sldId id="303" r:id="rId26"/>
    <p:sldId id="341" r:id="rId27"/>
    <p:sldId id="352" r:id="rId28"/>
    <p:sldId id="323" r:id="rId29"/>
    <p:sldId id="353" r:id="rId30"/>
    <p:sldId id="354" r:id="rId31"/>
    <p:sldId id="326" r:id="rId32"/>
    <p:sldId id="355" r:id="rId33"/>
    <p:sldId id="332" r:id="rId34"/>
    <p:sldId id="345" r:id="rId35"/>
    <p:sldId id="357" r:id="rId36"/>
    <p:sldId id="336" r:id="rId37"/>
    <p:sldId id="342" r:id="rId38"/>
    <p:sldId id="340" r:id="rId39"/>
    <p:sldId id="356" r:id="rId40"/>
    <p:sldId id="333" r:id="rId41"/>
    <p:sldId id="277" r:id="rId42"/>
    <p:sldId id="337" r:id="rId43"/>
    <p:sldId id="360" r:id="rId44"/>
    <p:sldId id="339" r:id="rId45"/>
    <p:sldId id="335" r:id="rId46"/>
    <p:sldId id="349" r:id="rId47"/>
    <p:sldId id="297" r:id="rId48"/>
    <p:sldId id="359" r:id="rId49"/>
    <p:sldId id="348" r:id="rId50"/>
    <p:sldId id="358" r:id="rId5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2Q9bAgjwX4zmzSbQMyxKow==" hashData="+pe44TcMrAO2NMzi3D/yeQ8t3i/dtzFA9SEXGscjC5UlHmZDWoXwiq/js5pgMVNWfL7xkbBNnzwjil1q8TID9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4660"/>
  </p:normalViewPr>
  <p:slideViewPr>
    <p:cSldViewPr snapToGrid="0">
      <p:cViewPr>
        <p:scale>
          <a:sx n="79" d="100"/>
          <a:sy n="79" d="100"/>
        </p:scale>
        <p:origin x="787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5451B-AF76-99EF-A1D6-B70CF9F67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01AB7-5AD1-8292-8070-CF312518A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71D07-C170-E48C-523A-5766D99D7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3167E-01C4-2D29-8948-7CF406F0D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5ADB4-CD1C-71F5-51A4-EB093E03B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4556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75D59-1655-A8B0-151F-34C82F09C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F3EB48-71F8-4381-C969-F221F8F65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C31AC-3EDF-18C5-BBEC-66A6AF69E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E64DB-7434-E2AE-BDDC-F5A9A3F33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857F7-993E-ACF6-C2C3-688FE6EE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4108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2C0E2E-8546-C73F-B09C-3B65352EDB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7A6157-763A-1BAE-C347-0AF59B4F2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61492-4BB0-BEF8-96EF-5514623E2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3F741-DDBE-F227-5863-0ECA7127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EAF99-5E5D-2CE7-36DA-45AA29D3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51130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D40D9-1F35-30A0-6120-2C0CE2CD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AEC27-C553-7D7D-96A7-F8E1C426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A2B15-73DF-BF5B-01AB-B12A3251E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F2DE6-C08F-4CA3-FA9F-FF8A07AE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80839-404F-F652-25B7-C9954EAC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428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96005-5CBD-AC1B-A1FD-16E05949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C840D-0898-A608-7DE0-DA57080D1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61675-BB05-D53E-B0FB-96755120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F0260-F5F6-550C-7565-F7A53D200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BEDAE-1E2D-AE3B-81CF-FD241BD6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969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156EC-8007-D459-2575-0CFAB0E36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49933-EACB-FDAC-71A1-368383549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743B4-1E99-410C-6E90-ACCFF31E3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83F8E-5C7F-D778-21FF-5749F61BC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93879-1FCD-C255-BDAC-AD49BD6B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C388E-8D12-DB58-09E1-9714F45AB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0783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0F90C-0256-7C04-F3B3-4784E6F67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41EE3-E83A-1391-182F-24F6BD631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E3434-3AD8-EDA7-4BEF-319034A0D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121F4B-8F72-BABE-CA1D-620ED7B011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446A6B-28A6-1E6A-0684-0C687A248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7FE610-2EAF-A5E5-A7D3-B71BBAA42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F6C6CD-E4FA-4A23-F5BA-7786112AD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6C45C3-E76F-0FCC-7021-2052FE8DA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6428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D1FCB-072A-F68F-FE1E-D89D94A7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F5ADB-FF7F-DFFB-797E-0E422F9ED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CA1D11-BA1F-1581-814E-9A194690E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1781DA-F9D8-7108-8599-EBDEBF85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3782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9873BE-8F60-20E9-6B10-4DA7D581F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652692-E15B-5787-9E53-4F3F3F8C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CB518-6BDE-B987-E6B4-67A495379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9006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74B52-BAC1-968A-9519-885508F53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37153-B588-02A9-992B-360F4E4F5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6E4B-B367-CCC8-780F-1F6821DC4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98A6-6625-0970-035E-BAAC8740D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978B3-5B21-7A70-66C3-DA42D84C9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1760E-2ED9-3D4F-EC70-555F140C3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0192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625B3-EC58-A147-C2C2-043EA892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6A7F74-5BE4-B440-2EB6-34BB1DDB65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4E07BF-3E1C-82AB-6B81-53B3650EC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407A6-4CD6-11D3-E263-9ECA24483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F1390-EB1B-F8F8-CF0F-FACD147EE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B6F21-5487-5B21-9686-0F6C6905C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7388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87BEF8-6A3E-EBF2-4244-33A19B302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59F33-201D-4C07-CD7C-3684197E4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F0B03-F314-0F56-684C-B47ECFA4A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F44926-9313-4A3B-9DD1-A09DABFB1617}" type="datetimeFigureOut">
              <a:rPr lang="sr-Latn-RS" smtClean="0"/>
              <a:t>25.7.2026.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C04DF-A259-310D-7659-A1B24BEDD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2109-E962-1120-B08D-F985BDD42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B14B0B-2A93-4D8E-8590-478F2E2F40B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4286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A1E0AC3-146C-AA85-939E-1195C7189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83" y="389163"/>
            <a:ext cx="4178087" cy="584711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E1D3A8F-EBE6-295E-5795-00C8871125EC}"/>
              </a:ext>
            </a:extLst>
          </p:cNvPr>
          <p:cNvSpPr txBox="1"/>
          <p:nvPr/>
        </p:nvSpPr>
        <p:spPr>
          <a:xfrm>
            <a:off x="5127172" y="2286000"/>
            <a:ext cx="6542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OTO BIHALJI MERIN</a:t>
            </a:r>
          </a:p>
          <a:p>
            <a:pPr algn="ctr"/>
            <a:r>
              <a:rPr lang="en-US" sz="2000" b="1" dirty="0"/>
              <a:t>(Zemun, 3. januar 1904. – Beograd, 22. decembar 1993.)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439932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8C156A-09D1-4E3E-BC3D-68401D49D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1" r="6721"/>
          <a:stretch/>
        </p:blipFill>
        <p:spPr>
          <a:xfrm>
            <a:off x="6298153" y="1595915"/>
            <a:ext cx="5661618" cy="39195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486422-A26D-42B7-B7FA-0085D1E14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79" y="1836768"/>
            <a:ext cx="5373781" cy="31844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25631B-8CF3-C475-C6E5-B0C1D42FB12E}"/>
              </a:ext>
            </a:extLst>
          </p:cNvPr>
          <p:cNvSpPr txBox="1"/>
          <p:nvPr/>
        </p:nvSpPr>
        <p:spPr>
          <a:xfrm>
            <a:off x="985520" y="5323840"/>
            <a:ext cx="4908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/>
              <a:t>Triptih Molitva</a:t>
            </a:r>
          </a:p>
          <a:p>
            <a:r>
              <a:rPr lang="sr-Latn-BA" sz="1600" b="1" dirty="0"/>
              <a:t>Rista Vukanović</a:t>
            </a:r>
          </a:p>
          <a:p>
            <a:r>
              <a:rPr lang="sr-Latn-BA" sz="1400" b="1" dirty="0"/>
              <a:t>1901-1906.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291859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7">
            <a:extLst>
              <a:ext uri="{FF2B5EF4-FFF2-40B4-BE49-F238E27FC236}">
                <a16:creationId xmlns:a16="http://schemas.microsoft.com/office/drawing/2014/main" id="{0843D3DC-5740-35BA-2968-FC5834FA3F81}"/>
              </a:ext>
            </a:extLst>
          </p:cNvPr>
          <p:cNvSpPr txBox="1"/>
          <p:nvPr/>
        </p:nvSpPr>
        <p:spPr>
          <a:xfrm>
            <a:off x="951627" y="6196763"/>
            <a:ext cx="9106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/>
              <a:t>Izvor/youtube: </a:t>
            </a:r>
            <a:r>
              <a:rPr lang="en-GB" sz="1400" dirty="0"/>
              <a:t>Obrazovno ogledalo: Oto </a:t>
            </a:r>
            <a:r>
              <a:rPr lang="sr-Latn-BA" sz="1400" noProof="0" dirty="0"/>
              <a:t>Bihalji</a:t>
            </a:r>
            <a:r>
              <a:rPr lang="sr-Latn-BA" sz="1400" dirty="0"/>
              <a:t>-</a:t>
            </a:r>
            <a:r>
              <a:rPr lang="en-GB" sz="1400" dirty="0"/>
              <a:t>Merin,</a:t>
            </a:r>
            <a:r>
              <a:rPr lang="sr-Latn-RS" sz="1400" dirty="0"/>
              <a:t> </a:t>
            </a:r>
            <a:r>
              <a:rPr lang="en-GB" sz="1400" dirty="0"/>
              <a:t>Morao sam biti prisutan</a:t>
            </a:r>
            <a:r>
              <a:rPr lang="sr-Latn-RS" sz="1400" dirty="0"/>
              <a:t> - RTS Obrazovno naučni program</a:t>
            </a:r>
            <a:endParaRPr lang="es-ES" sz="1400" dirty="0"/>
          </a:p>
        </p:txBody>
      </p:sp>
      <p:pic>
        <p:nvPicPr>
          <p:cNvPr id="5" name="clideo_editor_f6651bc5c65f452e93f39b837dcb8fcd">
            <a:hlinkClick r:id="" action="ppaction://media"/>
            <a:extLst>
              <a:ext uri="{FF2B5EF4-FFF2-40B4-BE49-F238E27FC236}">
                <a16:creationId xmlns:a16="http://schemas.microsoft.com/office/drawing/2014/main" id="{1198CDC0-B0F2-8B36-66FA-0C91B803D7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2013" y="173528"/>
            <a:ext cx="10707974" cy="602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B5C5E8D-99FA-FF60-3C65-5861BB753BD3}"/>
              </a:ext>
            </a:extLst>
          </p:cNvPr>
          <p:cNvSpPr txBox="1"/>
          <p:nvPr/>
        </p:nvSpPr>
        <p:spPr>
          <a:xfrm>
            <a:off x="7274560" y="2314977"/>
            <a:ext cx="4341801" cy="2228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1924. u KPJ uvode ga Rade Vujović (</a:t>
            </a:r>
            <a:r>
              <a:rPr lang="es-ES" sz="2000" b="1" dirty="0"/>
              <a:t>šef komunističke omladine Balkana</a:t>
            </a:r>
            <a:r>
              <a:rPr lang="sr-Latn-RS" sz="2000" b="1" dirty="0"/>
              <a:t>) i Moša Pijade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1924-1927. nastavlja studije u Berlinu na Visokoj školi za opštu i primenjenu umetnost </a:t>
            </a:r>
          </a:p>
        </p:txBody>
      </p:sp>
      <p:pic>
        <p:nvPicPr>
          <p:cNvPr id="8" name="Picture 1" descr="No photo description available.">
            <a:extLst>
              <a:ext uri="{FF2B5EF4-FFF2-40B4-BE49-F238E27FC236}">
                <a16:creationId xmlns:a16="http://schemas.microsoft.com/office/drawing/2014/main" id="{C0DE9A57-025C-0B51-BD7D-547B79BDA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04" y="1587207"/>
            <a:ext cx="6600160" cy="368358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C90B776-AA64-D74A-03B8-FE68BD7C5053}"/>
              </a:ext>
            </a:extLst>
          </p:cNvPr>
          <p:cNvSpPr txBox="1"/>
          <p:nvPr/>
        </p:nvSpPr>
        <p:spPr>
          <a:xfrm>
            <a:off x="332114" y="5379629"/>
            <a:ext cx="5609546" cy="680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sr-Latn-RS" b="1" dirty="0"/>
              <a:t>Oto Bihalji-Merin u ateljeu, Berlin 1924. </a:t>
            </a:r>
            <a:br>
              <a:rPr lang="sr-Latn-RS" sz="1400" dirty="0"/>
            </a:br>
            <a:r>
              <a:rPr lang="sr-Latn-RS" sz="1400" dirty="0"/>
              <a:t>Izvor/FB: Muzej naivne i marginalne </a:t>
            </a:r>
            <a:r>
              <a:rPr lang="en-US" sz="1400" dirty="0"/>
              <a:t>u</a:t>
            </a:r>
            <a:r>
              <a:rPr lang="sr-Latn-RS" sz="1400" dirty="0"/>
              <a:t>metnosti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699197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erlin kp">
            <a:hlinkClick r:id="" action="ppaction://media"/>
            <a:extLst>
              <a:ext uri="{FF2B5EF4-FFF2-40B4-BE49-F238E27FC236}">
                <a16:creationId xmlns:a16="http://schemas.microsoft.com/office/drawing/2014/main" id="{49AFDA0A-050C-E1CE-C870-E50B26FC82C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1627" y="283903"/>
            <a:ext cx="10288746" cy="5787288"/>
          </a:xfrm>
        </p:spPr>
      </p:pic>
      <p:sp>
        <p:nvSpPr>
          <p:cNvPr id="5" name="CuadroTexto 7">
            <a:extLst>
              <a:ext uri="{FF2B5EF4-FFF2-40B4-BE49-F238E27FC236}">
                <a16:creationId xmlns:a16="http://schemas.microsoft.com/office/drawing/2014/main" id="{6F9FE461-E862-4C10-B28F-DB01BA15944F}"/>
              </a:ext>
            </a:extLst>
          </p:cNvPr>
          <p:cNvSpPr txBox="1"/>
          <p:nvPr/>
        </p:nvSpPr>
        <p:spPr>
          <a:xfrm>
            <a:off x="951627" y="6196763"/>
            <a:ext cx="9106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/>
              <a:t>Izvor/youtube: </a:t>
            </a:r>
            <a:r>
              <a:rPr lang="en-GB" sz="1400" dirty="0"/>
              <a:t>Obrazovno ogledalo: Oto </a:t>
            </a:r>
            <a:r>
              <a:rPr lang="sr-Latn-BA" sz="1400" noProof="0" dirty="0"/>
              <a:t>Bihalji</a:t>
            </a:r>
            <a:r>
              <a:rPr lang="sr-Latn-BA" sz="1400" dirty="0"/>
              <a:t>-</a:t>
            </a:r>
            <a:r>
              <a:rPr lang="en-GB" sz="1400" dirty="0"/>
              <a:t>Merin,</a:t>
            </a:r>
            <a:r>
              <a:rPr lang="sr-Latn-RS" sz="1400" dirty="0"/>
              <a:t> </a:t>
            </a:r>
            <a:r>
              <a:rPr lang="en-GB" sz="1400" dirty="0"/>
              <a:t>Morao sam biti prisutan</a:t>
            </a:r>
            <a:r>
              <a:rPr lang="sr-Latn-RS" sz="1400" dirty="0"/>
              <a:t> - RTS Obrazovno naučni program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6214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34D03-E00B-BAF9-97EC-2E85F71A5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73D9D00-D939-2CA7-1B4D-5BE0A0C0FEC8}"/>
              </a:ext>
            </a:extLst>
          </p:cNvPr>
          <p:cNvSpPr txBox="1"/>
          <p:nvPr/>
        </p:nvSpPr>
        <p:spPr>
          <a:xfrm>
            <a:off x="770560" y="699150"/>
            <a:ext cx="5779096" cy="5818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1928. vraća se u Beograd i postaje pilot ratnog vazduhoplovstva Kraljevine Jugoslavije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Sa bratom Pavlom osniva časopis </a:t>
            </a:r>
            <a:r>
              <a:rPr lang="sr-Latn-RS" sz="2000" b="1" i="1" dirty="0"/>
              <a:t>Nova literatura</a:t>
            </a:r>
            <a:r>
              <a:rPr lang="sr-Latn-RS" sz="2000" b="1" dirty="0"/>
              <a:t> (izašlo 13 brojeva) i izdavačku kuću </a:t>
            </a:r>
            <a:r>
              <a:rPr lang="sr-Latn-RS" sz="2000" b="1" i="1" dirty="0"/>
              <a:t>Nolit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U Literarnom i Redakcionom odboru bili su: fizičari Albert Ajnštajn i Graf Georg Arko, književnici Avgust Cesarec i Maksim Gorki, istoričar umetnosti Branko Gavela, pisac i novinar Egon Ervin Kiš, muzikolog Zdenek Nejdelu, slikarka Kete Kolvic i mnogi drugi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Povremeni saradnici bili su: novinar Teodor Drajzer, pisci Džek London i Veselin Masleša, dr Hugo Klajn, književni i pozorišni kritičar Velibor Gligorić, dramski pisac Josip Kulundžić, itd.</a:t>
            </a:r>
            <a:endParaRPr lang="en-US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3DA6C1-04A6-C635-4319-FBB896117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943" y="289108"/>
            <a:ext cx="4056497" cy="614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71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DDA04B-4EF6-35D0-FA5F-89C2E021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28" y="141943"/>
            <a:ext cx="4746171" cy="440026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8CDDC2-5346-85E9-A003-5B9B89CC5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27" y="4478071"/>
            <a:ext cx="4746171" cy="15957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E625F85-328D-6DC0-5C21-514CF76B8418}"/>
              </a:ext>
            </a:extLst>
          </p:cNvPr>
          <p:cNvSpPr txBox="1"/>
          <p:nvPr/>
        </p:nvSpPr>
        <p:spPr>
          <a:xfrm>
            <a:off x="537026" y="6282147"/>
            <a:ext cx="333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Zastava, 18. decembar 1928.</a:t>
            </a:r>
            <a:endParaRPr lang="es-ES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59A85E-35A0-A33D-46B2-878FF4FCD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229" y="141943"/>
            <a:ext cx="4310743" cy="5931853"/>
          </a:xfrm>
          <a:prstGeom prst="rect">
            <a:avLst/>
          </a:prstGeom>
        </p:spPr>
      </p:pic>
      <p:sp>
        <p:nvSpPr>
          <p:cNvPr id="9" name="CuadroTexto 5">
            <a:extLst>
              <a:ext uri="{FF2B5EF4-FFF2-40B4-BE49-F238E27FC236}">
                <a16:creationId xmlns:a16="http://schemas.microsoft.com/office/drawing/2014/main" id="{6C1AC9FB-3116-3334-CF54-92DFA117131C}"/>
              </a:ext>
            </a:extLst>
          </p:cNvPr>
          <p:cNvSpPr txBox="1"/>
          <p:nvPr/>
        </p:nvSpPr>
        <p:spPr>
          <a:xfrm>
            <a:off x="7344229" y="6282147"/>
            <a:ext cx="29886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b="1" dirty="0"/>
              <a:t>Jevrejski pregled, 1988.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281710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22031-F053-D810-F30B-9677429C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DA760B2-FC31-13D3-2C4B-A517456E1811}"/>
              </a:ext>
            </a:extLst>
          </p:cNvPr>
          <p:cNvSpPr txBox="1"/>
          <p:nvPr/>
        </p:nvSpPr>
        <p:spPr>
          <a:xfrm>
            <a:off x="373503" y="700817"/>
            <a:ext cx="7074432" cy="5456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2000" b="1" dirty="0"/>
              <a:t>6. januara 1929. </a:t>
            </a:r>
            <a:r>
              <a:rPr lang="sr-Latn-RS" sz="2000" b="1" dirty="0"/>
              <a:t>k</a:t>
            </a:r>
            <a:r>
              <a:rPr lang="es-ES" sz="2000" b="1" dirty="0"/>
              <a:t>ralj Aleksandar Karađorđević </a:t>
            </a:r>
            <a:r>
              <a:rPr lang="sr-Latn-BA" sz="2000" b="1" dirty="0"/>
              <a:t>uvodi</a:t>
            </a:r>
            <a:r>
              <a:rPr lang="es-ES" sz="2000" b="1" dirty="0"/>
              <a:t> diktaturu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Na stalnom </a:t>
            </a:r>
            <a:r>
              <a:rPr lang="en-US" sz="2000" b="1" dirty="0"/>
              <a:t>u</a:t>
            </a:r>
            <a:r>
              <a:rPr lang="sr-Latn-RS" sz="2000" b="1" dirty="0"/>
              <a:t>daru bila je ilegalna </a:t>
            </a:r>
            <a:r>
              <a:rPr lang="es-ES" sz="2000" b="1" dirty="0"/>
              <a:t>KPJ i njen</a:t>
            </a:r>
            <a:r>
              <a:rPr lang="sr-Latn-RS" sz="2000" b="1" dirty="0"/>
              <a:t>i</a:t>
            </a:r>
            <a:r>
              <a:rPr lang="es-ES" sz="2000" b="1" dirty="0"/>
              <a:t> simpatizer</a:t>
            </a:r>
            <a:r>
              <a:rPr lang="sr-Latn-RS" sz="2000" b="1" dirty="0"/>
              <a:t>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2000" b="1" dirty="0"/>
              <a:t>Izdavačka kuća </a:t>
            </a:r>
            <a:r>
              <a:rPr lang="es-ES" sz="2000" b="1" i="1" dirty="0"/>
              <a:t>Nolit</a:t>
            </a:r>
            <a:r>
              <a:rPr lang="es-ES" sz="2000" b="1" dirty="0"/>
              <a:t> i časopis </a:t>
            </a:r>
            <a:r>
              <a:rPr lang="es-ES" sz="2000" b="1" i="1" dirty="0"/>
              <a:t>Nova literatura </a:t>
            </a:r>
            <a:r>
              <a:rPr lang="es-ES" sz="2000" b="1" dirty="0"/>
              <a:t>bili su </a:t>
            </a:r>
            <a:r>
              <a:rPr lang="sr-Latn-BA" sz="2000" b="1" noProof="0" dirty="0"/>
              <a:t>pod</a:t>
            </a:r>
            <a:r>
              <a:rPr lang="es-ES" sz="2000" b="1" dirty="0"/>
              <a:t> </a:t>
            </a:r>
            <a:r>
              <a:rPr lang="sr-Latn-BA" sz="2000" b="1" dirty="0"/>
              <a:t>neprekidnim </a:t>
            </a:r>
            <a:r>
              <a:rPr lang="sr-Latn-BA" sz="2000" b="1" noProof="0" dirty="0"/>
              <a:t>upadima</a:t>
            </a:r>
            <a:r>
              <a:rPr lang="es-ES" sz="2000" b="1" dirty="0"/>
              <a:t> policije, a njihova izdanja su masovno zabranjivana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2000" b="1" dirty="0"/>
              <a:t>Komunistička partija</a:t>
            </a:r>
            <a:r>
              <a:rPr lang="sr-Latn-RS" sz="2000" b="1" dirty="0"/>
              <a:t> 1930. sklanja</a:t>
            </a:r>
            <a:r>
              <a:rPr lang="es-ES" sz="2000" b="1" dirty="0"/>
              <a:t> </a:t>
            </a:r>
            <a:r>
              <a:rPr lang="sr-Latn-RS" sz="2000" b="1" dirty="0"/>
              <a:t>Bihalji-Merina</a:t>
            </a:r>
            <a:r>
              <a:rPr lang="es-ES" sz="2000" b="1" dirty="0"/>
              <a:t> iz Jugoslavije i šalje </a:t>
            </a:r>
            <a:r>
              <a:rPr lang="sr-Latn-RS" sz="2000" b="1" dirty="0"/>
              <a:t>ga </a:t>
            </a:r>
            <a:r>
              <a:rPr lang="es-ES" sz="2000" b="1" dirty="0"/>
              <a:t>u Berlin sa zadatkom da deluje u </a:t>
            </a:r>
            <a:r>
              <a:rPr lang="sr-Latn-BA" sz="2000" b="1" noProof="0" dirty="0"/>
              <a:t>tamošnjem</a:t>
            </a:r>
            <a:r>
              <a:rPr lang="es-ES" sz="2000" b="1" dirty="0"/>
              <a:t> komunističkom pokretu i organizacijama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</a:t>
            </a:r>
            <a:r>
              <a:rPr lang="es-ES" sz="2000" b="1" dirty="0"/>
              <a:t>riključuje </a:t>
            </a:r>
            <a:r>
              <a:rPr lang="sr-Latn-RS" sz="2000" b="1" dirty="0"/>
              <a:t>se </a:t>
            </a:r>
            <a:r>
              <a:rPr lang="es-ES" sz="2000" b="1" dirty="0"/>
              <a:t>Komunističkoj partiji Nemačke i postaje član uredništva prestižnog levog časopisa </a:t>
            </a:r>
            <a:r>
              <a:rPr lang="sr-Latn-RS" sz="2000" b="1" i="1" dirty="0"/>
              <a:t>Die</a:t>
            </a:r>
            <a:r>
              <a:rPr lang="sr-Latn-RS" sz="2000" b="1" dirty="0"/>
              <a:t> </a:t>
            </a:r>
            <a:r>
              <a:rPr lang="es-ES" sz="2000" b="1" i="1" dirty="0"/>
              <a:t>Linkskurve</a:t>
            </a:r>
            <a:endParaRPr lang="sr-Latn-RS" sz="2000" b="1" i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2000" b="1" dirty="0"/>
              <a:t>Oto je u novembru 1930. bio član nemačke delegacije na čuvenom Međunarodnom kongresu revolucionarnih pisaca u Harkovu (SSSR)</a:t>
            </a:r>
            <a:r>
              <a:rPr lang="sr-Latn-BA" sz="2000" b="1" dirty="0"/>
              <a:t>,</a:t>
            </a:r>
            <a:r>
              <a:rPr lang="sr-Latn-RS" sz="2000" b="1" dirty="0"/>
              <a:t> što pokazuje njegovu poziciju u međunarodnom komunističkom pokretu</a:t>
            </a:r>
            <a:endParaRPr lang="es-ES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3721EC-9DF9-2CDA-3292-052185AA6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084" y="112707"/>
            <a:ext cx="4189413" cy="63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85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B8CBC47-D95C-7463-5698-C7D324307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2322979"/>
            <a:ext cx="6268360" cy="349198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47E967B-135D-D148-225F-BD0F6764D219}"/>
              </a:ext>
            </a:extLst>
          </p:cNvPr>
          <p:cNvSpPr txBox="1"/>
          <p:nvPr/>
        </p:nvSpPr>
        <p:spPr>
          <a:xfrm>
            <a:off x="749300" y="421218"/>
            <a:ext cx="10693400" cy="2164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1930. tokom jednog od svojih putovanja upoznao je Lizu Ašer, svoju buduću suprugu 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1933. sa njom je prvi put posetio Španiju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Cenio je Servantesa, Velaskeza, Pikasa, a posebno Goju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Napisao je obimnu studiju u tri toma o Francisku Goji (1746-1828) – izučavao je ulogu Gojine umetnosti u savremenom kontekstu</a:t>
            </a:r>
          </a:p>
          <a:p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FE61290-3115-457B-D8DC-B79E1A9B6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673" y="3206909"/>
            <a:ext cx="1790781" cy="213049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1D55A32-E882-B839-BDBB-B74B00563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4289" y="3237868"/>
            <a:ext cx="1468411" cy="2068578"/>
          </a:xfrm>
          <a:prstGeom prst="rect">
            <a:avLst/>
          </a:prstGeom>
        </p:spPr>
      </p:pic>
      <p:sp>
        <p:nvSpPr>
          <p:cNvPr id="7" name="CuadroTexto 7">
            <a:extLst>
              <a:ext uri="{FF2B5EF4-FFF2-40B4-BE49-F238E27FC236}">
                <a16:creationId xmlns:a16="http://schemas.microsoft.com/office/drawing/2014/main" id="{521F6930-6CD8-49FE-BA4D-B35730659AD0}"/>
              </a:ext>
            </a:extLst>
          </p:cNvPr>
          <p:cNvSpPr txBox="1"/>
          <p:nvPr/>
        </p:nvSpPr>
        <p:spPr>
          <a:xfrm>
            <a:off x="749300" y="5814967"/>
            <a:ext cx="62683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Oto i Liza</a:t>
            </a:r>
            <a:br>
              <a:rPr lang="sr-Latn-RS" sz="1400" dirty="0"/>
            </a:br>
            <a:r>
              <a:rPr lang="sr-Latn-RS" sz="1400" dirty="0"/>
              <a:t>Izvor/youtube: </a:t>
            </a:r>
            <a:r>
              <a:rPr lang="en-GB" sz="1400" dirty="0"/>
              <a:t>Obrazovno ogledalo: Oto </a:t>
            </a:r>
            <a:r>
              <a:rPr lang="sr-Latn-BA" sz="1400" noProof="0" dirty="0"/>
              <a:t>Bihalji</a:t>
            </a:r>
            <a:r>
              <a:rPr lang="sr-Latn-BA" sz="1400" dirty="0"/>
              <a:t>-</a:t>
            </a:r>
            <a:r>
              <a:rPr lang="en-GB" sz="1400" dirty="0"/>
              <a:t>Merin,</a:t>
            </a:r>
            <a:r>
              <a:rPr lang="sr-Latn-RS" sz="1400" dirty="0"/>
              <a:t> </a:t>
            </a:r>
            <a:r>
              <a:rPr lang="en-GB" sz="1400" dirty="0"/>
              <a:t>Morao sam biti prisutan</a:t>
            </a:r>
            <a:r>
              <a:rPr lang="sr-Latn-RS" sz="1400" dirty="0"/>
              <a:t> - RTS Obrazovno naučni program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299295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83951D1-F070-2E6D-56A8-11B1295865D5}"/>
              </a:ext>
            </a:extLst>
          </p:cNvPr>
          <p:cNvSpPr txBox="1"/>
          <p:nvPr/>
        </p:nvSpPr>
        <p:spPr>
          <a:xfrm>
            <a:off x="8822486" y="1997839"/>
            <a:ext cx="31047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b="1" dirty="0"/>
              <a:t>Zajedno sa Lizom gledao je kako nacisti 10. maja 1933. pale knjige na trgu ispred Humboltovog univerziteta u Berlinu, kako uništavaju jevrejske radnje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b="1" dirty="0"/>
              <a:t>Odlaze u Pariz gde osniva Institut za borbu protiv fašizma</a:t>
            </a:r>
          </a:p>
          <a:p>
            <a:endParaRPr lang="es-ES" dirty="0"/>
          </a:p>
        </p:txBody>
      </p:sp>
      <p:pic>
        <p:nvPicPr>
          <p:cNvPr id="6" name="paljenje knjiga">
            <a:hlinkClick r:id="" action="ppaction://media"/>
            <a:extLst>
              <a:ext uri="{FF2B5EF4-FFF2-40B4-BE49-F238E27FC236}">
                <a16:creationId xmlns:a16="http://schemas.microsoft.com/office/drawing/2014/main" id="{33E694C0-432D-2DF1-75EF-8565A76193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4739" y="875056"/>
            <a:ext cx="8564500" cy="4817531"/>
          </a:xfrm>
          <a:prstGeom prst="rect">
            <a:avLst/>
          </a:prstGeom>
        </p:spPr>
      </p:pic>
      <p:sp>
        <p:nvSpPr>
          <p:cNvPr id="5" name="CuadroTexto 7">
            <a:extLst>
              <a:ext uri="{FF2B5EF4-FFF2-40B4-BE49-F238E27FC236}">
                <a16:creationId xmlns:a16="http://schemas.microsoft.com/office/drawing/2014/main" id="{5C33BD48-A4DA-42C5-A55E-2D1DFAD1028F}"/>
              </a:ext>
            </a:extLst>
          </p:cNvPr>
          <p:cNvSpPr txBox="1"/>
          <p:nvPr/>
        </p:nvSpPr>
        <p:spPr>
          <a:xfrm>
            <a:off x="180662" y="5859619"/>
            <a:ext cx="9106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/>
              <a:t>Izvor/youtube: </a:t>
            </a:r>
            <a:r>
              <a:rPr lang="en-GB" sz="1400" dirty="0"/>
              <a:t>Obrazovno ogledalo: Oto </a:t>
            </a:r>
            <a:r>
              <a:rPr lang="sr-Latn-BA" sz="1400" noProof="0" dirty="0"/>
              <a:t>Bihalji</a:t>
            </a:r>
            <a:r>
              <a:rPr lang="sr-Latn-BA" sz="1400" dirty="0"/>
              <a:t>-</a:t>
            </a:r>
            <a:r>
              <a:rPr lang="en-GB" sz="1400" dirty="0"/>
              <a:t>Merin,</a:t>
            </a:r>
            <a:r>
              <a:rPr lang="sr-Latn-RS" sz="1400" dirty="0"/>
              <a:t> </a:t>
            </a:r>
            <a:r>
              <a:rPr lang="en-GB" sz="1400" dirty="0"/>
              <a:t>Morao sam biti prisutan</a:t>
            </a:r>
            <a:r>
              <a:rPr lang="sr-Latn-RS" sz="1400" dirty="0"/>
              <a:t> - RTS Obrazovno naučni program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83758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3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6387AB8-2C8D-DFD3-03E4-8071F18BD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378820"/>
            <a:ext cx="3759243" cy="58632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7135112-9E64-4331-5D7B-E89612E70B25}"/>
              </a:ext>
            </a:extLst>
          </p:cNvPr>
          <p:cNvSpPr txBox="1"/>
          <p:nvPr/>
        </p:nvSpPr>
        <p:spPr>
          <a:xfrm>
            <a:off x="4902200" y="1237759"/>
            <a:ext cx="6845300" cy="4382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n-US" sz="2000" b="1" dirty="0"/>
              <a:t>Po</a:t>
            </a:r>
            <a:r>
              <a:rPr lang="sr-Latn-RS" sz="2000" b="1" dirty="0"/>
              <a:t>što nije dobio produžetak boravišne vize u Francuskoj, sa porodicom, Lizom i ćerkom Mirjanom, odlazi u Švajcarsku</a:t>
            </a:r>
            <a:r>
              <a:rPr lang="en-US" sz="2000" b="1" dirty="0"/>
              <a:t> gde radi kao novinar </a:t>
            </a:r>
            <a:r>
              <a:rPr lang="sr-Latn-RS" sz="2000" b="1" dirty="0"/>
              <a:t>i </a:t>
            </a:r>
            <a:r>
              <a:rPr lang="en-US" sz="2000" b="1" dirty="0"/>
              <a:t>publicista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Tu, 1936, piše pod pseudonimom Peter Thoene svoju prvi knjigu </a:t>
            </a:r>
            <a:r>
              <a:rPr lang="es-ES" sz="2000" b="1" i="1" dirty="0"/>
              <a:t>Eroberung des Himmels</a:t>
            </a:r>
            <a:r>
              <a:rPr lang="sr-Latn-RS" sz="2000" b="1" i="1" dirty="0"/>
              <a:t> </a:t>
            </a:r>
            <a:r>
              <a:rPr lang="sr-Latn-RS" sz="2000" b="1" dirty="0"/>
              <a:t>(Juriš u vasionu)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Prevod na srpskohrvatski izašao je 1937. u izdanju </a:t>
            </a:r>
            <a:r>
              <a:rPr lang="sr-Latn-RS" sz="2000" b="1" i="1" dirty="0"/>
              <a:t>Nolit</a:t>
            </a:r>
            <a:r>
              <a:rPr lang="sr-Latn-RS" sz="2000" b="1" dirty="0"/>
              <a:t>-a, a potpisuje je kao Pie</a:t>
            </a:r>
            <a:r>
              <a:rPr lang="en-US" sz="2000" b="1" dirty="0"/>
              <a:t>r</a:t>
            </a:r>
            <a:r>
              <a:rPr lang="sr-Latn-RS" sz="2000" b="1" dirty="0"/>
              <a:t>re Merin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BA" sz="2000" b="1" noProof="0" dirty="0"/>
              <a:t>Knjiga</a:t>
            </a:r>
            <a:r>
              <a:rPr lang="sr-Latn-BA" sz="2000" b="1" dirty="0"/>
              <a:t>,</a:t>
            </a:r>
            <a:r>
              <a:rPr lang="es-ES" sz="2000" b="1" dirty="0"/>
              <a:t> </a:t>
            </a:r>
            <a:r>
              <a:rPr lang="sr-Latn-RS" sz="2000" b="1" dirty="0"/>
              <a:t>kroz istoriju, prati </a:t>
            </a:r>
            <a:r>
              <a:rPr lang="es-ES" sz="2000" b="1" dirty="0"/>
              <a:t>čovekovu težnju da se vine u nebo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2000" b="1" dirty="0"/>
              <a:t>Bihalji-Merin istražuje kako je ideja letenja oblikovala ljudsku maštu, umetnost i društvo</a:t>
            </a:r>
            <a:endParaRPr lang="sr-Latn-RS" sz="2000" b="1" dirty="0"/>
          </a:p>
          <a:p>
            <a:pPr algn="just">
              <a:lnSpc>
                <a:spcPts val="2800"/>
              </a:lnSpc>
            </a:pPr>
            <a:endParaRPr lang="sr-Latn-RS" sz="2000" b="1" dirty="0"/>
          </a:p>
        </p:txBody>
      </p:sp>
    </p:spTree>
    <p:extLst>
      <p:ext uri="{BB962C8B-B14F-4D97-AF65-F5344CB8AC3E}">
        <p14:creationId xmlns:p14="http://schemas.microsoft.com/office/powerpoint/2010/main" val="2006375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EE9AAA-C9B8-C9C2-98C5-880DA3B13171}"/>
              </a:ext>
            </a:extLst>
          </p:cNvPr>
          <p:cNvSpPr txBox="1"/>
          <p:nvPr/>
        </p:nvSpPr>
        <p:spPr>
          <a:xfrm>
            <a:off x="898071" y="1028593"/>
            <a:ext cx="10395857" cy="4233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2800" b="1" dirty="0"/>
              <a:t>Slikar, avijati</a:t>
            </a:r>
            <a:r>
              <a:rPr lang="sr-Latn-RS" sz="2800" b="1" dirty="0"/>
              <a:t>čar, predavač, književnik, novinar, ratni reporter, urednik i izdavač, aktivan član Komunističke partije Jugoslavije i Komunističke partije Nemačke, likovni kritičar, likovni teoretičar, pisac o umetnosti, umetnički direktor, osnivač i član organizacionih odbora brojnih institucija i član žirija mnogih prestižnih domaćih i svetskih manifestacija. </a:t>
            </a:r>
          </a:p>
          <a:p>
            <a:pPr algn="just">
              <a:lnSpc>
                <a:spcPct val="150000"/>
              </a:lnSpc>
            </a:pPr>
            <a:endParaRPr lang="sr-Latn-RS" sz="2800" b="1" dirty="0"/>
          </a:p>
          <a:p>
            <a:pPr>
              <a:lnSpc>
                <a:spcPct val="150000"/>
              </a:lnSpc>
            </a:pPr>
            <a:r>
              <a:rPr lang="sr-Latn-RS" sz="2000" dirty="0"/>
              <a:t>Izvor: Muzej naivne i marginalne umetnosti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030404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maž Fransisku Goji u okviru projekta „Oto Bihalji-Merin i Španija” 4">
            <a:extLst>
              <a:ext uri="{FF2B5EF4-FFF2-40B4-BE49-F238E27FC236}">
                <a16:creationId xmlns:a16="http://schemas.microsoft.com/office/drawing/2014/main" id="{AB7AD84E-9D06-A269-B9BC-17F78A3F3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18" y="814169"/>
            <a:ext cx="5903460" cy="420390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2DEDCC8-416D-FDFA-0951-0172C5991286}"/>
              </a:ext>
            </a:extLst>
          </p:cNvPr>
          <p:cNvSpPr txBox="1"/>
          <p:nvPr/>
        </p:nvSpPr>
        <p:spPr>
          <a:xfrm>
            <a:off x="6464074" y="519614"/>
            <a:ext cx="5490323" cy="5818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1936. ponovo je u Španiji, sada kao izveštač i učesnik u Španskom građanskom ratu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Tu se sreće sa starim poznanicima, ali upoznaje i nove saborce poput Dolores Ibaruri, aka La Pasionaria, čuvenu po sloganu </a:t>
            </a:r>
            <a:r>
              <a:rPr lang="es-ES" sz="2000" b="1" dirty="0"/>
              <a:t>¡</a:t>
            </a:r>
            <a:r>
              <a:rPr lang="sr-Latn-RS" sz="2000" b="1" dirty="0"/>
              <a:t>No pasaran</a:t>
            </a:r>
            <a:r>
              <a:rPr lang="es-ES" sz="2000" b="1" dirty="0"/>
              <a:t>!</a:t>
            </a:r>
            <a:r>
              <a:rPr lang="sr-Latn-BA" sz="2000" b="1" dirty="0"/>
              <a:t>,</a:t>
            </a:r>
            <a:r>
              <a:rPr lang="sr-Latn-RS" sz="2000" b="1" dirty="0"/>
              <a:t> koji je izgovorila tokom borbe za Madrid 1936.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1937. vraća se u Švajcarsku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n-US" sz="2000" b="1" dirty="0"/>
              <a:t>1938. </a:t>
            </a:r>
            <a:r>
              <a:rPr lang="sr-Latn-RS" sz="2000" b="1" dirty="0"/>
              <a:t>piše knjigu </a:t>
            </a:r>
            <a:r>
              <a:rPr lang="en-US" sz="2000" b="1" i="1" dirty="0"/>
              <a:t>Spain Between Death and Birth </a:t>
            </a:r>
            <a:r>
              <a:rPr lang="en-US" sz="2000" b="1" dirty="0"/>
              <a:t>(</a:t>
            </a:r>
            <a:r>
              <a:rPr lang="sr-Latn-RS" sz="2000" b="1" dirty="0"/>
              <a:t>Španija između smrti i rađanja</a:t>
            </a:r>
            <a:r>
              <a:rPr lang="en-US" sz="2000" b="1" dirty="0"/>
              <a:t>, 1946.)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U njoj spaja novinarsku reportažu (beleži sve što je video), politički esej (analizira uzroke rata, ideoloski sukob na relaciji fašizam-antifašizam) i ljudsku dramu (dobrovoljaca iz celog sveta, među kojima su i brojni Jugosloveni)</a:t>
            </a:r>
            <a:endParaRPr lang="es-ES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492C38C-919E-3A09-666D-79217C5A97DF}"/>
              </a:ext>
            </a:extLst>
          </p:cNvPr>
          <p:cNvSpPr txBox="1"/>
          <p:nvPr/>
        </p:nvSpPr>
        <p:spPr>
          <a:xfrm>
            <a:off x="357818" y="5223432"/>
            <a:ext cx="5662564" cy="680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sr-Latn-RS" b="1" dirty="0"/>
              <a:t>Oto </a:t>
            </a:r>
            <a:r>
              <a:rPr lang="en-US" b="1" dirty="0"/>
              <a:t>sa bataljonom Telman, 1936.</a:t>
            </a:r>
          </a:p>
          <a:p>
            <a:pPr>
              <a:lnSpc>
                <a:spcPts val="2400"/>
              </a:lnSpc>
            </a:pPr>
            <a:r>
              <a:rPr lang="sr-Latn-RS" sz="1400" dirty="0"/>
              <a:t>Izvor/FB: Muzej naivne i marginalne </a:t>
            </a:r>
            <a:r>
              <a:rPr lang="en-US" sz="1400" dirty="0"/>
              <a:t>u</a:t>
            </a:r>
            <a:r>
              <a:rPr lang="sr-Latn-RS" sz="1400" dirty="0"/>
              <a:t>metnosti</a:t>
            </a:r>
            <a:endParaRPr lang="es-ES" sz="1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61E5093-39BC-7A4F-51AD-3CE8DC320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763" y="3832782"/>
            <a:ext cx="1626074" cy="278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30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2EF1472-A316-0BCD-7399-9941D7559DF8}"/>
              </a:ext>
            </a:extLst>
          </p:cNvPr>
          <p:cNvSpPr txBox="1"/>
          <p:nvPr/>
        </p:nvSpPr>
        <p:spPr>
          <a:xfrm>
            <a:off x="217518" y="169005"/>
            <a:ext cx="7615989" cy="6522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1600" b="1" dirty="0"/>
              <a:t>19. jula 1937. u Minhenu je otvorena izložba </a:t>
            </a:r>
            <a:r>
              <a:rPr lang="es-ES" sz="1600" b="1" i="1" dirty="0"/>
              <a:t>Entartete Kunst</a:t>
            </a:r>
            <a:r>
              <a:rPr lang="sr-Latn-RS" sz="1600" b="1" i="1" dirty="0"/>
              <a:t> </a:t>
            </a:r>
            <a:r>
              <a:rPr lang="sr-Latn-RS" sz="1600" b="1" dirty="0"/>
              <a:t>(</a:t>
            </a:r>
            <a:r>
              <a:rPr lang="es-ES" sz="1600" b="1" dirty="0"/>
              <a:t>Izopačena</a:t>
            </a:r>
            <a:r>
              <a:rPr lang="sr-Latn-RS" sz="1600" b="1" dirty="0"/>
              <a:t>/degenerativna</a:t>
            </a:r>
            <a:r>
              <a:rPr lang="es-ES" sz="1600" b="1" dirty="0"/>
              <a:t> umetnost</a:t>
            </a:r>
            <a:r>
              <a:rPr lang="sr-Latn-RS" sz="1600" b="1" dirty="0"/>
              <a:t>),</a:t>
            </a:r>
            <a:r>
              <a:rPr lang="es-ES" sz="1600" b="1" dirty="0"/>
              <a:t> </a:t>
            </a:r>
            <a:r>
              <a:rPr lang="sr-Latn-BA" sz="1600" b="1" dirty="0"/>
              <a:t>tačno </a:t>
            </a:r>
            <a:r>
              <a:rPr lang="es-ES" sz="1600" b="1" dirty="0"/>
              <a:t>dan nakon otvaranja</a:t>
            </a:r>
            <a:r>
              <a:rPr lang="sr-Latn-BA" sz="1600" b="1" dirty="0"/>
              <a:t> zvanične </a:t>
            </a:r>
            <a:r>
              <a:rPr lang="es-ES" sz="1600" b="1" i="1" dirty="0"/>
              <a:t>Große Deutsche Kunstausstellung</a:t>
            </a:r>
            <a:r>
              <a:rPr lang="sr-Latn-RS" sz="1600" b="1" i="1" dirty="0"/>
              <a:t> </a:t>
            </a:r>
            <a:r>
              <a:rPr lang="sr-Latn-RS" sz="1600" b="1" dirty="0"/>
              <a:t>(</a:t>
            </a:r>
            <a:r>
              <a:rPr lang="es-ES" sz="1600" b="1" dirty="0"/>
              <a:t>Velike izložbe nemačke umetnosti</a:t>
            </a:r>
            <a:r>
              <a:rPr lang="sr-Latn-RS" sz="1600" b="1" dirty="0"/>
              <a:t>),</a:t>
            </a:r>
            <a:r>
              <a:rPr lang="es-ES" sz="1600" b="1" dirty="0"/>
              <a:t> na kojoj su </a:t>
            </a:r>
            <a:r>
              <a:rPr lang="sr-Latn-BA" sz="1600" b="1" dirty="0"/>
              <a:t>bila</a:t>
            </a:r>
            <a:r>
              <a:rPr lang="es-ES" sz="1600" b="1" dirty="0"/>
              <a:t> dela </a:t>
            </a:r>
            <a:r>
              <a:rPr lang="sr-Latn-BA" sz="1600" b="1" dirty="0"/>
              <a:t>po ukusu </a:t>
            </a:r>
            <a:r>
              <a:rPr lang="sr-Latn-RS" sz="1600" b="1" dirty="0"/>
              <a:t>nacističkog </a:t>
            </a:r>
            <a:r>
              <a:rPr lang="es-ES" sz="1600" b="1" dirty="0"/>
              <a:t>režim</a:t>
            </a:r>
            <a:r>
              <a:rPr lang="sr-Latn-BA" sz="1600" b="1" dirty="0"/>
              <a:t>a</a:t>
            </a:r>
            <a:endParaRPr lang="es-ES" sz="16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1600" b="1" dirty="0"/>
              <a:t>Na i</a:t>
            </a:r>
            <a:r>
              <a:rPr lang="sr-Latn-RS" sz="1600" b="1" dirty="0"/>
              <a:t>zložbi </a:t>
            </a:r>
            <a:r>
              <a:rPr lang="es-ES" sz="1600" b="1" i="1" dirty="0"/>
              <a:t>Entartete Kunst</a:t>
            </a:r>
            <a:r>
              <a:rPr lang="sr-Latn-RS" sz="1600" b="1" i="1" dirty="0"/>
              <a:t> </a:t>
            </a:r>
            <a:r>
              <a:rPr lang="sr-Latn-RS" sz="1600" b="1" dirty="0"/>
              <a:t>predstavljena su dela umetnika </a:t>
            </a:r>
            <a:r>
              <a:rPr lang="es-ES" sz="1600" b="1" dirty="0"/>
              <a:t>ekspresionizma, dadaizma, kubizma, nadrealizma i bauhausa</a:t>
            </a:r>
            <a:r>
              <a:rPr lang="sr-Latn-BA" sz="1600" b="1" dirty="0"/>
              <a:t>,</a:t>
            </a:r>
            <a:r>
              <a:rPr lang="sr-Latn-RS" sz="1600" b="1" dirty="0"/>
              <a:t> </a:t>
            </a:r>
            <a:r>
              <a:rPr lang="en-US" sz="1600" b="1" dirty="0"/>
              <a:t>sa ciljem da se prikažu kao izopačena i neprijateljska prema nemačkom narodu</a:t>
            </a:r>
            <a:endParaRPr lang="sr-Latn-RS" sz="16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1600" b="1" dirty="0"/>
              <a:t>Nacisti su modernu umetnost povezivali sa </a:t>
            </a:r>
            <a:r>
              <a:rPr lang="sr-Latn-RS" sz="1600" b="1" dirty="0"/>
              <a:t>„</a:t>
            </a:r>
            <a:r>
              <a:rPr lang="es-ES" sz="1600" b="1" dirty="0"/>
              <a:t>kulturnim boljševizmom</a:t>
            </a:r>
            <a:r>
              <a:rPr lang="sr-Latn-RS" sz="1600" b="1" dirty="0"/>
              <a:t>“</a:t>
            </a:r>
            <a:r>
              <a:rPr lang="es-ES" sz="1600" b="1" dirty="0"/>
              <a:t> i jevrejskim uticajem, iako je većina izloženih umetnika bila nemačkog porekla</a:t>
            </a:r>
            <a:endParaRPr lang="sr-Latn-RS" sz="16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1600" b="1" dirty="0"/>
              <a:t>I</a:t>
            </a:r>
            <a:r>
              <a:rPr lang="es-ES" sz="1600" b="1" dirty="0"/>
              <a:t>z nemačkih muzeja konfiskovano</a:t>
            </a:r>
            <a:r>
              <a:rPr lang="sr-Latn-RS" sz="1600" b="1" dirty="0"/>
              <a:t> je</a:t>
            </a:r>
            <a:r>
              <a:rPr lang="es-ES" sz="1600" b="1" dirty="0"/>
              <a:t> više od 16.000 </a:t>
            </a:r>
            <a:r>
              <a:rPr lang="sr-Latn-BA" sz="1600" b="1" noProof="0" dirty="0"/>
              <a:t>dela</a:t>
            </a:r>
            <a:r>
              <a:rPr lang="es-ES" sz="1600" b="1" dirty="0"/>
              <a:t>, oko 650 </a:t>
            </a:r>
            <a:r>
              <a:rPr lang="sr-Latn-RS" sz="1600" b="1" dirty="0"/>
              <a:t>je </a:t>
            </a:r>
            <a:r>
              <a:rPr lang="es-ES" sz="1600" b="1" dirty="0"/>
              <a:t>prikazano na izložb</a:t>
            </a:r>
            <a:r>
              <a:rPr lang="sr-Latn-RS" sz="1600" b="1" dirty="0"/>
              <a:t>i</a:t>
            </a:r>
            <a:endParaRPr lang="es-ES" sz="16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1600" b="1" dirty="0"/>
              <a:t>Od umetnika koji su delovali van Nemačke bili su zastupljeni</a:t>
            </a:r>
            <a:r>
              <a:rPr lang="es-ES" sz="1600" b="1" dirty="0"/>
              <a:t> Pablo Pikaso, Mark Šagal, Vasilij Kandinski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1600" b="1" dirty="0"/>
              <a:t>I</a:t>
            </a:r>
            <a:r>
              <a:rPr lang="es-ES" sz="1600" b="1" dirty="0"/>
              <a:t>zložba je bila izuzetno posećena</a:t>
            </a:r>
            <a:r>
              <a:rPr lang="sr-Latn-RS" sz="1600" b="1" dirty="0"/>
              <a:t>,</a:t>
            </a:r>
            <a:r>
              <a:rPr lang="es-ES" sz="1600" b="1" dirty="0"/>
              <a:t> za pet meseci videlo ju je preko dva miliona ljudi, što je višestruko više nego zvaničnu </a:t>
            </a:r>
            <a:r>
              <a:rPr lang="es-ES" sz="1600" b="1" i="1" dirty="0"/>
              <a:t>Veliku izložbu nemačke umetnosti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BA" sz="1600" b="1" noProof="0" dirty="0"/>
              <a:t>Nakon izložbe deo konfiskovanih dela je prodat kako bi se finansirao nacistički režim i pripreme za rat, dok je oko 5.000 dela spaljeno marta 1939. u dvorištu Glavne vatrogasne stanice u Berlinu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9EC791-BE1B-4CB1-BE43-25A86319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66" y="2229000"/>
            <a:ext cx="3590476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68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zlozba 1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69CDC3E8-3256-2985-F7D8-131316A8E5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750" y="608037"/>
            <a:ext cx="10604500" cy="564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7E475-281A-02C0-9353-FC49BF912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C6DFB33-AFD8-8858-B0FD-90594F94F1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41" t="1170" r="3704" b="3220"/>
          <a:stretch>
            <a:fillRect/>
          </a:stretch>
        </p:blipFill>
        <p:spPr>
          <a:xfrm>
            <a:off x="2806700" y="2511524"/>
            <a:ext cx="2552700" cy="37338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326A85-2F8F-4FAC-6610-72E59232A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650773"/>
            <a:ext cx="2381372" cy="39054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1AA902B-8843-6633-330E-D0FC6EBA542B}"/>
              </a:ext>
            </a:extLst>
          </p:cNvPr>
          <p:cNvSpPr txBox="1"/>
          <p:nvPr/>
        </p:nvSpPr>
        <p:spPr>
          <a:xfrm>
            <a:off x="5619628" y="950866"/>
            <a:ext cx="6273800" cy="330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n-US" sz="2000" b="1" dirty="0"/>
              <a:t>Kao </a:t>
            </a:r>
            <a:r>
              <a:rPr lang="sr-Latn-RS" sz="2000" b="1" dirty="0"/>
              <a:t>rekaciju na ono što se dešavalo u Minhenu, Oto u Cihiru 1938. sa brojnim prijateljima – umetnicima, likovnim kritičarima, kolekcionarima – priprema izložbu </a:t>
            </a:r>
            <a:r>
              <a:rPr lang="sr-Latn-RS" sz="2000" b="1" i="1" dirty="0"/>
              <a:t>20th century Germany art</a:t>
            </a:r>
            <a:r>
              <a:rPr lang="sr-Latn-RS" sz="2000" b="1" dirty="0"/>
              <a:t>, koja je otvorena u New Burlington Galleries u Londonu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Izložbi je prethodila knjiga </a:t>
            </a:r>
            <a:r>
              <a:rPr lang="sr-Latn-RS" sz="2000" b="1" i="1" dirty="0"/>
              <a:t>Modern German Art</a:t>
            </a:r>
            <a:r>
              <a:rPr lang="sr-Latn-RS" sz="2000" b="1" dirty="0"/>
              <a:t>,</a:t>
            </a:r>
            <a:r>
              <a:rPr lang="sr-Latn-RS" sz="2000" b="1" i="1" dirty="0"/>
              <a:t>  </a:t>
            </a:r>
            <a:r>
              <a:rPr lang="sr-Latn-RS" sz="2000" b="1" dirty="0"/>
              <a:t>izdata u 50.000 primeraka (to je bila prva knjiga na engleskom jeziku koja je upoznala javnost sa nemačkom modernom umetnošću)</a:t>
            </a:r>
          </a:p>
        </p:txBody>
      </p:sp>
    </p:spTree>
    <p:extLst>
      <p:ext uri="{BB962C8B-B14F-4D97-AF65-F5344CB8AC3E}">
        <p14:creationId xmlns:p14="http://schemas.microsoft.com/office/powerpoint/2010/main" val="3393537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42AAE-0E12-48F7-F4C2-7C61E726E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73827D4-BA8D-E0C3-3C3A-F86DC56529E3}"/>
              </a:ext>
            </a:extLst>
          </p:cNvPr>
          <p:cNvSpPr txBox="1"/>
          <p:nvPr/>
        </p:nvSpPr>
        <p:spPr>
          <a:xfrm>
            <a:off x="339996" y="160540"/>
            <a:ext cx="6782164" cy="6536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n-US" sz="2000" b="1" dirty="0"/>
              <a:t>Iako uz pomoć Tomasa Mana pred rat dobija dozvolu da se iseli u Ameriku, Oto odlučuje da se sa porodicom vrati u Jugoslaviju</a:t>
            </a:r>
            <a:endParaRPr lang="sr-Latn-BA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Prisustvuje demonstracijama 27. marta 1941.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U </a:t>
            </a:r>
            <a:r>
              <a:rPr lang="en-US" sz="2000" b="1" dirty="0"/>
              <a:t>B</a:t>
            </a:r>
            <a:r>
              <a:rPr lang="sr-Latn-RS" sz="2000" b="1" dirty="0"/>
              <a:t>eogradu ga zatiče šestoaprilsko bombardovanje, nakon čega se dobrovoljno prijavljuje kao rezervni oficir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Ratne godine provodi u zarobljeničkim logorima u Nemačkoj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„Jednog dana smo čuli da dolaze dva Beograđanina. Bili su to Oto Bihalji-Merin i Bata Manojlović ... Oto Bihalji će biti centralna ličnost u svim kulturnim i političkim zbivanjima, u svim našim logorima. Nikad u prvom redu, skroman, miran u svim aktivnostima, on će biti onaj koji će, u senci, ideološki stajati u prvim redovima i voditi sve aktivnosti.“ (Naftali-Bata Gedalja, </a:t>
            </a:r>
            <a:r>
              <a:rPr lang="sr-Latn-RS" sz="2000" b="1" i="1" dirty="0"/>
              <a:t>U oficirskim logorima</a:t>
            </a:r>
            <a:r>
              <a:rPr lang="sr-Latn-RS" sz="2000" b="1" dirty="0"/>
              <a:t>, Mi smo preživeli ... Jevreji o Holokaustu)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BE82D8-DC92-4083-8934-F62D67599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334" y="-1"/>
            <a:ext cx="4669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99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lika">
            <a:extLst>
              <a:ext uri="{FF2B5EF4-FFF2-40B4-BE49-F238E27FC236}">
                <a16:creationId xmlns:a16="http://schemas.microsoft.com/office/drawing/2014/main" id="{7933A691-FC92-56C9-E60D-D530EE982B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657"/>
          <a:stretch>
            <a:fillRect/>
          </a:stretch>
        </p:blipFill>
        <p:spPr>
          <a:xfrm>
            <a:off x="2056223" y="562008"/>
            <a:ext cx="3546909" cy="5148198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B3ACA09-872A-9678-98FD-ED96E9CDD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562008"/>
            <a:ext cx="3283687" cy="514819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F07189D-2FF3-BCC0-73F2-DC301EF8D5F6}"/>
              </a:ext>
            </a:extLst>
          </p:cNvPr>
          <p:cNvSpPr txBox="1"/>
          <p:nvPr/>
        </p:nvSpPr>
        <p:spPr>
          <a:xfrm>
            <a:off x="2056223" y="5949434"/>
            <a:ext cx="368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Ing. Leon H. Lebl</a:t>
            </a:r>
          </a:p>
          <a:p>
            <a:r>
              <a:rPr lang="sr-Latn-RS" sz="1400" b="1" dirty="0"/>
              <a:t>rad Oto Bihalji-Merina tokom zarobljeništva</a:t>
            </a:r>
            <a:endParaRPr lang="es-ES" sz="14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C9C00E6-A246-E711-0859-A3B9716A6EBA}"/>
              </a:ext>
            </a:extLst>
          </p:cNvPr>
          <p:cNvSpPr txBox="1"/>
          <p:nvPr/>
        </p:nvSpPr>
        <p:spPr>
          <a:xfrm>
            <a:off x="6705600" y="5949434"/>
            <a:ext cx="4460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Dr Kornel Lebl</a:t>
            </a:r>
          </a:p>
          <a:p>
            <a:r>
              <a:rPr lang="sr-Latn-RS" sz="1400" b="1" dirty="0"/>
              <a:t>rad Oto Bihalji-Merina tokom zarobljeništva</a:t>
            </a:r>
            <a:endParaRPr lang="es-ES" sz="14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993699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32672-4135-8FE8-44FD-9CC461857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D27B9F7-337E-1663-6B61-A6BBF6D1E216}"/>
              </a:ext>
            </a:extLst>
          </p:cNvPr>
          <p:cNvSpPr txBox="1"/>
          <p:nvPr/>
        </p:nvSpPr>
        <p:spPr>
          <a:xfrm>
            <a:off x="392438" y="2135440"/>
            <a:ext cx="5855962" cy="2946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Nakon rata u knjizi </a:t>
            </a:r>
            <a:r>
              <a:rPr lang="sr-Latn-RS" sz="2000" b="1" i="1" dirty="0"/>
              <a:t>Do viđenja u oktobru </a:t>
            </a:r>
            <a:r>
              <a:rPr lang="sr-Latn-RS" sz="2000" b="1" dirty="0"/>
              <a:t>opisuje zarobljenička iskustva (pred kraj života počeo je piše knjigu sa istom temom </a:t>
            </a:r>
            <a:r>
              <a:rPr lang="sr-Latn-RS" sz="2000" b="1" i="1" dirty="0"/>
              <a:t>Moj lepi život u paklu</a:t>
            </a:r>
            <a:r>
              <a:rPr lang="sr-Latn-RS" sz="2000" b="1" dirty="0"/>
              <a:t>)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Na osnovnu knjige, zajedno sa Simonom-Simom Karaoglanovićem, piše scenario za film </a:t>
            </a:r>
            <a:r>
              <a:rPr lang="sr-Latn-RS" sz="2000" b="1" i="1" dirty="0"/>
              <a:t>Crveni cvet</a:t>
            </a:r>
            <a:r>
              <a:rPr lang="sr-Latn-RS" sz="2000" b="1" dirty="0"/>
              <a:t>, a režiju potpisuje Gustav Gavrin (sin zagrebačkog nadrabina Gavre Švarca)</a:t>
            </a:r>
            <a:endParaRPr lang="sr-Latn-RS" sz="2000" b="1" i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0CD718-C7E1-7D4C-D1B7-D65E6CBBC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543" y="642256"/>
            <a:ext cx="4191001" cy="557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25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">
            <a:extLst>
              <a:ext uri="{FF2B5EF4-FFF2-40B4-BE49-F238E27FC236}">
                <a16:creationId xmlns:a16="http://schemas.microsoft.com/office/drawing/2014/main" id="{CE301AB0-7142-D7D6-15D5-6E8CD6C244DB}"/>
              </a:ext>
            </a:extLst>
          </p:cNvPr>
          <p:cNvSpPr txBox="1"/>
          <p:nvPr/>
        </p:nvSpPr>
        <p:spPr>
          <a:xfrm>
            <a:off x="422660" y="2048574"/>
            <a:ext cx="5855962" cy="1868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U toku zarobljeništva saznaje da mu je brat Pavle streljan zbog svojih levičarskih ideja i idavačke delatnosti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s-ES" sz="2000" b="1" dirty="0"/>
              <a:t>Okupacione vlasti su </a:t>
            </a:r>
            <a:r>
              <a:rPr lang="sr-Latn-RS" sz="2000" b="1" dirty="0"/>
              <a:t>knjige koje su izašle u izdanju </a:t>
            </a:r>
            <a:r>
              <a:rPr lang="sr-Latn-RS" sz="2000" b="1" i="1" dirty="0"/>
              <a:t>Nolit</a:t>
            </a:r>
            <a:r>
              <a:rPr lang="sr-Latn-RS" sz="2000" b="1" dirty="0"/>
              <a:t>-a</a:t>
            </a:r>
            <a:r>
              <a:rPr lang="es-ES" sz="2000" b="1" dirty="0"/>
              <a:t> isekle i bacile u stari papir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FD2D08-8C7B-55E6-1980-655BD9994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333" y="-1"/>
            <a:ext cx="440966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65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mrt pavla">
            <a:hlinkClick r:id="" action="ppaction://media"/>
            <a:extLst>
              <a:ext uri="{FF2B5EF4-FFF2-40B4-BE49-F238E27FC236}">
                <a16:creationId xmlns:a16="http://schemas.microsoft.com/office/drawing/2014/main" id="{045A4E0D-17F8-A866-B8B5-1E0CCF7961B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0134" y="390524"/>
            <a:ext cx="9691732" cy="5451475"/>
          </a:xfrm>
        </p:spPr>
      </p:pic>
      <p:sp>
        <p:nvSpPr>
          <p:cNvPr id="5" name="CuadroTexto 7">
            <a:extLst>
              <a:ext uri="{FF2B5EF4-FFF2-40B4-BE49-F238E27FC236}">
                <a16:creationId xmlns:a16="http://schemas.microsoft.com/office/drawing/2014/main" id="{49B148FE-A039-4AEB-9082-AE2CB4E82A89}"/>
              </a:ext>
            </a:extLst>
          </p:cNvPr>
          <p:cNvSpPr txBox="1"/>
          <p:nvPr/>
        </p:nvSpPr>
        <p:spPr>
          <a:xfrm>
            <a:off x="1250134" y="6159699"/>
            <a:ext cx="9106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/>
              <a:t>Izvor/youtube: </a:t>
            </a:r>
            <a:r>
              <a:rPr lang="en-GB" sz="1400" dirty="0"/>
              <a:t>Obrazovno ogledalo: Oto Bihalji Merin,</a:t>
            </a:r>
            <a:r>
              <a:rPr lang="sr-Latn-RS" sz="1400" dirty="0"/>
              <a:t> </a:t>
            </a:r>
            <a:r>
              <a:rPr lang="en-GB" sz="1400" dirty="0"/>
              <a:t>Morao sam biti prisutan</a:t>
            </a:r>
            <a:r>
              <a:rPr lang="sr-Latn-RS" sz="1400" dirty="0"/>
              <a:t> - RTS Obrazovno naučni program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53813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065554-6D05-26F7-FF12-9DBC91E4B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65" t="17486" r="16096" b="11475"/>
          <a:stretch>
            <a:fillRect/>
          </a:stretch>
        </p:blipFill>
        <p:spPr>
          <a:xfrm>
            <a:off x="329785" y="318541"/>
            <a:ext cx="4383354" cy="62209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8A9375-2216-0E8A-25C4-938A2BC2E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832" y="838200"/>
            <a:ext cx="687705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46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4EF1772-E779-38ED-A85C-E15D78F40AA8}"/>
              </a:ext>
            </a:extLst>
          </p:cNvPr>
          <p:cNvSpPr txBox="1"/>
          <p:nvPr/>
        </p:nvSpPr>
        <p:spPr>
          <a:xfrm>
            <a:off x="4915221" y="1060284"/>
            <a:ext cx="5943600" cy="4020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Porodica</a:t>
            </a:r>
            <a:r>
              <a:rPr lang="en-US" sz="2000" b="1" dirty="0"/>
              <a:t> Bihal</a:t>
            </a:r>
            <a:r>
              <a:rPr lang="sr-Latn-RS" sz="2000" b="1" dirty="0"/>
              <a:t>y</a:t>
            </a:r>
            <a:r>
              <a:rPr lang="en-US" sz="2000" b="1" dirty="0"/>
              <a:t> </a:t>
            </a:r>
            <a:r>
              <a:rPr lang="sr-Latn-RS" sz="2000" b="1" dirty="0"/>
              <a:t>-</a:t>
            </a:r>
            <a:r>
              <a:rPr lang="en-US" sz="2000" b="1" dirty="0"/>
              <a:t> ma</a:t>
            </a:r>
            <a:r>
              <a:rPr lang="sr-Latn-RS" sz="2000" b="1" dirty="0"/>
              <a:t>đarski Jevreji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Isak Bihaly, pradeda Oto Bihalji-Merina, rođen je u Budimu na samom kraju 18. veka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1830. dolazi u Novi Sad i ženi se Terezijom, koja je bila iz Bačkog Petrovca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Imali su dvojicu sinova i pet kćeri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Sin Ignac (deda Oto Bihalji-Merina) u braku sa Mari Belgrader dobija tri sina i tri kćeri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David, jedan od sinova, bio je oženjen Klarom Šenman, sa kojom je dobio ćerku Leoniju (1895) i sinove, Pavla (Jeuda Leib, 1898) i Ota (Jošua, 1904)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D845DF-43CB-F8D1-90AB-2CF3C330B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3" y="403090"/>
            <a:ext cx="3448133" cy="533446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7CEFD9B-4740-CC7C-EC41-3AB3A353E45E}"/>
              </a:ext>
            </a:extLst>
          </p:cNvPr>
          <p:cNvSpPr txBox="1"/>
          <p:nvPr/>
        </p:nvSpPr>
        <p:spPr>
          <a:xfrm>
            <a:off x="390566" y="5957572"/>
            <a:ext cx="4050805" cy="680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sr-Latn-RS" b="1" dirty="0"/>
              <a:t>David i Klara Bihaly (roditelji)</a:t>
            </a:r>
            <a:br>
              <a:rPr lang="sr-Latn-RS" sz="1400" dirty="0"/>
            </a:br>
            <a:r>
              <a:rPr lang="sr-Latn-RS" sz="1400" dirty="0"/>
              <a:t>Izvor/FB: Muzej naivne i marginalne </a:t>
            </a:r>
            <a:r>
              <a:rPr lang="en-US" sz="1400" dirty="0"/>
              <a:t>u</a:t>
            </a:r>
            <a:r>
              <a:rPr lang="sr-Latn-RS" sz="1400" dirty="0"/>
              <a:t>metnosti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58265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036872-8D41-7400-97C5-DD30C82F0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7" y="758956"/>
            <a:ext cx="3603474" cy="48577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E4E14A-7C76-E52E-C398-D0A86A7BD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485" y="779487"/>
            <a:ext cx="3345363" cy="4878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5242B4-F0A1-1748-5519-EC2F945BA8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861" y="758955"/>
            <a:ext cx="3265263" cy="485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94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ED7CB1B-055B-F61C-AD81-7B19264B1527}"/>
              </a:ext>
            </a:extLst>
          </p:cNvPr>
          <p:cNvSpPr txBox="1"/>
          <p:nvPr/>
        </p:nvSpPr>
        <p:spPr>
          <a:xfrm>
            <a:off x="287700" y="340077"/>
            <a:ext cx="6113634" cy="2228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Posle rata Oto se vraća u </a:t>
            </a:r>
            <a:r>
              <a:rPr lang="en-US" sz="2000" b="1" dirty="0"/>
              <a:t>Beograd </a:t>
            </a:r>
            <a:r>
              <a:rPr lang="sr-Latn-RS" sz="2000" b="1" dirty="0"/>
              <a:t>i useljava u stan svog prijatelja, u Nemanjinoj 3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Napredne ideje nastavio je da deli sa starim i novostečenim prijateljima – Tomasom Manom, Brethtom, Marloom, Sartrom, Maksimom Gorkim, Hemingvejem, Foknerom, Pikasom ...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E5C3DD-E151-CA92-136E-E3314D0F2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200" y="3206719"/>
            <a:ext cx="4168634" cy="3174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A67E28-6EF0-9122-0356-1CE441BDA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399" y="1968180"/>
            <a:ext cx="5428832" cy="29216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60187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2E687-1710-D873-F359-84D8E390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8986012-5ED2-B02A-5A0B-0BFA3FD3434B}"/>
              </a:ext>
            </a:extLst>
          </p:cNvPr>
          <p:cNvSpPr txBox="1"/>
          <p:nvPr/>
        </p:nvSpPr>
        <p:spPr>
          <a:xfrm>
            <a:off x="208772" y="1156780"/>
            <a:ext cx="6113634" cy="3664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Piše i objavljuje nove naslove uz ogromnu pomoć Lize – </a:t>
            </a:r>
            <a:r>
              <a:rPr lang="sr-Latn-RS" sz="2000" b="1" i="1" dirty="0"/>
              <a:t>Osvajanje neba </a:t>
            </a:r>
            <a:r>
              <a:rPr lang="sr-Latn-RS" sz="2000" b="1" dirty="0"/>
              <a:t>(1949), </a:t>
            </a:r>
            <a:r>
              <a:rPr lang="sr-Latn-RS" sz="2000" b="1" i="1" dirty="0"/>
              <a:t>Misli i boje </a:t>
            </a:r>
            <a:r>
              <a:rPr lang="sr-Latn-RS" sz="2000" b="1" dirty="0"/>
              <a:t>(1950), </a:t>
            </a:r>
            <a:r>
              <a:rPr lang="sr-Latn-RS" sz="2000" b="1" i="1" dirty="0"/>
              <a:t>Jugoslavija, mala zemlja između svetova </a:t>
            </a:r>
            <a:r>
              <a:rPr lang="sr-Latn-RS" sz="2000" b="1" dirty="0"/>
              <a:t>(1954), </a:t>
            </a:r>
            <a:r>
              <a:rPr lang="sr-Latn-RS" sz="2000" b="1" i="1" dirty="0"/>
              <a:t>Naivna slika sveta</a:t>
            </a:r>
            <a:r>
              <a:rPr lang="es-ES" sz="2000" dirty="0"/>
              <a:t> </a:t>
            </a:r>
            <a:r>
              <a:rPr lang="es-ES" sz="2000" b="1" dirty="0"/>
              <a:t>(1959), </a:t>
            </a:r>
            <a:r>
              <a:rPr lang="sr-Latn-RS" sz="2000" b="1" i="1" dirty="0"/>
              <a:t>Freske i ikone u Jugoslaviji</a:t>
            </a:r>
            <a:r>
              <a:rPr lang="en-US" sz="2000" b="1" dirty="0"/>
              <a:t> (1960)</a:t>
            </a:r>
            <a:r>
              <a:rPr lang="sr-Latn-RS" sz="2000" b="1" dirty="0"/>
              <a:t>, </a:t>
            </a:r>
            <a:r>
              <a:rPr lang="es-ES" sz="2000" b="1" i="1" dirty="0"/>
              <a:t>Prodori moderne umetnosti </a:t>
            </a:r>
            <a:r>
              <a:rPr lang="es-ES" sz="2000" b="1" dirty="0"/>
              <a:t>(1962), </a:t>
            </a:r>
            <a:r>
              <a:rPr lang="sr-Latn-RS" sz="2000" b="1" i="1" dirty="0"/>
              <a:t>Stećci Bogumila </a:t>
            </a:r>
            <a:r>
              <a:rPr lang="sr-Latn-RS" sz="2000" b="1" dirty="0"/>
              <a:t>(1963. sa Alojozom Benacom), </a:t>
            </a:r>
            <a:r>
              <a:rPr lang="es-ES" sz="2000" b="1" i="1" dirty="0"/>
              <a:t>Graditelji moderne misli u literaturi i umetnosti</a:t>
            </a:r>
            <a:r>
              <a:rPr lang="es-ES" sz="2000" b="1" dirty="0"/>
              <a:t> (1965), </a:t>
            </a:r>
            <a:r>
              <a:rPr lang="sr-Latn-RS" sz="2000" b="1" i="1" dirty="0"/>
              <a:t>Maske sveta </a:t>
            </a:r>
            <a:r>
              <a:rPr lang="sr-Latn-RS" sz="2000" b="1" dirty="0"/>
              <a:t>(1970), </a:t>
            </a:r>
            <a:r>
              <a:rPr lang="es-ES" sz="2000" b="1" i="1" dirty="0"/>
              <a:t>Naivni umetnici sveta </a:t>
            </a:r>
            <a:r>
              <a:rPr lang="es-ES" sz="2000" b="1" dirty="0"/>
              <a:t>(1971),</a:t>
            </a:r>
            <a:r>
              <a:rPr lang="sr-Latn-RS" sz="2000" b="1" dirty="0"/>
              <a:t> </a:t>
            </a:r>
            <a:r>
              <a:rPr lang="sr-Latn-RS" sz="2000" b="1" i="1" dirty="0"/>
              <a:t>Jedinstvo sveta u viziji umetnosti </a:t>
            </a:r>
            <a:r>
              <a:rPr lang="sr-Latn-RS" sz="2000" b="1" dirty="0"/>
              <a:t>(1974),</a:t>
            </a:r>
            <a:r>
              <a:rPr lang="es-ES" sz="2000" b="1" dirty="0"/>
              <a:t> </a:t>
            </a:r>
            <a:r>
              <a:rPr lang="es-ES" sz="2000" b="1" i="1" dirty="0"/>
              <a:t>Revizija umetnosti </a:t>
            </a:r>
            <a:r>
              <a:rPr lang="es-ES" sz="2000" b="1" dirty="0"/>
              <a:t>(1979.)</a:t>
            </a:r>
            <a:r>
              <a:rPr lang="sr-Latn-BA" sz="2000" b="1" dirty="0"/>
              <a:t>,</a:t>
            </a:r>
            <a:r>
              <a:rPr lang="es-ES" sz="2000" b="1" dirty="0"/>
              <a:t> </a:t>
            </a:r>
            <a:r>
              <a:rPr lang="es-ES" sz="2000" b="1" dirty="0" err="1"/>
              <a:t>itd</a:t>
            </a:r>
            <a:r>
              <a:rPr lang="sr-Latn-BA" sz="2000" b="1" dirty="0"/>
              <a:t>.</a:t>
            </a:r>
            <a:endParaRPr lang="sr-Latn-RS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E8AD07E-81E7-4232-78D8-DA4ACDCE9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350" y="3625747"/>
            <a:ext cx="1743950" cy="219193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F1B899-2664-A661-A831-C0B113D58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058" y="591935"/>
            <a:ext cx="1414310" cy="219193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873EEBD-2A8D-B6FD-3797-B25EEBDB4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5095" y="3625747"/>
            <a:ext cx="1475165" cy="2191938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FDA9280-8787-BC4C-2769-E45187A0D6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153" y="360037"/>
            <a:ext cx="1615306" cy="26289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6949624-5C03-265C-BD53-820D560E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2863" y="591935"/>
            <a:ext cx="1521437" cy="22187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480F55-F16C-F1E1-8A69-C0CD5E47E0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03" y="3625747"/>
            <a:ext cx="1414310" cy="218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947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42045-5F67-42F5-93D4-4F76B9D39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339BCE9-848A-5A82-22B3-8CA5D97E18A1}"/>
              </a:ext>
            </a:extLst>
          </p:cNvPr>
          <p:cNvSpPr txBox="1"/>
          <p:nvPr/>
        </p:nvSpPr>
        <p:spPr>
          <a:xfrm>
            <a:off x="358346" y="316381"/>
            <a:ext cx="5885935" cy="3291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1600" b="1" dirty="0"/>
              <a:t>Neprocenjiv je Otov doprinos u promovisanju naivne umetnosti, ne samo u zemlji, već i na međunarodnoj sceni, što potvrđuje svetska izložba </a:t>
            </a:r>
            <a:r>
              <a:rPr lang="sr-Latn-RS" sz="1600" b="1" i="1" dirty="0"/>
              <a:t>Pedeset godina moderne umetnosti</a:t>
            </a:r>
            <a:r>
              <a:rPr lang="sr-Latn-RS" sz="1600" b="1" dirty="0"/>
              <a:t> održana u Briselu 1958. 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1600" b="1" dirty="0"/>
              <a:t>Na njoj je Oto, kao član organizacionog odbora, pored dela akademskih umetnika, uvrstio i dela naivnog umetnika Ivana Generalića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1600" b="1" dirty="0"/>
              <a:t>Iste godine je u Holandiji organizovao i Prvu svetsku izložbu naivne umetnosti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C19745-3312-6B34-7F48-6F7E21C4E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511" y="316381"/>
            <a:ext cx="4976440" cy="533811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14294F0-1ABB-B10A-182B-FE22904ED7A6}"/>
              </a:ext>
            </a:extLst>
          </p:cNvPr>
          <p:cNvSpPr txBox="1"/>
          <p:nvPr/>
        </p:nvSpPr>
        <p:spPr>
          <a:xfrm>
            <a:off x="6709719" y="5882502"/>
            <a:ext cx="5078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RS" b="1" dirty="0"/>
              <a:t>Ivan Generalić </a:t>
            </a:r>
            <a:r>
              <a:rPr lang="sr-Latn-RS" sz="1400" b="1" dirty="0"/>
              <a:t>(1914-1992)</a:t>
            </a:r>
          </a:p>
          <a:p>
            <a:pPr algn="r"/>
            <a:r>
              <a:rPr lang="sr-Latn-RS" b="1" dirty="0"/>
              <a:t>Sahrana Štefa Halačeka, 1934.</a:t>
            </a:r>
            <a:endParaRPr lang="es-ES" b="1" dirty="0"/>
          </a:p>
        </p:txBody>
      </p:sp>
      <p:pic>
        <p:nvPicPr>
          <p:cNvPr id="6" name="Imagen 17">
            <a:extLst>
              <a:ext uri="{FF2B5EF4-FFF2-40B4-BE49-F238E27FC236}">
                <a16:creationId xmlns:a16="http://schemas.microsoft.com/office/drawing/2014/main" id="{4274E5E7-5AD1-08F8-7A4F-838E5A93A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92" y="3785256"/>
            <a:ext cx="2193019" cy="2756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00056B-0687-8092-7EF4-C29EFBBB38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313" y="3785256"/>
            <a:ext cx="2140177" cy="276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72AD68-3D46-8634-7522-01E6A6FA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44" y="173013"/>
            <a:ext cx="4756572" cy="6511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24AEED-5137-6091-36AB-79DDE9A5B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151" y="173013"/>
            <a:ext cx="4576562" cy="50688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50649E-FAB4-4C9D-76D5-403511730AF6}"/>
              </a:ext>
            </a:extLst>
          </p:cNvPr>
          <p:cNvSpPr txBox="1"/>
          <p:nvPr/>
        </p:nvSpPr>
        <p:spPr>
          <a:xfrm>
            <a:off x="5293152" y="5820791"/>
            <a:ext cx="4576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Jevrejski preled</a:t>
            </a:r>
            <a:r>
              <a:rPr lang="en-US" b="1" dirty="0"/>
              <a:t>, 1973.</a:t>
            </a:r>
          </a:p>
        </p:txBody>
      </p:sp>
    </p:spTree>
    <p:extLst>
      <p:ext uri="{BB962C8B-B14F-4D97-AF65-F5344CB8AC3E}">
        <p14:creationId xmlns:p14="http://schemas.microsoft.com/office/powerpoint/2010/main" val="232237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F73CF4-9F84-C9C4-D3DB-469BCC921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364957"/>
            <a:ext cx="6076299" cy="41940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6ADA33-BE8E-38D4-08B2-045095AEEB81}"/>
              </a:ext>
            </a:extLst>
          </p:cNvPr>
          <p:cNvSpPr txBox="1"/>
          <p:nvPr/>
        </p:nvSpPr>
        <p:spPr>
          <a:xfrm>
            <a:off x="6096000" y="827318"/>
            <a:ext cx="54864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r-Latn-RS" sz="1600" b="1" dirty="0"/>
              <a:t>MOSKOVIC ŠALOM (1896 - 1980)</a:t>
            </a:r>
          </a:p>
          <a:p>
            <a:pPr algn="just"/>
            <a:r>
              <a:rPr lang="sr-Latn-RS" sz="1600" b="1" dirty="0"/>
              <a:t>Šalom Moskovic, poznat kao Šalom iz Safeda, rođen je u 1896. godine u mestu Safed (Izrael). Bio je član sekte Hasida i vodio je religiozan život.  Bavio se raznim zanatima, uglavnom časovničarskim, da bi počeo sasvim slučajno da slika u 55. godini života. Podstrek da nastavi da se bavi slikarstvom dao mu je izraleski slikar Josi Bergner koji je smatrao da Šalomova mikrokaligrafija i druge slike predstavljaju istinsku jevrejsku i izraelsku narodnu umetnost. </a:t>
            </a:r>
          </a:p>
          <a:p>
            <a:pPr algn="just"/>
            <a:r>
              <a:rPr lang="sr-Latn-RS" sz="1600" b="1" dirty="0"/>
              <a:t>Tema Šalomovih slika su događaji iz jevrejske istorije ispričani u Tori, Talmudu i drugim religijskim knjigama. Na njegovim slikama jasno se uočavaju neproporcionalne dvodimenzionalne figure koje smešta u vodoravne nizove, pričajući na taj način priču. </a:t>
            </a:r>
          </a:p>
          <a:p>
            <a:pPr algn="just"/>
            <a:r>
              <a:rPr lang="sr-Latn-RS" sz="1600" b="1" dirty="0"/>
              <a:t> Ovaj samouki naivni umetnik stekao je međunarodnu reputaciju i imao brojne izložbe širom sveta.</a:t>
            </a:r>
          </a:p>
          <a:p>
            <a:pPr algn="just"/>
            <a:r>
              <a:rPr lang="sr-Latn-RS" sz="1600" b="1" dirty="0"/>
              <a:t>Šalom iz Safeda je preminuo 1980. godine u rodnom gradu</a:t>
            </a:r>
            <a:r>
              <a:rPr lang="sr-Latn-RS" sz="1600" dirty="0"/>
              <a:t>.</a:t>
            </a:r>
          </a:p>
          <a:p>
            <a:pPr algn="just"/>
            <a:endParaRPr lang="sr-Latn-RS" sz="1600" dirty="0"/>
          </a:p>
          <a:p>
            <a:pPr algn="just"/>
            <a:r>
              <a:rPr lang="sr-Latn-RS" sz="1600" dirty="0"/>
              <a:t>Iz Likovne zbirke Jevrejskog istorijskog muzeja</a:t>
            </a:r>
          </a:p>
        </p:txBody>
      </p:sp>
    </p:spTree>
    <p:extLst>
      <p:ext uri="{BB962C8B-B14F-4D97-AF65-F5344CB8AC3E}">
        <p14:creationId xmlns:p14="http://schemas.microsoft.com/office/powerpoint/2010/main" val="980409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4BBFC-90E1-D0D8-BE99-1FD1F7084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F41FDAA-2D43-39BD-CDBF-5855BE406B82}"/>
              </a:ext>
            </a:extLst>
          </p:cNvPr>
          <p:cNvSpPr txBox="1"/>
          <p:nvPr/>
        </p:nvSpPr>
        <p:spPr>
          <a:xfrm>
            <a:off x="5080000" y="1448528"/>
            <a:ext cx="6589486" cy="29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Do</a:t>
            </a:r>
            <a:r>
              <a:rPr lang="sr-Latn-RS" b="1" dirty="0"/>
              <a:t>bitnik je brojnih nagrada i prizanja - 1964. dodeljena mu je Hederova nagrada (</a:t>
            </a:r>
            <a:r>
              <a:rPr lang="es-ES" b="1" dirty="0"/>
              <a:t>dod</a:t>
            </a:r>
            <a:r>
              <a:rPr lang="sr-Latn-BA" b="1" dirty="0"/>
              <a:t>eljivala</a:t>
            </a:r>
            <a:r>
              <a:rPr lang="sr-Latn-RS" b="1" dirty="0"/>
              <a:t> se</a:t>
            </a:r>
            <a:r>
              <a:rPr lang="es-ES" b="1" dirty="0"/>
              <a:t> od 1964. do 2006.  naučnicima i umetnicima iz</a:t>
            </a:r>
            <a:r>
              <a:rPr lang="sr-Latn-RS" b="1" dirty="0"/>
              <a:t> centralne</a:t>
            </a:r>
            <a:r>
              <a:rPr lang="es-ES" b="1" dirty="0"/>
              <a:t> i jugoistočne Evrope čiji su život i rad doprineli kulturnom razumijevanju evropskih zemalja i njihovim mirnim međusobnim odnosima</a:t>
            </a:r>
            <a:r>
              <a:rPr lang="sr-Latn-RS" b="1" dirty="0"/>
              <a:t>)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b="1" dirty="0"/>
              <a:t>U Nemačkoj je bio prvi Jugosloven koji je dobio krst za zasluge zbog odbrane nemačke umetnosti od nacizma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7AFDF-E160-0ED0-B35E-0C6AAC642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7583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0BA158-12BD-AA3A-DF87-6088725E3F3F}"/>
              </a:ext>
            </a:extLst>
          </p:cNvPr>
          <p:cNvSpPr txBox="1"/>
          <p:nvPr/>
        </p:nvSpPr>
        <p:spPr>
          <a:xfrm>
            <a:off x="4702628" y="5931986"/>
            <a:ext cx="26125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b="1" dirty="0"/>
              <a:t>Jevrejski pregled</a:t>
            </a:r>
            <a:r>
              <a:rPr lang="en-US" sz="1600" b="1" dirty="0"/>
              <a:t>, 1969</a:t>
            </a:r>
            <a:r>
              <a:rPr lang="sr-Latn-RS" sz="1600" b="1" dirty="0"/>
              <a:t>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256459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F53C72-640E-502A-5E79-BC0BDD2B7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6925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DBCAFB-2597-9B06-96A7-724491EB3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771" y="0"/>
            <a:ext cx="441498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9DE9D7-5315-F136-F31D-F2A4C2F4F968}"/>
              </a:ext>
            </a:extLst>
          </p:cNvPr>
          <p:cNvSpPr txBox="1"/>
          <p:nvPr/>
        </p:nvSpPr>
        <p:spPr>
          <a:xfrm>
            <a:off x="9390743" y="6096001"/>
            <a:ext cx="2801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b="1" dirty="0"/>
              <a:t>Jevrejski p</a:t>
            </a:r>
            <a:r>
              <a:rPr lang="en-US" sz="1600" b="1" dirty="0"/>
              <a:t>regled, 1964.</a:t>
            </a:r>
          </a:p>
        </p:txBody>
      </p:sp>
    </p:spTree>
    <p:extLst>
      <p:ext uri="{BB962C8B-B14F-4D97-AF65-F5344CB8AC3E}">
        <p14:creationId xmlns:p14="http://schemas.microsoft.com/office/powerpoint/2010/main" val="2617736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49B8AFA-EC95-56AA-CA25-79ED8D701E59}"/>
              </a:ext>
            </a:extLst>
          </p:cNvPr>
          <p:cNvSpPr txBox="1"/>
          <p:nvPr/>
        </p:nvSpPr>
        <p:spPr>
          <a:xfrm>
            <a:off x="137479" y="1634416"/>
            <a:ext cx="5786292" cy="2946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n-US" sz="2000" b="1" dirty="0"/>
              <a:t>Pripovetka</a:t>
            </a:r>
            <a:r>
              <a:rPr lang="en-US" sz="2000" b="1" i="1" dirty="0"/>
              <a:t> Ulica mrtvih Jevreja, </a:t>
            </a:r>
            <a:r>
              <a:rPr lang="en-US" sz="2000" b="1" dirty="0"/>
              <a:t>Oto </a:t>
            </a:r>
            <a:r>
              <a:rPr lang="sr-Latn-RS" sz="2000" b="1" dirty="0"/>
              <a:t>i</a:t>
            </a:r>
            <a:r>
              <a:rPr lang="en-US" sz="2000" b="1" dirty="0"/>
              <a:t> Liza</a:t>
            </a:r>
            <a:r>
              <a:rPr lang="sr-Latn-RS" sz="2000" b="1" dirty="0"/>
              <a:t> Bihalji </a:t>
            </a:r>
            <a:r>
              <a:rPr lang="en-US" sz="2000" b="1" dirty="0"/>
              <a:t>(</a:t>
            </a:r>
            <a:r>
              <a:rPr lang="sr-Latn-RS" sz="2000" b="1" dirty="0"/>
              <a:t>Jevrejski alman</a:t>
            </a:r>
            <a:r>
              <a:rPr lang="en-US" sz="2000" b="1" dirty="0"/>
              <a:t>ah, 1955/56)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Priča</a:t>
            </a:r>
            <a:r>
              <a:rPr lang="sr-Latn-RS" sz="2000" b="1" i="1" dirty="0"/>
              <a:t> </a:t>
            </a:r>
            <a:r>
              <a:rPr lang="es-ES" sz="2000" b="1" i="1" dirty="0"/>
              <a:t>Ben Šan i paćenik Jov: Ameri</a:t>
            </a:r>
            <a:r>
              <a:rPr lang="sr-Latn-RS" sz="2000" b="1" i="1" dirty="0"/>
              <a:t>čke sinkope IV, </a:t>
            </a:r>
            <a:r>
              <a:rPr lang="sr-Latn-RS" sz="2000" b="1" dirty="0"/>
              <a:t>Oto i Liza Bihalji (Jevrejski almanah, 1960)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i="1" dirty="0"/>
              <a:t>Mark Šagal: Baal Šem pod Ajfelovom kulom</a:t>
            </a:r>
            <a:r>
              <a:rPr lang="sr-Latn-RS" sz="2000" b="1" dirty="0"/>
              <a:t>, Oto Bihalji-Merin (Jevrejski almanah, 1962)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i="1" dirty="0"/>
              <a:t>Franc Kafka, </a:t>
            </a:r>
            <a:r>
              <a:rPr lang="sr-Latn-RS" sz="2000" b="1" dirty="0"/>
              <a:t>Oto Bihalji-Merin (Jevrejski almanah, 1964)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2105D2-5122-466F-7DC0-69D0DAADD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892" y="998127"/>
            <a:ext cx="3019483" cy="421877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DF260B-68B2-D769-9D77-EC388F27E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3732" y="883081"/>
            <a:ext cx="2254366" cy="320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075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FC806-79BA-678D-3249-368AD9691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36174357-159F-3C20-53C8-166010A95416}"/>
              </a:ext>
            </a:extLst>
          </p:cNvPr>
          <p:cNvSpPr txBox="1"/>
          <p:nvPr/>
        </p:nvSpPr>
        <p:spPr>
          <a:xfrm>
            <a:off x="607835" y="790020"/>
            <a:ext cx="5139822" cy="5100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1976. u Salonu Muzeja savremene umetnosti otvorena je izložba o Otovom životu i radu, a nakon toga tek 2018. u Kući legata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2022. stan u Nemanjinoj 3 otvoren je za javnost kao deo Muzeja naivne i marginalne umetnosti u Jagodini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Muzej naivne i marginalne umetnosti  osnovao je i Fond Oto Bihalji-Merina, a od 2009. na Bijenalu naivne i marginalne umetnosti dodeljuje se Počasno priznanje Oto Bihalji za doprinose na polju afirmacije naivne i marginalne umetnosti</a:t>
            </a:r>
            <a:endParaRPr lang="es-ES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570D17-8C4D-AF16-94BC-4D87B214D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402" y="445867"/>
            <a:ext cx="4299303" cy="5429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A2D9C7-F3BC-EA60-091F-390A248E0E13}"/>
              </a:ext>
            </a:extLst>
          </p:cNvPr>
          <p:cNvSpPr txBox="1"/>
          <p:nvPr/>
        </p:nvSpPr>
        <p:spPr>
          <a:xfrm>
            <a:off x="7015402" y="6042800"/>
            <a:ext cx="4299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RS" sz="1600" b="1" dirty="0"/>
              <a:t>Jevrejski preled</a:t>
            </a:r>
            <a:r>
              <a:rPr lang="en-US" sz="1600" b="1" dirty="0"/>
              <a:t>, 1976.</a:t>
            </a:r>
          </a:p>
        </p:txBody>
      </p:sp>
    </p:spTree>
    <p:extLst>
      <p:ext uri="{BB962C8B-B14F-4D97-AF65-F5344CB8AC3E}">
        <p14:creationId xmlns:p14="http://schemas.microsoft.com/office/powerpoint/2010/main" val="3197094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A21E501-4F7B-2F37-C7C5-4D60D15E3D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99" r="1712"/>
          <a:stretch>
            <a:fillRect/>
          </a:stretch>
        </p:blipFill>
        <p:spPr>
          <a:xfrm>
            <a:off x="293580" y="842470"/>
            <a:ext cx="8954226" cy="44541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E9C7789-7677-2F3C-D9EE-A894B95C0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192" y="291973"/>
            <a:ext cx="3448227" cy="49024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D0CD98-E587-488F-B7AC-218A8B536D7B}"/>
              </a:ext>
            </a:extLst>
          </p:cNvPr>
          <p:cNvSpPr txBox="1"/>
          <p:nvPr/>
        </p:nvSpPr>
        <p:spPr>
          <a:xfrm flipH="1">
            <a:off x="293580" y="5560256"/>
            <a:ext cx="8954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Zapisnik rođenih – Rabinat i matični ured Izraelske bogoštove općine Zemun</a:t>
            </a:r>
          </a:p>
          <a:p>
            <a:r>
              <a:rPr lang="sr-Latn-RS" sz="1400" dirty="0"/>
              <a:t>Izvor: Digitalni repozitorijum Istorijskog arhiva Beograda</a:t>
            </a:r>
            <a:r>
              <a:rPr lang="sr-Latn-RS" b="1" dirty="0"/>
              <a:t>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5431864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362C4ED-811F-1AC7-3EBC-2E28D53990A9}"/>
              </a:ext>
            </a:extLst>
          </p:cNvPr>
          <p:cNvSpPr txBox="1"/>
          <p:nvPr/>
        </p:nvSpPr>
        <p:spPr>
          <a:xfrm>
            <a:off x="5375188" y="710677"/>
            <a:ext cx="6421395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Oktobra 2024. otvorena je prva stalna postavka Salona Oto Bihalji-Merina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Novembra iste godine </a:t>
            </a:r>
            <a:r>
              <a:rPr lang="es-ES" sz="2000" b="1" dirty="0"/>
              <a:t>u</a:t>
            </a:r>
            <a:r>
              <a:rPr lang="sr-Latn-RS" sz="2000" b="1" dirty="0"/>
              <a:t> Galeriji - legatu Milice Zorić i Rodoljuba Čolakovića organizovana je izložba</a:t>
            </a:r>
            <a:r>
              <a:rPr lang="sr-Latn-RS" sz="2000" b="1" i="1" dirty="0"/>
              <a:t> </a:t>
            </a:r>
            <a:r>
              <a:rPr lang="es-ES" sz="2000" b="1" i="1" dirty="0"/>
              <a:t>Oto Bihalji-Merin: Morao sam biti prisutan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Autori izložbe, </a:t>
            </a:r>
            <a:r>
              <a:rPr lang="es-ES" sz="2000" b="1" dirty="0"/>
              <a:t>Miroslav Karić </a:t>
            </a:r>
            <a:r>
              <a:rPr lang="sr-Latn-RS" sz="2000" b="1" dirty="0"/>
              <a:t>(</a:t>
            </a:r>
            <a:r>
              <a:rPr lang="es-ES" sz="2000" b="1" dirty="0"/>
              <a:t>MSUB</a:t>
            </a:r>
            <a:r>
              <a:rPr lang="sr-Latn-RS" sz="2000" b="1" dirty="0"/>
              <a:t>)</a:t>
            </a:r>
            <a:r>
              <a:rPr lang="es-ES" sz="2000" b="1" dirty="0"/>
              <a:t> i Senka Latinović </a:t>
            </a:r>
            <a:r>
              <a:rPr lang="sr-Latn-RS" sz="2000" b="1" dirty="0"/>
              <a:t>(</a:t>
            </a:r>
            <a:r>
              <a:rPr lang="es-ES" sz="2000" b="1" dirty="0"/>
              <a:t>MNMU</a:t>
            </a:r>
            <a:r>
              <a:rPr lang="sr-Latn-RS" sz="2000" b="1" dirty="0"/>
              <a:t>), za naslov izložbe iskoristili su sintagmu „morao sam biti prisutan“ koja se, kako navode, često sreće u Otovim memoarskim zapisima, a kojom je želeo da objasni suštinu svog pogleda na svet i naglasi potrebu za preuzimanjem inicijative i aktivnim učešćem u društvenim događajima kojima je svedočio tokom 20. veka</a:t>
            </a:r>
            <a:endParaRPr lang="es-ES" sz="2000" b="1" dirty="0"/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38528A4-3BB6-FA63-20E0-001B51878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51" y="1758339"/>
            <a:ext cx="4399006" cy="33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22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maž Fransisku Goji u okviru projekta „Oto Bihalji-Merin i Španija” 1">
            <a:extLst>
              <a:ext uri="{FF2B5EF4-FFF2-40B4-BE49-F238E27FC236}">
                <a16:creationId xmlns:a16="http://schemas.microsoft.com/office/drawing/2014/main" id="{6D0A647E-7E1F-34C0-9C0E-BF118249D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41" y="519614"/>
            <a:ext cx="3910291" cy="218976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D43EF2F-0424-F8D6-2E38-8F578761792C}"/>
              </a:ext>
            </a:extLst>
          </p:cNvPr>
          <p:cNvSpPr txBox="1"/>
          <p:nvPr/>
        </p:nvSpPr>
        <p:spPr>
          <a:xfrm>
            <a:off x="4715388" y="519614"/>
            <a:ext cx="7128386" cy="6177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Aprila ove godine u Galeriji instituta Servantes, u okviru projekta Oto Bihalji-Merin i Španija,</a:t>
            </a:r>
            <a:r>
              <a:rPr lang="sr-Latn-RS" sz="2000" b="1" i="1" dirty="0"/>
              <a:t> </a:t>
            </a:r>
            <a:r>
              <a:rPr lang="sr-Latn-RS" sz="2000" b="1" dirty="0"/>
              <a:t>otvorena je izložba </a:t>
            </a:r>
            <a:r>
              <a:rPr lang="sr-Latn-RS" sz="2000" b="1" i="1" dirty="0"/>
              <a:t>Tumačiti Goju: Bihalji-Merinova vizija umetnosti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Tom prilikom održana je i promocija kapitalnog dela Ota Bihalji-Merina o Fransisku Goji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Originalno trotomno izdanje – </a:t>
            </a:r>
            <a:r>
              <a:rPr lang="sr-Latn-RS" sz="2000" b="1" i="1" dirty="0"/>
              <a:t>Francisco Goya. Caprichos, Verborgene Wahrheit </a:t>
            </a:r>
            <a:r>
              <a:rPr lang="sr-Latn-RS" sz="2000" b="1" dirty="0"/>
              <a:t>(Fransisko Goja. Kaprici, skrivena istina, 1980), </a:t>
            </a:r>
            <a:r>
              <a:rPr lang="sr-Latn-RS" sz="2000" b="1" i="1" dirty="0"/>
              <a:t>Goya und wir. Gemälde, Porträits, Fresken</a:t>
            </a:r>
            <a:r>
              <a:rPr lang="sr-Latn-RS" sz="2000" b="1" dirty="0"/>
              <a:t> (Goja i mi. Slike, portreti i freske, 1981), </a:t>
            </a:r>
            <a:r>
              <a:rPr lang="sr-Latn-RS" sz="2000" b="1" i="1" dirty="0"/>
              <a:t>Goya-Glanz und Macht. Schercken des Krieges</a:t>
            </a:r>
            <a:r>
              <a:rPr lang="sr-Latn-RS" sz="2000" b="1" dirty="0"/>
              <a:t> (Goja – Sjaj i moć. Užasi rata, 1985) – Oto je napisao na nemačkom jeziku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2025. je po prvi put na našem jeziku izašao objedinjeni prevod ove studije pod naslovom </a:t>
            </a:r>
            <a:r>
              <a:rPr lang="sr-Latn-RS" sz="2000" b="1" i="1" dirty="0"/>
              <a:t>Goja: Sjaj i moć. Užasi rata.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Napisao je i četvrti tom pod radnim naslovom </a:t>
            </a:r>
            <a:r>
              <a:rPr lang="sr-Latn-RS" sz="2000" b="1" i="1" dirty="0"/>
              <a:t>Goja: Crni slikar</a:t>
            </a:r>
            <a:r>
              <a:rPr lang="sr-Latn-RS" sz="2000" b="1" dirty="0"/>
              <a:t>, ali još uvek nije nigde objavljen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endParaRPr lang="es-ES" sz="2000" b="1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B14C36C-E066-94AF-B1F5-FEC22844A4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06" t="12828" r="11623" b="7409"/>
          <a:stretch>
            <a:fillRect/>
          </a:stretch>
        </p:blipFill>
        <p:spPr>
          <a:xfrm>
            <a:off x="1182377" y="2951197"/>
            <a:ext cx="2566221" cy="338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30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9B91A25-5B63-F7BC-A2F4-546737CC43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49" r="8878"/>
          <a:stretch>
            <a:fillRect/>
          </a:stretch>
        </p:blipFill>
        <p:spPr>
          <a:xfrm>
            <a:off x="968828" y="303525"/>
            <a:ext cx="10254344" cy="625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149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13ADDB-77FE-D93A-1287-676E3BEB07D5}"/>
              </a:ext>
            </a:extLst>
          </p:cNvPr>
          <p:cNvSpPr txBox="1"/>
          <p:nvPr/>
        </p:nvSpPr>
        <p:spPr>
          <a:xfrm>
            <a:off x="697959" y="126459"/>
            <a:ext cx="10796081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/>
              <a:t>Fransisko de Goja rođen je u Fuendetodosu (Saragosa) 1746. godine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b</a:t>
            </a:r>
            <a:r>
              <a:rPr lang="es-ES" b="1" dirty="0"/>
              <a:t>io je slikar i svedok Francuske revolucije, Rata za nezavisnost i apsolutizma Fernanda VII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/>
              <a:t>crtanje je počeo da uči sa 13 godina u Saragosi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n</a:t>
            </a:r>
            <a:r>
              <a:rPr lang="en-US" b="1" dirty="0"/>
              <a:t>akon što nije primljen na Kraljevsku akademiju lepih umetnosti San Fernando, otišao je u Italiju gde je proučavao dela Gvida Renija, Rubensa, Paola Veronezea i Rafaela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/>
              <a:t>po povratku u Saragosu završio je svoju prvu porudžbinu – fresku na jednoj od kupola bazilike Pilar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o</a:t>
            </a:r>
            <a:r>
              <a:rPr lang="en-US" b="1" dirty="0"/>
              <a:t>dlazi u Madrid i radi na dvoru kao slikar kartona za Kraljevsku fabriku tapiserija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b="1" dirty="0"/>
              <a:t>slika</a:t>
            </a:r>
            <a:r>
              <a:rPr lang="es-ES" b="1" dirty="0"/>
              <a:t> </a:t>
            </a:r>
            <a:r>
              <a:rPr lang="es-ES" b="1" i="1" dirty="0"/>
              <a:t>Hrist na krstu</a:t>
            </a:r>
            <a:r>
              <a:rPr lang="sr-Latn-RS" b="1" i="1" dirty="0"/>
              <a:t> </a:t>
            </a:r>
            <a:r>
              <a:rPr lang="sr-Latn-RS" b="1" dirty="0"/>
              <a:t>(po uzoru na istoimenu Velaskezovu sliku) konačno </a:t>
            </a:r>
            <a:r>
              <a:rPr lang="es-ES" b="1" dirty="0"/>
              <a:t>mu </a:t>
            </a:r>
            <a:r>
              <a:rPr lang="sr-Latn-BA" b="1" dirty="0"/>
              <a:t>je omogućila</a:t>
            </a:r>
            <a:r>
              <a:rPr lang="es-ES" b="1" dirty="0"/>
              <a:t> ulazak na Akademiju lepih umetnosti San Fernando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slika </a:t>
            </a:r>
            <a:r>
              <a:rPr lang="en-US" b="1" dirty="0"/>
              <a:t>seriju motiva sa bikovima</a:t>
            </a:r>
            <a:r>
              <a:rPr lang="sr-Latn-BA" b="1" dirty="0"/>
              <a:t>, portrete</a:t>
            </a:r>
            <a:r>
              <a:rPr lang="en-US" b="1" dirty="0"/>
              <a:t> (porodica Karlosa IV, vojvotkinja od Albe, grofica od Činčona)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b="1" dirty="0"/>
              <a:t>ed</a:t>
            </a:r>
            <a:r>
              <a:rPr lang="sr-Latn-RS" b="1" dirty="0"/>
              <a:t>an je od najvećih umetnika grafičara - u</a:t>
            </a:r>
            <a:r>
              <a:rPr lang="es-ES" b="1" dirty="0"/>
              <a:t> seriji </a:t>
            </a:r>
            <a:r>
              <a:rPr lang="es-ES" b="1" i="1" dirty="0"/>
              <a:t>Los Caprichos </a:t>
            </a:r>
            <a:r>
              <a:rPr lang="es-ES" b="1" dirty="0"/>
              <a:t>širi ideologiju prosvetitelja i kritikuje društvene nepravde tog vremena</a:t>
            </a:r>
            <a:endParaRPr lang="sr-Latn-RS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od 1797. do 1805. slika čuvene</a:t>
            </a:r>
            <a:r>
              <a:rPr lang="en-US" b="1" dirty="0"/>
              <a:t> Maje – u tadašnjoj Španiji majom se označavala žena iz nižih društvenih slojeva, poznata po svom stilu oblačenja, samouverenom stavu i često seksualno provokativnom ponašanju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r</a:t>
            </a:r>
            <a:r>
              <a:rPr lang="en-US" b="1" dirty="0"/>
              <a:t>at za nezavisnost prikazao u dva remek-dela: 2. maj (borba sa Mamelucima) i 3. maj (streljanje Španaca</a:t>
            </a:r>
            <a:r>
              <a:rPr lang="sr-Latn-BA" b="1" dirty="0"/>
              <a:t> od strane francuskih vojnika</a:t>
            </a:r>
            <a:r>
              <a:rPr lang="en-US" b="1" dirty="0"/>
              <a:t>)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u</a:t>
            </a:r>
            <a:r>
              <a:rPr lang="en-US" b="1" dirty="0"/>
              <a:t> straosti je ogluveo i živeo u Kući gluvog (Quinta del Sordo)</a:t>
            </a:r>
            <a:r>
              <a:rPr lang="sr-Latn-BA" b="1" dirty="0"/>
              <a:t> – </a:t>
            </a:r>
            <a:r>
              <a:rPr lang="es-ES" b="1" dirty="0"/>
              <a:t>slika nekoliko murala sa velikom ekspresivnom snagom, blisko</a:t>
            </a:r>
            <a:r>
              <a:rPr lang="sr-Latn-RS" b="1" dirty="0"/>
              <a:t>j</a:t>
            </a:r>
            <a:r>
              <a:rPr lang="es-ES" b="1" dirty="0"/>
              <a:t> apstrakciji, kao što su </a:t>
            </a:r>
            <a:r>
              <a:rPr lang="es-ES" b="1" i="1" dirty="0"/>
              <a:t>Polupotopljeni pas</a:t>
            </a:r>
            <a:r>
              <a:rPr lang="es-ES" b="1" dirty="0"/>
              <a:t>, </a:t>
            </a:r>
            <a:r>
              <a:rPr lang="es-ES" b="1" i="1" dirty="0"/>
              <a:t>Saturn proždire svog sina </a:t>
            </a:r>
            <a:r>
              <a:rPr lang="es-ES" b="1" dirty="0"/>
              <a:t>ili </a:t>
            </a:r>
            <a:r>
              <a:rPr lang="es-ES" b="1" i="1" dirty="0"/>
              <a:t>Borba motkama</a:t>
            </a:r>
            <a:r>
              <a:rPr lang="es-ES" b="1" dirty="0"/>
              <a:t>, koja može predstavljati bratoubilačku borbu između Španaca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dirty="0"/>
              <a:t>s</a:t>
            </a:r>
            <a:r>
              <a:rPr lang="en-US" b="1" dirty="0"/>
              <a:t>a 78 godina odlučio je da ode u izgnanstvo u Francusku</a:t>
            </a:r>
            <a:endParaRPr lang="sr-Latn-BA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/>
              <a:t>umire u Bordou 1828. godine</a:t>
            </a:r>
          </a:p>
        </p:txBody>
      </p:sp>
    </p:spTree>
    <p:extLst>
      <p:ext uri="{BB962C8B-B14F-4D97-AF65-F5344CB8AC3E}">
        <p14:creationId xmlns:p14="http://schemas.microsoft.com/office/powerpoint/2010/main" val="14212961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ja">
            <a:hlinkClick r:id="" action="ppaction://media"/>
            <a:extLst>
              <a:ext uri="{FF2B5EF4-FFF2-40B4-BE49-F238E27FC236}">
                <a16:creationId xmlns:a16="http://schemas.microsoft.com/office/drawing/2014/main" id="{0C1B3443-16FE-6800-0D10-3179D716AC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0" y="288131"/>
            <a:ext cx="10223500" cy="575071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E88AD1D-1417-BDFD-1DD6-B6206DDEDE0A}"/>
              </a:ext>
            </a:extLst>
          </p:cNvPr>
          <p:cNvSpPr txBox="1"/>
          <p:nvPr/>
        </p:nvSpPr>
        <p:spPr>
          <a:xfrm>
            <a:off x="951627" y="6313304"/>
            <a:ext cx="10256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Izvor/youtube: History of Spain - </a:t>
            </a:r>
            <a:r>
              <a:rPr lang="es-ES" dirty="0"/>
              <a:t>FRANCISCO DE GOYA: BIOGRAFÍA Y OBRAS MÁS IMPORTANTES</a:t>
            </a:r>
            <a:r>
              <a:rPr lang="sr-Latn-RS" dirty="0"/>
              <a:t>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912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16D2F23-D099-D4A3-CE76-1F86B2C35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13" y="668409"/>
            <a:ext cx="4140887" cy="552118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870DC93-5437-A67F-1566-16D53850089E}"/>
              </a:ext>
            </a:extLst>
          </p:cNvPr>
          <p:cNvSpPr txBox="1"/>
          <p:nvPr/>
        </p:nvSpPr>
        <p:spPr>
          <a:xfrm>
            <a:off x="5156200" y="1269434"/>
            <a:ext cx="6576060" cy="4319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U Salonu O</a:t>
            </a:r>
            <a:r>
              <a:rPr lang="en-US" sz="2000" b="1" dirty="0"/>
              <a:t>B</a:t>
            </a:r>
            <a:r>
              <a:rPr lang="sr-Latn-RS" sz="2000" b="1" dirty="0"/>
              <a:t>M maja ove godine otvorena je izložba </a:t>
            </a:r>
            <a:r>
              <a:rPr lang="sr-Latn-RS" sz="2000" b="1" i="1" dirty="0"/>
              <a:t>Od Druge španske republike do Fransiska Goje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Kako piše na sajtu Muzeja naivne i marginalne umetnosti, izložba ima za cilj da osvetli Bihalji-Merinove veze sa ličnostima koje su presudno oblikovale njegove afinitete prema špnaskoj kulturi - od Servantesa, Velaskeza, Valje Inklana do Pikasa i Goje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predstavljene su i njegove posete Španiji – od učešća u Španskom građanskom ratu, do proučavanja Gojinog opusa u Muzeju Prado (nakon pada Franka)</a:t>
            </a:r>
            <a:endParaRPr lang="es-ES" sz="2000" b="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2809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623C17-2EE2-62DE-B783-4CC03B428D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2"/>
          <a:stretch>
            <a:fillRect/>
          </a:stretch>
        </p:blipFill>
        <p:spPr>
          <a:xfrm>
            <a:off x="872221" y="1834416"/>
            <a:ext cx="5180236" cy="20009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404E5B-90CA-6810-1735-F873B1E64538}"/>
              </a:ext>
            </a:extLst>
          </p:cNvPr>
          <p:cNvSpPr txBox="1"/>
          <p:nvPr/>
        </p:nvSpPr>
        <p:spPr>
          <a:xfrm>
            <a:off x="872221" y="4023133"/>
            <a:ext cx="429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Jevrejski pregled, 1986.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5023B-B87B-1C2F-C98B-5C5F435B1A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09" t="1509" r="6584" b="5623"/>
          <a:stretch>
            <a:fillRect/>
          </a:stretch>
        </p:blipFill>
        <p:spPr>
          <a:xfrm>
            <a:off x="7023552" y="188687"/>
            <a:ext cx="3991429" cy="57331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EC3636-9ABD-457A-0A8A-DD647C694985}"/>
              </a:ext>
            </a:extLst>
          </p:cNvPr>
          <p:cNvSpPr txBox="1"/>
          <p:nvPr/>
        </p:nvSpPr>
        <p:spPr>
          <a:xfrm>
            <a:off x="7023552" y="6022982"/>
            <a:ext cx="3991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200" dirty="0"/>
              <a:t>https://nova.rs/kultura/o-izlozbi-oto-bihalji-merin-morao-sam-biti-prisutan/</a:t>
            </a:r>
          </a:p>
        </p:txBody>
      </p:sp>
    </p:spTree>
    <p:extLst>
      <p:ext uri="{BB962C8B-B14F-4D97-AF65-F5344CB8AC3E}">
        <p14:creationId xmlns:p14="http://schemas.microsoft.com/office/powerpoint/2010/main" val="2583590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zložba „Oto Bihalji-Merin: Morao sam biti prisutan“ od 22. novembra u Galeriji-legatu Milice Zorić i Rodoljuba Čolakovića">
            <a:extLst>
              <a:ext uri="{FF2B5EF4-FFF2-40B4-BE49-F238E27FC236}">
                <a16:creationId xmlns:a16="http://schemas.microsoft.com/office/drawing/2014/main" id="{2FA03256-3A04-3E37-80F5-C863BC23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58" y="431800"/>
            <a:ext cx="6057592" cy="34060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046F553-1D07-893D-D03E-849DD6E9D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167" y="0"/>
            <a:ext cx="3655540" cy="60071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8C12DAB-6301-A1A2-1957-57F915703C75}"/>
              </a:ext>
            </a:extLst>
          </p:cNvPr>
          <p:cNvSpPr txBox="1"/>
          <p:nvPr/>
        </p:nvSpPr>
        <p:spPr>
          <a:xfrm>
            <a:off x="812058" y="4497199"/>
            <a:ext cx="5095256" cy="1509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Supruga Liza napustila ga je 1991.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Oto je preminuo 22. decembra 1993.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Oboje su sahranjeni na Jevrejskom groblju u Zemunu</a:t>
            </a:r>
            <a:endParaRPr lang="es-E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1FB877-B9A2-D339-7B25-2B2242E0898C}"/>
              </a:ext>
            </a:extLst>
          </p:cNvPr>
          <p:cNvSpPr txBox="1"/>
          <p:nvPr/>
        </p:nvSpPr>
        <p:spPr>
          <a:xfrm>
            <a:off x="7949167" y="6007100"/>
            <a:ext cx="3655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200" dirty="0"/>
              <a:t>https://commons.wikimedia.org/wiki/File:Nadgrobni_spomenik_Ota_Bihalji-Merina_i_supruge_Lize_02.jpg</a:t>
            </a:r>
          </a:p>
        </p:txBody>
      </p:sp>
    </p:spTree>
    <p:extLst>
      <p:ext uri="{BB962C8B-B14F-4D97-AF65-F5344CB8AC3E}">
        <p14:creationId xmlns:p14="http://schemas.microsoft.com/office/powerpoint/2010/main" val="3046086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B0F6B6-D643-484D-7B20-6341D566C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8" y="420989"/>
            <a:ext cx="1867840" cy="2395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272608-2CB1-FA95-CE0A-ADE8919FC3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4" r="1964"/>
          <a:stretch>
            <a:fillRect/>
          </a:stretch>
        </p:blipFill>
        <p:spPr>
          <a:xfrm>
            <a:off x="2074411" y="1171090"/>
            <a:ext cx="2154167" cy="23917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857F8A-83C3-5361-A017-5E812339F0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56" r="3008"/>
          <a:stretch>
            <a:fillRect/>
          </a:stretch>
        </p:blipFill>
        <p:spPr>
          <a:xfrm>
            <a:off x="8488555" y="3007759"/>
            <a:ext cx="1629034" cy="2687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34CEC7-9292-5EF6-1385-FDFB4CFFD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803" y="2357635"/>
            <a:ext cx="1920240" cy="24103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AD4A4F-2C25-4C04-A0F5-BBF5FA56A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3090" y="1765894"/>
            <a:ext cx="1920240" cy="24837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38903C-E92E-427D-D447-6948031BE7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01" y="3730840"/>
            <a:ext cx="1730017" cy="22621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C45CD7-A45E-797A-FC19-8552A46ABA7D}"/>
              </a:ext>
            </a:extLst>
          </p:cNvPr>
          <p:cNvSpPr txBox="1"/>
          <p:nvPr/>
        </p:nvSpPr>
        <p:spPr>
          <a:xfrm>
            <a:off x="816930" y="6067679"/>
            <a:ext cx="905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Knjige Oto Bihalji-Merina koje se nalaze u biblioteci Saveza jevrejskih op</a:t>
            </a:r>
            <a:r>
              <a:rPr lang="sr-Latn-BA" b="1" dirty="0"/>
              <a:t>ština Srbije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62374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FEF84D-49CA-E1DF-7E2B-D602B311F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10" y="379043"/>
            <a:ext cx="6242292" cy="2597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F2AB71-0A97-F3D5-0EFB-2E43678CC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926" y="379043"/>
            <a:ext cx="4688472" cy="58096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5C11FD-7F7E-ABF4-D24D-5B8FBDC6D890}"/>
              </a:ext>
            </a:extLst>
          </p:cNvPr>
          <p:cNvSpPr txBox="1"/>
          <p:nvPr/>
        </p:nvSpPr>
        <p:spPr>
          <a:xfrm>
            <a:off x="424602" y="3062637"/>
            <a:ext cx="619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b="1" dirty="0"/>
              <a:t>Mirjana, Otova i Lizina ćerka, 1956. udala se za Gerharda Šenbernera, nemačkog istoričara, publiciste i pionira u javnom suočavanju sa zločinima počinjenim tokom nacističke ere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b="1" dirty="0"/>
              <a:t>njegova knjiga </a:t>
            </a:r>
            <a:r>
              <a:rPr lang="sr-Latn-RS" b="1" i="1" dirty="0"/>
              <a:t>Žuta zvezda – progon Jevreja u Evropi 1933-1945</a:t>
            </a:r>
            <a:r>
              <a:rPr lang="sr-Latn-RS" b="1" dirty="0"/>
              <a:t> prvi put je objavljena 1960. i nakon toga se pojavila u nekoliko reprinta i prevoda</a:t>
            </a:r>
            <a:r>
              <a:rPr lang="sr-Latn-RS" dirty="0"/>
              <a:t> </a:t>
            </a:r>
            <a:endParaRPr lang="sr-Latn-RS" b="1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b="1" dirty="0"/>
              <a:t>1961. Gerhard je bio deo delegacije posmatrača mladih zapadnonemačkih novinara koji su izveštavali o suđenju Adolfu Ajhmanu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b="1" dirty="0"/>
              <a:t>od 1973. do 1978. bio je direktor Gete instituta u Tel Avivu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8942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7B6CB26-1FF0-8597-0F12-568688D1F900}"/>
              </a:ext>
            </a:extLst>
          </p:cNvPr>
          <p:cNvSpPr txBox="1"/>
          <p:nvPr/>
        </p:nvSpPr>
        <p:spPr>
          <a:xfrm>
            <a:off x="349624" y="5154934"/>
            <a:ext cx="4207862" cy="1221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Juden gasse (1816-1897)</a:t>
            </a:r>
          </a:p>
          <a:p>
            <a:pPr marL="285750" indent="-285750" algn="just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Primorska ulica (1897-1992)</a:t>
            </a:r>
          </a:p>
          <a:p>
            <a:pPr marL="285750" indent="-285750" algn="just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Ulica Rabina Alkalaja</a:t>
            </a:r>
            <a:endParaRPr lang="es-ES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FCE4F28-3B8E-161D-0077-DC485E5C59B2}"/>
              </a:ext>
            </a:extLst>
          </p:cNvPr>
          <p:cNvSpPr txBox="1"/>
          <p:nvPr/>
        </p:nvSpPr>
        <p:spPr>
          <a:xfrm>
            <a:off x="6493681" y="5154934"/>
            <a:ext cx="5147029" cy="680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sr-Latn-RS" b="1" dirty="0"/>
              <a:t>Oto Bihalji-Merin, Zemun</a:t>
            </a:r>
            <a:br>
              <a:rPr lang="sr-Latn-RS" sz="1400" dirty="0"/>
            </a:br>
            <a:r>
              <a:rPr lang="sr-Latn-RS" sz="1400" dirty="0"/>
              <a:t>Izvor/youtube: RTS Obrazovno naučni program</a:t>
            </a:r>
            <a:endParaRPr lang="es-ES" sz="1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37502F9-0D21-2278-F661-E21CAD865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r="17097"/>
          <a:stretch>
            <a:fillRect/>
          </a:stretch>
        </p:blipFill>
        <p:spPr>
          <a:xfrm>
            <a:off x="6493681" y="1488922"/>
            <a:ext cx="5233441" cy="3514854"/>
          </a:xfrm>
          <a:prstGeom prst="rect">
            <a:avLst/>
          </a:prstGeom>
          <a:ln w="3810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65A1DB-CBC0-4B88-834D-61C737E178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60" b="2095"/>
          <a:stretch/>
        </p:blipFill>
        <p:spPr>
          <a:xfrm>
            <a:off x="349624" y="325630"/>
            <a:ext cx="5656729" cy="4678146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5301272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D2D651-D620-4B1D-53FB-79F4A7F3A582}"/>
              </a:ext>
            </a:extLst>
          </p:cNvPr>
          <p:cNvSpPr txBox="1"/>
          <p:nvPr/>
        </p:nvSpPr>
        <p:spPr>
          <a:xfrm>
            <a:off x="696685" y="928915"/>
            <a:ext cx="10798629" cy="1617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2400" b="1" dirty="0"/>
              <a:t>AUTOR PREZENTACIJE I PREDAVANJA</a:t>
            </a:r>
          </a:p>
          <a:p>
            <a:pPr algn="ctr">
              <a:lnSpc>
                <a:spcPct val="150000"/>
              </a:lnSpc>
            </a:pPr>
            <a:r>
              <a:rPr lang="sr-Latn-RS" sz="2400" b="1" dirty="0"/>
              <a:t>Barbara Panić, </a:t>
            </a:r>
            <a:r>
              <a:rPr lang="sr-Latn-RS" sz="2400" b="1"/>
              <a:t>kustos Jevrejskog </a:t>
            </a:r>
            <a:r>
              <a:rPr lang="sr-Latn-RS" sz="2400" b="1" dirty="0"/>
              <a:t>istorijskog muzeja</a:t>
            </a:r>
          </a:p>
          <a:p>
            <a:pPr algn="ctr">
              <a:lnSpc>
                <a:spcPct val="150000"/>
              </a:lnSpc>
            </a:pPr>
            <a:r>
              <a:rPr lang="sr-Latn-RS" sz="2000" b="1" dirty="0"/>
              <a:t>zoomŠabat, juli 2026.</a:t>
            </a:r>
          </a:p>
        </p:txBody>
      </p:sp>
    </p:spTree>
    <p:extLst>
      <p:ext uri="{BB962C8B-B14F-4D97-AF65-F5344CB8AC3E}">
        <p14:creationId xmlns:p14="http://schemas.microsoft.com/office/powerpoint/2010/main" val="1608464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ca primorska ulica">
            <a:hlinkClick r:id="" action="ppaction://media"/>
            <a:extLst>
              <a:ext uri="{FF2B5EF4-FFF2-40B4-BE49-F238E27FC236}">
                <a16:creationId xmlns:a16="http://schemas.microsoft.com/office/drawing/2014/main" id="{31A4EBAC-5C1D-BBAD-20F0-BA7A31E1495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1062" y="272778"/>
            <a:ext cx="10509876" cy="5911671"/>
          </a:xfr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79DAB57-4C64-1BBC-629B-C0B897533B6F}"/>
              </a:ext>
            </a:extLst>
          </p:cNvPr>
          <p:cNvSpPr txBox="1"/>
          <p:nvPr/>
        </p:nvSpPr>
        <p:spPr>
          <a:xfrm>
            <a:off x="841062" y="6277445"/>
            <a:ext cx="8760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/>
              <a:t>Izvor/youtube: </a:t>
            </a:r>
            <a:r>
              <a:rPr lang="en-GB" sz="1400" dirty="0"/>
              <a:t>Obrazovno ogledalo: Oto </a:t>
            </a:r>
            <a:r>
              <a:rPr lang="sr-Latn-BA" sz="1400" noProof="0" dirty="0"/>
              <a:t>Bihalji</a:t>
            </a:r>
            <a:r>
              <a:rPr lang="en-GB" sz="1400" dirty="0"/>
              <a:t>-Merin, Morao sam biti prisutan</a:t>
            </a:r>
            <a:r>
              <a:rPr lang="sr-Latn-RS" sz="1400" dirty="0"/>
              <a:t> - RTS Obrazovno naučni program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55043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FFD34C1-0CB0-4257-B116-E431F416D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2449" b="1765"/>
          <a:stretch>
            <a:fillRect/>
          </a:stretch>
        </p:blipFill>
        <p:spPr>
          <a:xfrm>
            <a:off x="265384" y="375781"/>
            <a:ext cx="6505689" cy="615028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258CBA3-4D67-1213-0A0C-B65824F95820}"/>
              </a:ext>
            </a:extLst>
          </p:cNvPr>
          <p:cNvSpPr txBox="1"/>
          <p:nvPr/>
        </p:nvSpPr>
        <p:spPr>
          <a:xfrm>
            <a:off x="6818909" y="6125951"/>
            <a:ext cx="2782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/>
              <a:t>Židov, 1920.</a:t>
            </a:r>
            <a:endParaRPr lang="es-ES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0DD41C1-2A94-AB0E-6D14-7B1BC11A0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354" y="1039661"/>
            <a:ext cx="4301196" cy="3851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721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230DD1-B398-4021-A0FC-79114DA33E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" t="424" b="4828"/>
          <a:stretch/>
        </p:blipFill>
        <p:spPr>
          <a:xfrm>
            <a:off x="233083" y="609600"/>
            <a:ext cx="7929701" cy="5638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9ABF2C-9582-4C41-89DF-42FADF975A60}"/>
              </a:ext>
            </a:extLst>
          </p:cNvPr>
          <p:cNvSpPr txBox="1"/>
          <p:nvPr/>
        </p:nvSpPr>
        <p:spPr>
          <a:xfrm>
            <a:off x="8364071" y="5156146"/>
            <a:ext cx="359484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b="1" dirty="0"/>
              <a:t>Članovi literarne sekcije omladinskog društva</a:t>
            </a:r>
            <a:br>
              <a:rPr lang="en-US" sz="1600" b="1" dirty="0"/>
            </a:br>
            <a:r>
              <a:rPr lang="sr-Latn-RS" sz="1600" b="1" dirty="0"/>
              <a:t> „Dr Teodor Hercl“, Zemun 1920.</a:t>
            </a:r>
          </a:p>
          <a:p>
            <a:r>
              <a:rPr lang="sr-Latn-RS" sz="1400" dirty="0"/>
              <a:t>AJIM, K. Jevrejske društvene organizacije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265109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B079DB2-60FA-1221-33D9-944C48A51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82" y="454300"/>
            <a:ext cx="4427039" cy="609681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65FCC34-0F49-2A11-7D56-FA7CC9B8CF11}"/>
              </a:ext>
            </a:extLst>
          </p:cNvPr>
          <p:cNvSpPr txBox="1"/>
          <p:nvPr/>
        </p:nvSpPr>
        <p:spPr>
          <a:xfrm>
            <a:off x="5316072" y="6051150"/>
            <a:ext cx="517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Rista i Beta Vukanović (Babete Bahmajer)</a:t>
            </a:r>
            <a:endParaRPr lang="es-E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25DAC7D-A75A-2708-902D-1A3FA0924497}"/>
              </a:ext>
            </a:extLst>
          </p:cNvPr>
          <p:cNvSpPr txBox="1"/>
          <p:nvPr/>
        </p:nvSpPr>
        <p:spPr>
          <a:xfrm>
            <a:off x="5405120" y="1916482"/>
            <a:ext cx="6294189" cy="2228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Otvaraju 1902. Slikarsko-crtačku školu u Kapetan Mišinoj 13</a:t>
            </a:r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sr-Latn-RS" sz="2000" b="1" dirty="0"/>
              <a:t>1905. </a:t>
            </a:r>
            <a:r>
              <a:rPr lang="es-ES" sz="2000" b="1" dirty="0"/>
              <a:t>prerasla u Umetničko-zanatsku školu</a:t>
            </a:r>
            <a:r>
              <a:rPr lang="sr-Latn-RS" sz="2000" b="1" dirty="0"/>
              <a:t> (ul. Kralja Petra)</a:t>
            </a:r>
            <a:r>
              <a:rPr lang="es-ES" sz="2000" b="1" dirty="0"/>
              <a:t>, </a:t>
            </a:r>
            <a:r>
              <a:rPr lang="sr-Latn-RS" sz="2000" b="1" dirty="0"/>
              <a:t>potom </a:t>
            </a:r>
            <a:r>
              <a:rPr lang="es-ES" sz="2000" b="1" dirty="0"/>
              <a:t>u Kraljevsku umetničku školu</a:t>
            </a:r>
            <a:endParaRPr lang="sr-Latn-RS" sz="2000" b="1" dirty="0"/>
          </a:p>
          <a:p>
            <a:pPr marL="285750" indent="-285750" algn="just">
              <a:lnSpc>
                <a:spcPts val="2800"/>
              </a:lnSpc>
              <a:buFont typeface="Wingdings" panose="05000000000000000000" pitchFamily="2" charset="2"/>
              <a:buChar char="§"/>
            </a:pPr>
            <a:r>
              <a:rPr lang="en-US" sz="2000" b="1" dirty="0"/>
              <a:t>Nakon smrti Riste Vukanovi</a:t>
            </a:r>
            <a:r>
              <a:rPr lang="sr-Latn-BA" sz="2000" b="1" dirty="0"/>
              <a:t>ća, </a:t>
            </a:r>
            <a:r>
              <a:rPr lang="sr-Latn-RS" sz="2000" b="1" dirty="0"/>
              <a:t>Beta </a:t>
            </a:r>
            <a:r>
              <a:rPr lang="es-ES" sz="2000" b="1" dirty="0"/>
              <a:t>1921. </a:t>
            </a:r>
            <a:r>
              <a:rPr lang="sr-Latn-RS" sz="2000" b="1" dirty="0"/>
              <a:t>nastavlja da predaje u Umetničko-zanatskoj školi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025385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10745</TotalTime>
  <Words>3027</Words>
  <Application>Microsoft Office PowerPoint</Application>
  <PresentationFormat>Widescreen</PresentationFormat>
  <Paragraphs>157</Paragraphs>
  <Slides>50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Barbi Barbi</dc:creator>
  <cp:lastModifiedBy>Barbi Barbi</cp:lastModifiedBy>
  <cp:revision>282</cp:revision>
  <dcterms:created xsi:type="dcterms:W3CDTF">2026-06-30T04:54:17Z</dcterms:created>
  <dcterms:modified xsi:type="dcterms:W3CDTF">2026-07-25T07:41:04Z</dcterms:modified>
  <cp:contentStatus/>
</cp:coreProperties>
</file>