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7.webp" ContentType="image/webp"/>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85" r:id="rId3"/>
    <p:sldId id="286" r:id="rId4"/>
    <p:sldId id="279" r:id="rId5"/>
    <p:sldId id="257" r:id="rId6"/>
    <p:sldId id="258" r:id="rId7"/>
    <p:sldId id="268" r:id="rId8"/>
    <p:sldId id="275" r:id="rId9"/>
    <p:sldId id="262" r:id="rId10"/>
    <p:sldId id="260" r:id="rId11"/>
    <p:sldId id="273" r:id="rId12"/>
    <p:sldId id="269" r:id="rId13"/>
    <p:sldId id="284" r:id="rId14"/>
    <p:sldId id="272" r:id="rId15"/>
    <p:sldId id="280" r:id="rId16"/>
    <p:sldId id="283"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3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1" autoAdjust="0"/>
    <p:restoredTop sz="94660"/>
  </p:normalViewPr>
  <p:slideViewPr>
    <p:cSldViewPr snapToGrid="0" showGuides="1">
      <p:cViewPr varScale="1">
        <p:scale>
          <a:sx n="53" d="100"/>
          <a:sy n="53" d="100"/>
        </p:scale>
        <p:origin x="180" y="54"/>
      </p:cViewPr>
      <p:guideLst>
        <p:guide orient="horz" pos="2160"/>
        <p:guide pos="3833"/>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7.webp"/><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12.jpeg"/><Relationship Id="rId1"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3"/>
          <p:cNvSpPr txBox="1"/>
          <p:nvPr/>
        </p:nvSpPr>
        <p:spPr>
          <a:xfrm>
            <a:off x="1481455" y="2672080"/>
            <a:ext cx="9780905" cy="1322070"/>
          </a:xfrm>
          <a:prstGeom prst="rect">
            <a:avLst/>
          </a:prstGeom>
          <a:noFill/>
        </p:spPr>
        <p:txBody>
          <a:bodyPr wrap="square" rtlCol="0">
            <a:spAutoFit/>
          </a:bodyPr>
          <a:p>
            <a:r>
              <a:rPr lang="sr-Cyrl-RS" altLang="en-US">
                <a:solidFill>
                  <a:srgbClr val="C00000"/>
                </a:solidFill>
                <a:sym typeface="+mn-ea"/>
              </a:rPr>
              <a:t> </a:t>
            </a:r>
            <a:r>
              <a:rPr lang="sr-Cyrl-RS" altLang="en-US" sz="8000">
                <a:solidFill>
                  <a:srgbClr val="C00000"/>
                </a:solidFill>
                <a:latin typeface="Calibri Light" panose="020F0302020204030204" charset="0"/>
                <a:cs typeface="Calibri Light" panose="020F0302020204030204" charset="0"/>
                <a:sym typeface="+mn-ea"/>
              </a:rPr>
              <a:t>К Њ И Г А  </a:t>
            </a:r>
            <a:r>
              <a:rPr lang="en-US" altLang="sr-Cyrl-RS" sz="8000">
                <a:solidFill>
                  <a:srgbClr val="C00000"/>
                </a:solidFill>
                <a:latin typeface="Calibri Light" panose="020F0302020204030204" charset="0"/>
                <a:cs typeface="Calibri Light" panose="020F0302020204030204" charset="0"/>
                <a:sym typeface="+mn-ea"/>
              </a:rPr>
              <a:t> </a:t>
            </a:r>
            <a:r>
              <a:rPr lang="sr-Cyrl-RS" altLang="en-US" sz="8000">
                <a:solidFill>
                  <a:srgbClr val="C00000"/>
                </a:solidFill>
                <a:latin typeface="Calibri Light" panose="020F0302020204030204" charset="0"/>
                <a:cs typeface="Calibri Light" panose="020F0302020204030204" charset="0"/>
                <a:sym typeface="+mn-ea"/>
              </a:rPr>
              <a:t> О </a:t>
            </a:r>
            <a:r>
              <a:rPr lang="en-US" altLang="sr-Cyrl-RS" sz="8000">
                <a:solidFill>
                  <a:srgbClr val="C00000"/>
                </a:solidFill>
                <a:latin typeface="Calibri Light" panose="020F0302020204030204" charset="0"/>
                <a:cs typeface="Calibri Light" panose="020F0302020204030204" charset="0"/>
                <a:sym typeface="+mn-ea"/>
              </a:rPr>
              <a:t> </a:t>
            </a:r>
            <a:r>
              <a:rPr lang="sr-Cyrl-RS" altLang="en-US" sz="8000">
                <a:solidFill>
                  <a:srgbClr val="C00000"/>
                </a:solidFill>
                <a:latin typeface="Calibri Light" panose="020F0302020204030204" charset="0"/>
                <a:cs typeface="Calibri Light" panose="020F0302020204030204" charset="0"/>
                <a:sym typeface="+mn-ea"/>
              </a:rPr>
              <a:t>  Р У Т</a:t>
            </a:r>
            <a:endParaRPr lang="en-US" sz="8000">
              <a:latin typeface="Calibri Light" panose="020F0302020204030204" charset="0"/>
              <a:cs typeface="Calibri Light" panose="020F03020202040302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3240405" y="365125"/>
            <a:ext cx="6113780" cy="1325880"/>
          </a:xfrm>
        </p:spPr>
        <p:txBody>
          <a:bodyPr/>
          <a:p>
            <a:r>
              <a:rPr lang="sr-Cyrl-RS" altLang="en-US" sz="6600">
                <a:solidFill>
                  <a:srgbClr val="C00000"/>
                </a:solidFill>
                <a:latin typeface="Calibri Light" panose="020F0302020204030204" charset="0"/>
                <a:cs typeface="Calibri Light" panose="020F0302020204030204" charset="0"/>
              </a:rPr>
              <a:t>Јудеја  -  Моав</a:t>
            </a:r>
            <a:endParaRPr lang="sr-Cyrl-RS" altLang="en-US" sz="6600">
              <a:solidFill>
                <a:srgbClr val="C00000"/>
              </a:solidFill>
              <a:latin typeface="Calibri Light" panose="020F0302020204030204" charset="0"/>
              <a:cs typeface="Calibri Light" panose="020F0302020204030204" charset="0"/>
            </a:endParaRPr>
          </a:p>
        </p:txBody>
      </p:sp>
      <p:pic>
        <p:nvPicPr>
          <p:cNvPr id="5" name="Picture 7" descr="IMG_256"/>
          <p:cNvPicPr>
            <a:picLocks noChangeAspect="1"/>
          </p:cNvPicPr>
          <p:nvPr/>
        </p:nvPicPr>
        <p:blipFill>
          <a:blip r:embed="rId1"/>
          <a:stretch>
            <a:fillRect/>
          </a:stretch>
        </p:blipFill>
        <p:spPr>
          <a:xfrm>
            <a:off x="4179570" y="1691005"/>
            <a:ext cx="3490595" cy="4678680"/>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0" y="365125"/>
            <a:ext cx="10515600" cy="1325563"/>
          </a:xfrm>
        </p:spPr>
        <p:txBody>
          <a:bodyPr/>
          <a:p>
            <a:r>
              <a:rPr lang="sr-Cyrl-RS" altLang="en-US"/>
              <a:t>                   </a:t>
            </a:r>
            <a:r>
              <a:rPr lang="sr-Cyrl-RS" altLang="en-US">
                <a:solidFill>
                  <a:srgbClr val="C00000"/>
                </a:solidFill>
              </a:rPr>
              <a:t>       </a:t>
            </a:r>
            <a:endParaRPr lang="sr-Cyrl-RS" altLang="en-US">
              <a:solidFill>
                <a:srgbClr val="C00000"/>
              </a:solidFill>
            </a:endParaRPr>
          </a:p>
        </p:txBody>
      </p:sp>
      <p:pic>
        <p:nvPicPr>
          <p:cNvPr id="3" name="Picture 2"/>
          <p:cNvPicPr/>
          <p:nvPr/>
        </p:nvPicPr>
        <p:blipFill>
          <a:blip r:embed="rId1"/>
          <a:stretch>
            <a:fillRect/>
          </a:stretch>
        </p:blipFill>
        <p:spPr>
          <a:xfrm>
            <a:off x="1318260" y="1765300"/>
            <a:ext cx="2766695" cy="4178300"/>
          </a:xfrm>
          <a:prstGeom prst="rect">
            <a:avLst/>
          </a:prstGeom>
        </p:spPr>
      </p:pic>
      <p:sp>
        <p:nvSpPr>
          <p:cNvPr id="2" name="Text Box 1"/>
          <p:cNvSpPr txBox="1"/>
          <p:nvPr/>
        </p:nvSpPr>
        <p:spPr>
          <a:xfrm>
            <a:off x="5108575" y="1878965"/>
            <a:ext cx="6043295" cy="4092575"/>
          </a:xfrm>
          <a:prstGeom prst="rect">
            <a:avLst/>
          </a:prstGeom>
          <a:noFill/>
        </p:spPr>
        <p:txBody>
          <a:bodyPr wrap="square" rtlCol="0">
            <a:spAutoFit/>
          </a:bodyPr>
          <a:p>
            <a:r>
              <a:rPr lang="sr-Cyrl-RS" altLang="en-US" sz="2000">
                <a:solidFill>
                  <a:srgbClr val="C00000"/>
                </a:solidFill>
                <a:latin typeface="Calibri Light" panose="020F0302020204030204" charset="0"/>
                <a:cs typeface="Calibri Light" panose="020F0302020204030204" charset="0"/>
              </a:rPr>
              <a:t>К</a:t>
            </a:r>
            <a:r>
              <a:rPr lang="en-US" altLang="en-US" sz="2000">
                <a:solidFill>
                  <a:srgbClr val="C00000"/>
                </a:solidFill>
                <a:latin typeface="Calibri Light" panose="020F0302020204030204" charset="0"/>
                <a:cs typeface="Calibri Light" panose="020F0302020204030204" charset="0"/>
              </a:rPr>
              <a:t>њига је написана око 1090. г.п.н.е. у Израелу, </a:t>
            </a:r>
            <a:r>
              <a:rPr lang="sr-Cyrl-RS" altLang="en-US" sz="2000">
                <a:solidFill>
                  <a:srgbClr val="C00000"/>
                </a:solidFill>
                <a:latin typeface="Calibri Light" panose="020F0302020204030204" charset="0"/>
                <a:cs typeface="Calibri Light" panose="020F0302020204030204" charset="0"/>
              </a:rPr>
              <a:t>тада Јудеји.</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Написао је Самуел.</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У  књизи се описује догађај у време 11</a:t>
            </a:r>
            <a:r>
              <a:rPr lang="sr-Cyrl-RS" altLang="en-US" sz="2000">
                <a:solidFill>
                  <a:srgbClr val="C00000"/>
                </a:solidFill>
                <a:latin typeface="Calibri Light" panose="020F0302020204030204" charset="0"/>
                <a:cs typeface="Calibri Light" panose="020F0302020204030204" charset="0"/>
              </a:rPr>
              <a:t>.</a:t>
            </a:r>
            <a:r>
              <a:rPr lang="en-US" altLang="en-US" sz="2000">
                <a:solidFill>
                  <a:srgbClr val="C00000"/>
                </a:solidFill>
                <a:latin typeface="Calibri Light" panose="020F0302020204030204" charset="0"/>
                <a:cs typeface="Calibri Light" panose="020F0302020204030204" charset="0"/>
              </a:rPr>
              <a:t> година владавине судија.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Тада је  Израел био у веома тешком стању. У земљи је владала глад.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 Елимелех из Витлејема, из Јудиног племена, одлази за бољим животом у Моав.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Повео је жену Ноами   и два сина Молона и Хелеона.  Синови су се оженили Моавкама.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Међутим након година прво умире Елимелех а касније и синови.               </a:t>
            </a:r>
            <a:r>
              <a:rPr lang="en-US" altLang="en-US">
                <a:latin typeface="Calibri Light" panose="020F0302020204030204" charset="0"/>
                <a:cs typeface="Calibri Light" panose="020F0302020204030204" charset="0"/>
              </a:rPr>
              <a:t>      </a:t>
            </a:r>
            <a:endParaRPr lang="en-US">
              <a:latin typeface="Calibri Light" panose="020F0302020204030204" charset="0"/>
              <a:cs typeface="Calibri Light" panose="020F030202020403020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a:bodyPr>
          <a:p>
            <a:r>
              <a:rPr lang="sr-Cyrl-RS" altLang="en-US">
                <a:solidFill>
                  <a:srgbClr val="C00000"/>
                </a:solidFill>
              </a:rPr>
              <a:t>Наоми моли Рут и Орфу да се врате у Моав</a:t>
            </a:r>
            <a:endParaRPr lang="sr-Cyrl-RS" altLang="en-US">
              <a:solidFill>
                <a:srgbClr val="C00000"/>
              </a:solidFill>
            </a:endParaRPr>
          </a:p>
        </p:txBody>
      </p:sp>
      <p:pic>
        <p:nvPicPr>
          <p:cNvPr id="5" name="Picture 1" descr="IMG_256"/>
          <p:cNvPicPr>
            <a:picLocks noChangeAspect="1"/>
          </p:cNvPicPr>
          <p:nvPr/>
        </p:nvPicPr>
        <p:blipFill>
          <a:blip r:embed="rId1"/>
          <a:stretch>
            <a:fillRect/>
          </a:stretch>
        </p:blipFill>
        <p:spPr>
          <a:xfrm>
            <a:off x="908685" y="2012315"/>
            <a:ext cx="4892675" cy="3602990"/>
          </a:xfrm>
          <a:prstGeom prst="rect">
            <a:avLst/>
          </a:prstGeom>
          <a:noFill/>
          <a:ln w="9525">
            <a:noFill/>
          </a:ln>
        </p:spPr>
      </p:pic>
      <p:sp>
        <p:nvSpPr>
          <p:cNvPr id="2" name="Text Box 1"/>
          <p:cNvSpPr txBox="1"/>
          <p:nvPr/>
        </p:nvSpPr>
        <p:spPr>
          <a:xfrm>
            <a:off x="6223000" y="2012315"/>
            <a:ext cx="4965700" cy="3784600"/>
          </a:xfrm>
          <a:prstGeom prst="rect">
            <a:avLst/>
          </a:prstGeom>
          <a:noFill/>
        </p:spPr>
        <p:txBody>
          <a:bodyPr wrap="square" rtlCol="0">
            <a:spAutoFit/>
          </a:bodyPr>
          <a:p>
            <a:r>
              <a:rPr lang="en-US" altLang="en-US" sz="2400">
                <a:solidFill>
                  <a:srgbClr val="C00000"/>
                </a:solidFill>
                <a:latin typeface="Calibri Light" panose="020F0302020204030204" charset="0"/>
                <a:cs typeface="Calibri Light" panose="020F0302020204030204" charset="0"/>
              </a:rPr>
              <a:t>Након смрти мужа и  синова Наоми је остала сама са снајама Рут и Орфом. </a:t>
            </a:r>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Ноеми жели да се врати у Витлејем. Снаје хоће са њом. </a:t>
            </a:r>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Наоми им саветује да остану у Моав, код својих родитеља и да се поново удају. </a:t>
            </a:r>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Орфа је на крају остала у Моав али Рут не.</a:t>
            </a:r>
            <a:endParaRPr lang="en-US" altLang="en-US" sz="24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a:bodyPr>
          <a:p>
            <a:r>
              <a:rPr lang="sr-Cyrl-RS" altLang="en-US">
                <a:solidFill>
                  <a:srgbClr val="C00000"/>
                </a:solidFill>
              </a:rPr>
              <a:t>  Рут и Ноеми  -  “Куда идеш ти, ићи ћу и ја”</a:t>
            </a:r>
            <a:endParaRPr lang="sr-Cyrl-RS" altLang="en-US">
              <a:solidFill>
                <a:srgbClr val="C00000"/>
              </a:solidFill>
            </a:endParaRPr>
          </a:p>
        </p:txBody>
      </p:sp>
      <p:pic>
        <p:nvPicPr>
          <p:cNvPr id="6" name="Picture 2" descr="IMG_256"/>
          <p:cNvPicPr>
            <a:picLocks noChangeAspect="1"/>
          </p:cNvPicPr>
          <p:nvPr/>
        </p:nvPicPr>
        <p:blipFill>
          <a:blip r:embed="rId1"/>
          <a:stretch>
            <a:fillRect/>
          </a:stretch>
        </p:blipFill>
        <p:spPr>
          <a:xfrm>
            <a:off x="985520" y="2264410"/>
            <a:ext cx="5243830" cy="2622550"/>
          </a:xfrm>
          <a:prstGeom prst="rect">
            <a:avLst/>
          </a:prstGeom>
          <a:noFill/>
          <a:ln w="9525">
            <a:noFill/>
          </a:ln>
        </p:spPr>
      </p:pic>
      <p:sp>
        <p:nvSpPr>
          <p:cNvPr id="2" name="Text Box 1"/>
          <p:cNvSpPr txBox="1"/>
          <p:nvPr/>
        </p:nvSpPr>
        <p:spPr>
          <a:xfrm>
            <a:off x="6733540" y="2043430"/>
            <a:ext cx="4331335" cy="3415030"/>
          </a:xfrm>
          <a:prstGeom prst="rect">
            <a:avLst/>
          </a:prstGeom>
          <a:noFill/>
        </p:spPr>
        <p:txBody>
          <a:bodyPr wrap="square" rtlCol="0">
            <a:spAutoFit/>
          </a:bodyPr>
          <a:p>
            <a:r>
              <a:rPr lang="en-US" altLang="en-US" sz="2400">
                <a:solidFill>
                  <a:srgbClr val="C00000"/>
                </a:solidFill>
                <a:latin typeface="Calibri Light" panose="020F0302020204030204" charset="0"/>
                <a:cs typeface="Calibri Light" panose="020F0302020204030204" charset="0"/>
              </a:rPr>
              <a:t>Рут никако није хтела да остави Ноеми саму. </a:t>
            </a:r>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Каже јој “ куда идеш ти , ићи ћу и ја”; </a:t>
            </a:r>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где се настаниш ти настанићу се и ја; </a:t>
            </a:r>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твој је народ мој народ; и твој је Бог мој Бог.</a:t>
            </a:r>
            <a:endParaRPr lang="en-US" altLang="en-US" sz="2400">
              <a:solidFill>
                <a:srgbClr val="C00000"/>
              </a:solidFill>
              <a:latin typeface="Calibri Light" panose="020F0302020204030204" charset="0"/>
              <a:cs typeface="Calibri Light" panose="020F0302020204030204" charset="0"/>
            </a:endParaRPr>
          </a:p>
          <a:p>
            <a:endParaRPr lang="en-US" altLang="en-US" sz="24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altLang="en-US" sz="6000">
                <a:solidFill>
                  <a:srgbClr val="C00000"/>
                </a:solidFill>
                <a:latin typeface="Calibri Light" panose="020F0302020204030204" charset="0"/>
                <a:cs typeface="Calibri Light" panose="020F0302020204030204" charset="0"/>
              </a:rPr>
              <a:t>              П о љ е    ј е ч м а</a:t>
            </a:r>
            <a:endParaRPr lang="sr-Cyrl-RS" altLang="en-US" sz="6000">
              <a:solidFill>
                <a:srgbClr val="C00000"/>
              </a:solidFill>
              <a:latin typeface="Calibri Light" panose="020F0302020204030204" charset="0"/>
              <a:cs typeface="Calibri Light" panose="020F0302020204030204" charset="0"/>
            </a:endParaRPr>
          </a:p>
        </p:txBody>
      </p:sp>
      <p:pic>
        <p:nvPicPr>
          <p:cNvPr id="14" name="Picture 4" descr="IMG_256"/>
          <p:cNvPicPr>
            <a:picLocks noChangeAspect="1"/>
          </p:cNvPicPr>
          <p:nvPr/>
        </p:nvPicPr>
        <p:blipFill>
          <a:blip r:embed="rId1"/>
          <a:stretch>
            <a:fillRect/>
          </a:stretch>
        </p:blipFill>
        <p:spPr>
          <a:xfrm>
            <a:off x="969645" y="1913255"/>
            <a:ext cx="5200650" cy="3461385"/>
          </a:xfrm>
          <a:prstGeom prst="rect">
            <a:avLst/>
          </a:prstGeom>
          <a:noFill/>
          <a:ln w="9525">
            <a:noFill/>
          </a:ln>
        </p:spPr>
      </p:pic>
      <p:sp>
        <p:nvSpPr>
          <p:cNvPr id="2" name="Text Box 1"/>
          <p:cNvSpPr txBox="1"/>
          <p:nvPr/>
        </p:nvSpPr>
        <p:spPr>
          <a:xfrm>
            <a:off x="6649085" y="2603500"/>
            <a:ext cx="4587875" cy="2306955"/>
          </a:xfrm>
          <a:prstGeom prst="rect">
            <a:avLst/>
          </a:prstGeom>
          <a:noFill/>
        </p:spPr>
        <p:txBody>
          <a:bodyPr wrap="square" rtlCol="0">
            <a:spAutoFit/>
          </a:bodyPr>
          <a:p>
            <a:r>
              <a:rPr lang="en-US" altLang="en-US" sz="2400">
                <a:solidFill>
                  <a:srgbClr val="C00000"/>
                </a:solidFill>
                <a:latin typeface="Calibri Light" panose="020F0302020204030204" charset="0"/>
                <a:cs typeface="Calibri Light" panose="020F0302020204030204" charset="0"/>
              </a:rPr>
              <a:t>Када су се Ноеми и Рут вратиле у Витлејем било је пролеће - нисан месец  -  почетак жетве јечма. </a:t>
            </a:r>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Рут је хтела да иде у нечије  поље да пабирчи класје. </a:t>
            </a:r>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Ноеми је пристала и Рут је отишла.</a:t>
            </a:r>
            <a:endParaRPr lang="en-US" altLang="en-US" sz="24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a:bodyPr>
          <a:p>
            <a:r>
              <a:rPr lang="sr-Cyrl-RS" altLang="en-US"/>
              <a:t>       </a:t>
            </a:r>
            <a:r>
              <a:rPr lang="sr-Cyrl-RS" altLang="en-US">
                <a:solidFill>
                  <a:srgbClr val="C00000"/>
                </a:solidFill>
              </a:rPr>
              <a:t>Рут на пољу јечма  -  пабирчење</a:t>
            </a:r>
            <a:endParaRPr lang="sr-Cyrl-RS" altLang="en-US">
              <a:solidFill>
                <a:srgbClr val="C00000"/>
              </a:solidFill>
            </a:endParaRPr>
          </a:p>
        </p:txBody>
      </p:sp>
      <p:pic>
        <p:nvPicPr>
          <p:cNvPr id="22" name="Picture 1" descr="IMG_256"/>
          <p:cNvPicPr>
            <a:picLocks noChangeAspect="1"/>
          </p:cNvPicPr>
          <p:nvPr/>
        </p:nvPicPr>
        <p:blipFill>
          <a:blip r:embed="rId1"/>
          <a:stretch>
            <a:fillRect/>
          </a:stretch>
        </p:blipFill>
        <p:spPr>
          <a:xfrm>
            <a:off x="1282700" y="1691005"/>
            <a:ext cx="3829685" cy="2549525"/>
          </a:xfrm>
          <a:prstGeom prst="rect">
            <a:avLst/>
          </a:prstGeom>
          <a:noFill/>
          <a:ln w="9525">
            <a:noFill/>
          </a:ln>
        </p:spPr>
      </p:pic>
      <p:pic>
        <p:nvPicPr>
          <p:cNvPr id="5" name="Picture 3" descr="IMG_256"/>
          <p:cNvPicPr>
            <a:picLocks noChangeAspect="1"/>
          </p:cNvPicPr>
          <p:nvPr/>
        </p:nvPicPr>
        <p:blipFill>
          <a:blip r:embed="rId2"/>
          <a:stretch>
            <a:fillRect/>
          </a:stretch>
        </p:blipFill>
        <p:spPr>
          <a:xfrm>
            <a:off x="8017510" y="1690370"/>
            <a:ext cx="2550795" cy="2550795"/>
          </a:xfrm>
          <a:prstGeom prst="rect">
            <a:avLst/>
          </a:prstGeom>
          <a:noFill/>
          <a:ln w="9525">
            <a:noFill/>
          </a:ln>
        </p:spPr>
      </p:pic>
      <p:sp>
        <p:nvSpPr>
          <p:cNvPr id="2" name="Text Box 1"/>
          <p:cNvSpPr txBox="1"/>
          <p:nvPr/>
        </p:nvSpPr>
        <p:spPr>
          <a:xfrm>
            <a:off x="1158875" y="4307840"/>
            <a:ext cx="10000615" cy="2030095"/>
          </a:xfrm>
          <a:prstGeom prst="rect">
            <a:avLst/>
          </a:prstGeom>
          <a:noFill/>
        </p:spPr>
        <p:txBody>
          <a:bodyPr wrap="square" rtlCol="0">
            <a:spAutoFit/>
          </a:bodyPr>
          <a:p>
            <a:r>
              <a:rPr lang="en-US" altLang="en-US">
                <a:solidFill>
                  <a:srgbClr val="C00000"/>
                </a:solidFill>
                <a:latin typeface="Calibri Light" panose="020F0302020204030204" charset="0"/>
                <a:cs typeface="Calibri Light" panose="020F0302020204030204" charset="0"/>
              </a:rPr>
              <a:t> Рут је случајно стигла на поље Боазово. </a:t>
            </a:r>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Он је био рођак Елимелехов, тј. </a:t>
            </a:r>
            <a:r>
              <a:rPr lang="sr-Cyrl-RS" altLang="en-US">
                <a:solidFill>
                  <a:srgbClr val="C00000"/>
                </a:solidFill>
                <a:latin typeface="Calibri Light" panose="020F0302020204030204" charset="0"/>
                <a:cs typeface="Calibri Light" panose="020F0302020204030204" charset="0"/>
              </a:rPr>
              <a:t>њ</a:t>
            </a:r>
            <a:r>
              <a:rPr lang="en-US" altLang="en-US">
                <a:solidFill>
                  <a:srgbClr val="C00000"/>
                </a:solidFill>
                <a:latin typeface="Calibri Light" panose="020F0302020204030204" charset="0"/>
                <a:cs typeface="Calibri Light" panose="020F0302020204030204" charset="0"/>
              </a:rPr>
              <a:t>еног покојног свекра. </a:t>
            </a:r>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Рут је на њиви пабирчила до вечери и овршила то што је напабирчила. </a:t>
            </a:r>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Било је око ефе јечма. </a:t>
            </a:r>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Затим је отишла у град и показала свекрви дело свог труда. </a:t>
            </a:r>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Да се подсетимо: 1 ефа = 10 омера; 1 омер  око 2,2 л;  1 ефа око 22 л.  </a:t>
            </a:r>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Ефа је древна библијска мерна јединица за запремину суве материје (житарице, брашно и др.).</a:t>
            </a:r>
            <a:endParaRPr lang="en-US" altLang="en-US">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598805" y="162560"/>
            <a:ext cx="11159490" cy="1325880"/>
          </a:xfrm>
        </p:spPr>
        <p:txBody>
          <a:bodyPr>
            <a:normAutofit fontScale="90000"/>
          </a:bodyPr>
          <a:p>
            <a:r>
              <a:rPr lang="sr-Cyrl-RS" altLang="en-US" sz="6000">
                <a:solidFill>
                  <a:srgbClr val="C00000"/>
                </a:solidFill>
              </a:rPr>
              <a:t>Сусрет  Рут  и  Боаза  на  пољу  јечма</a:t>
            </a:r>
            <a:endParaRPr lang="sr-Cyrl-RS" altLang="en-US" sz="6000">
              <a:solidFill>
                <a:srgbClr val="C00000"/>
              </a:solidFill>
            </a:endParaRPr>
          </a:p>
        </p:txBody>
      </p:sp>
      <p:pic>
        <p:nvPicPr>
          <p:cNvPr id="8" name="Picture 8" descr="IMG_256"/>
          <p:cNvPicPr>
            <a:picLocks noChangeAspect="1"/>
          </p:cNvPicPr>
          <p:nvPr/>
        </p:nvPicPr>
        <p:blipFill>
          <a:blip r:embed="rId1"/>
          <a:stretch>
            <a:fillRect/>
          </a:stretch>
        </p:blipFill>
        <p:spPr>
          <a:xfrm>
            <a:off x="922655" y="1600200"/>
            <a:ext cx="3570605" cy="4561205"/>
          </a:xfrm>
          <a:prstGeom prst="rect">
            <a:avLst/>
          </a:prstGeom>
          <a:noFill/>
          <a:ln w="9525">
            <a:noFill/>
          </a:ln>
        </p:spPr>
      </p:pic>
      <p:sp>
        <p:nvSpPr>
          <p:cNvPr id="2" name="Text Box 1"/>
          <p:cNvSpPr txBox="1"/>
          <p:nvPr/>
        </p:nvSpPr>
        <p:spPr>
          <a:xfrm>
            <a:off x="5015865" y="2042160"/>
            <a:ext cx="6015355" cy="4561205"/>
          </a:xfrm>
          <a:prstGeom prst="rect">
            <a:avLst/>
          </a:prstGeom>
          <a:noFill/>
        </p:spPr>
        <p:txBody>
          <a:bodyPr wrap="square" rtlCol="0">
            <a:noAutofit/>
          </a:bodyPr>
          <a:p>
            <a:r>
              <a:rPr lang="en-US" altLang="en-US" sz="2000">
                <a:solidFill>
                  <a:srgbClr val="C00000"/>
                </a:solidFill>
                <a:latin typeface="Calibri Light" panose="020F0302020204030204" charset="0"/>
                <a:cs typeface="Calibri Light" panose="020F0302020204030204" charset="0"/>
              </a:rPr>
              <a:t>Боаз долази да обиђе поље и запази Рут.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Жетеоци су му објаснили ко је она.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Свидели су му се њени поступци са свекрвом. Заинтересовао се за њу.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Жетеоцима је рекао да испуштају мало више руковети како би их Рут сакупљала.   </a:t>
            </a:r>
            <a:endParaRPr lang="en-US" altLang="en-US" sz="2000">
              <a:solidFill>
                <a:srgbClr val="C00000"/>
              </a:solidFill>
              <a:latin typeface="Calibri Light" panose="020F0302020204030204" charset="0"/>
              <a:cs typeface="Calibri Light" panose="020F0302020204030204" charset="0"/>
            </a:endParaRPr>
          </a:p>
          <a:p>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Да се подсетимо: руковет је стара народна мера за количину нечега што може да стане у 1. шаку или што се може обухватити прстима 1. руке.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Руковет пожњевеног жита, сена или лековитог биља која се одједном захвати руком.</a:t>
            </a:r>
            <a:endParaRPr lang="en-US" altLang="en-US" sz="20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341630" y="116205"/>
            <a:ext cx="11095355" cy="1325880"/>
          </a:xfrm>
        </p:spPr>
        <p:txBody>
          <a:bodyPr>
            <a:normAutofit/>
          </a:bodyPr>
          <a:p>
            <a:r>
              <a:rPr lang="sr-Cyrl-RS" altLang="en-US" sz="6000">
                <a:solidFill>
                  <a:srgbClr val="C00000"/>
                </a:solidFill>
                <a:cs typeface="+mj-lt"/>
              </a:rPr>
              <a:t>     Н а о м и   с а в е т у ј е  Р у т </a:t>
            </a:r>
            <a:endParaRPr lang="sr-Cyrl-RS" altLang="en-US" sz="6000">
              <a:solidFill>
                <a:srgbClr val="C00000"/>
              </a:solidFill>
              <a:cs typeface="+mj-lt"/>
            </a:endParaRPr>
          </a:p>
        </p:txBody>
      </p:sp>
      <p:pic>
        <p:nvPicPr>
          <p:cNvPr id="5" name="Picture 1" descr="IMG_256"/>
          <p:cNvPicPr>
            <a:picLocks noChangeAspect="1"/>
          </p:cNvPicPr>
          <p:nvPr/>
        </p:nvPicPr>
        <p:blipFill>
          <a:blip r:embed="rId1"/>
          <a:stretch>
            <a:fillRect/>
          </a:stretch>
        </p:blipFill>
        <p:spPr>
          <a:xfrm>
            <a:off x="1130300" y="1644650"/>
            <a:ext cx="3999230" cy="4133215"/>
          </a:xfrm>
          <a:prstGeom prst="rect">
            <a:avLst/>
          </a:prstGeom>
          <a:noFill/>
          <a:ln w="9525">
            <a:noFill/>
          </a:ln>
        </p:spPr>
      </p:pic>
      <p:sp>
        <p:nvSpPr>
          <p:cNvPr id="2" name="Text Box 1"/>
          <p:cNvSpPr txBox="1"/>
          <p:nvPr/>
        </p:nvSpPr>
        <p:spPr>
          <a:xfrm>
            <a:off x="5694680" y="1816100"/>
            <a:ext cx="5803265" cy="3961765"/>
          </a:xfrm>
          <a:prstGeom prst="rect">
            <a:avLst/>
          </a:prstGeom>
          <a:noFill/>
        </p:spPr>
        <p:txBody>
          <a:bodyPr wrap="square" rtlCol="0">
            <a:noAutofit/>
          </a:bodyPr>
          <a:p>
            <a:r>
              <a:rPr lang="en-US" altLang="en-US">
                <a:solidFill>
                  <a:srgbClr val="C00000"/>
                </a:solidFill>
                <a:latin typeface="Calibri Light" panose="020F0302020204030204" charset="0"/>
                <a:cs typeface="Calibri Light" panose="020F0302020204030204" charset="0"/>
              </a:rPr>
              <a:t>Рут објашњава свекрви на чијем је пољу пабирчила. На њиви код  Боаза. </a:t>
            </a:r>
            <a:endParaRPr lang="en-US" altLang="en-US">
              <a:solidFill>
                <a:srgbClr val="C00000"/>
              </a:solidFill>
              <a:latin typeface="Calibri Light" panose="020F0302020204030204" charset="0"/>
              <a:cs typeface="Calibri Light" panose="020F0302020204030204" charset="0"/>
            </a:endParaRPr>
          </a:p>
          <a:p>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Свекрва одушевљена каже да им је он род и један од оних који је имао право откупа Елимелековог поседа а тиме и жена које припадају породици а немају мужа ни деце. </a:t>
            </a:r>
            <a:endParaRPr lang="en-US" altLang="en-US">
              <a:solidFill>
                <a:srgbClr val="C00000"/>
              </a:solidFill>
              <a:latin typeface="Calibri Light" panose="020F0302020204030204" charset="0"/>
              <a:cs typeface="Calibri Light" panose="020F0302020204030204" charset="0"/>
            </a:endParaRPr>
          </a:p>
          <a:p>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Сада свекрва саветује Рут како још више да се приближи Боазу. </a:t>
            </a:r>
            <a:endParaRPr lang="en-US" altLang="en-US">
              <a:solidFill>
                <a:srgbClr val="C00000"/>
              </a:solidFill>
              <a:latin typeface="Calibri Light" panose="020F0302020204030204" charset="0"/>
              <a:cs typeface="Calibri Light" panose="020F0302020204030204" charset="0"/>
            </a:endParaRPr>
          </a:p>
          <a:p>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Треба лепо на се намирише, лепо обуче и оде на гумно потајно. </a:t>
            </a:r>
            <a:endParaRPr lang="en-US" altLang="en-US">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2224405" y="83185"/>
            <a:ext cx="10515600" cy="1325563"/>
          </a:xfrm>
        </p:spPr>
        <p:txBody>
          <a:bodyPr/>
          <a:p>
            <a:r>
              <a:rPr lang="sr-Cyrl-RS" altLang="en-US" sz="5400">
                <a:solidFill>
                  <a:srgbClr val="C00000"/>
                </a:solidFill>
                <a:latin typeface="Calibri Light" panose="020F0302020204030204" charset="0"/>
                <a:cs typeface="Calibri Light" panose="020F0302020204030204" charset="0"/>
              </a:rPr>
              <a:t>Боаз  спава  на  поду гумна</a:t>
            </a:r>
            <a:endParaRPr lang="sr-Cyrl-RS" altLang="en-US" sz="5400">
              <a:solidFill>
                <a:srgbClr val="C00000"/>
              </a:solidFill>
              <a:latin typeface="Calibri Light" panose="020F0302020204030204" charset="0"/>
              <a:cs typeface="Calibri Light" panose="020F0302020204030204" charset="0"/>
            </a:endParaRPr>
          </a:p>
        </p:txBody>
      </p:sp>
      <p:pic>
        <p:nvPicPr>
          <p:cNvPr id="19" name="Picture 3" descr="IMG_256"/>
          <p:cNvPicPr>
            <a:picLocks noChangeAspect="1"/>
          </p:cNvPicPr>
          <p:nvPr/>
        </p:nvPicPr>
        <p:blipFill>
          <a:blip r:embed="rId1"/>
          <a:stretch>
            <a:fillRect/>
          </a:stretch>
        </p:blipFill>
        <p:spPr>
          <a:xfrm>
            <a:off x="909320" y="2421890"/>
            <a:ext cx="4579620" cy="2543175"/>
          </a:xfrm>
          <a:prstGeom prst="rect">
            <a:avLst/>
          </a:prstGeom>
          <a:noFill/>
          <a:ln w="9525">
            <a:noFill/>
          </a:ln>
        </p:spPr>
      </p:pic>
      <p:sp>
        <p:nvSpPr>
          <p:cNvPr id="4" name="Text Box 3"/>
          <p:cNvSpPr txBox="1"/>
          <p:nvPr/>
        </p:nvSpPr>
        <p:spPr>
          <a:xfrm>
            <a:off x="5970905" y="1945640"/>
            <a:ext cx="5581015" cy="3900170"/>
          </a:xfrm>
          <a:prstGeom prst="rect">
            <a:avLst/>
          </a:prstGeom>
          <a:noFill/>
        </p:spPr>
        <p:txBody>
          <a:bodyPr wrap="square" rtlCol="0">
            <a:noAutofit/>
          </a:bodyPr>
          <a:p>
            <a:r>
              <a:rPr lang="en-US" altLang="en-US">
                <a:solidFill>
                  <a:srgbClr val="C00000"/>
                </a:solidFill>
                <a:latin typeface="Calibri Light" panose="020F0302020204030204" charset="0"/>
                <a:cs typeface="Calibri Light" panose="020F0302020204030204" charset="0"/>
              </a:rPr>
              <a:t>Након доброг јела и пића Боаз крене да се мало одмори. После свега, брзо је заспао. </a:t>
            </a:r>
            <a:endParaRPr lang="en-US" altLang="en-US">
              <a:solidFill>
                <a:srgbClr val="C00000"/>
              </a:solidFill>
              <a:latin typeface="Calibri Light" panose="020F0302020204030204" charset="0"/>
              <a:cs typeface="Calibri Light" panose="020F0302020204030204" charset="0"/>
            </a:endParaRPr>
          </a:p>
          <a:p>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По саветима свекрве Рут је пронашла мирно место на гумну где је Боаз мало прилегао. Гумно је обасјавала месечина. </a:t>
            </a:r>
            <a:endParaRPr lang="en-US" altLang="en-US">
              <a:solidFill>
                <a:srgbClr val="C00000"/>
              </a:solidFill>
              <a:latin typeface="Calibri Light" panose="020F0302020204030204" charset="0"/>
              <a:cs typeface="Calibri Light" panose="020F0302020204030204" charset="0"/>
            </a:endParaRPr>
          </a:p>
          <a:p>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Склонила је покривач са Боазових ногу и легла код ногу. Боаз се пробуди у току ноћи и веде Рут. Рут му објасни које она. </a:t>
            </a:r>
            <a:endParaRPr lang="en-US" altLang="en-US">
              <a:solidFill>
                <a:srgbClr val="C00000"/>
              </a:solidFill>
              <a:latin typeface="Calibri Light" panose="020F0302020204030204" charset="0"/>
              <a:cs typeface="Calibri Light" panose="020F0302020204030204" charset="0"/>
            </a:endParaRPr>
          </a:p>
          <a:p>
            <a:endParaRPr lang="en-US" altLang="en-US">
              <a:solidFill>
                <a:srgbClr val="C00000"/>
              </a:solidFill>
              <a:latin typeface="Calibri Light" panose="020F0302020204030204" charset="0"/>
              <a:cs typeface="Calibri Light" panose="020F0302020204030204" charset="0"/>
            </a:endParaRPr>
          </a:p>
          <a:p>
            <a:r>
              <a:rPr lang="en-US" altLang="en-US">
                <a:solidFill>
                  <a:srgbClr val="C00000"/>
                </a:solidFill>
                <a:latin typeface="Calibri Light" panose="020F0302020204030204" charset="0"/>
                <a:cs typeface="Calibri Light" panose="020F0302020204030204" charset="0"/>
              </a:rPr>
              <a:t>Задовољан Боаз предложи јој да ту преспава па ће сутра разговарати са рођаком који има предност откупа имовине.</a:t>
            </a:r>
            <a:endParaRPr lang="en-US" altLang="en-US">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a:bodyPr>
          <a:p>
            <a:r>
              <a:rPr lang="sr-Cyrl-RS" altLang="en-US" sz="3110">
                <a:solidFill>
                  <a:srgbClr val="C00000"/>
                </a:solidFill>
                <a:latin typeface="Calibri Light" panose="020F0302020204030204" charset="0"/>
                <a:cs typeface="Calibri Light" panose="020F0302020204030204" charset="0"/>
              </a:rPr>
              <a:t>Изување (предаја) ципеле (сандале) као потврде договора</a:t>
            </a:r>
            <a:endParaRPr lang="sr-Cyrl-RS" altLang="en-US" sz="3110">
              <a:solidFill>
                <a:srgbClr val="C00000"/>
              </a:solidFill>
              <a:latin typeface="Calibri Light" panose="020F0302020204030204" charset="0"/>
              <a:cs typeface="Calibri Light" panose="020F0302020204030204" charset="0"/>
            </a:endParaRPr>
          </a:p>
        </p:txBody>
      </p:sp>
      <p:pic>
        <p:nvPicPr>
          <p:cNvPr id="30" name="Picture 4" descr="IMG_256"/>
          <p:cNvPicPr>
            <a:picLocks noChangeAspect="1"/>
          </p:cNvPicPr>
          <p:nvPr/>
        </p:nvPicPr>
        <p:blipFill>
          <a:blip r:embed="rId1"/>
          <a:stretch>
            <a:fillRect/>
          </a:stretch>
        </p:blipFill>
        <p:spPr>
          <a:xfrm flipH="1">
            <a:off x="979805" y="1504315"/>
            <a:ext cx="2840990" cy="4661535"/>
          </a:xfrm>
          <a:prstGeom prst="rect">
            <a:avLst/>
          </a:prstGeom>
          <a:noFill/>
          <a:ln w="9525">
            <a:noFill/>
          </a:ln>
        </p:spPr>
      </p:pic>
      <p:pic>
        <p:nvPicPr>
          <p:cNvPr id="27" name="Picture 2" descr="IMG_256"/>
          <p:cNvPicPr>
            <a:picLocks noChangeAspect="1"/>
          </p:cNvPicPr>
          <p:nvPr/>
        </p:nvPicPr>
        <p:blipFill>
          <a:blip r:embed="rId2"/>
          <a:stretch>
            <a:fillRect/>
          </a:stretch>
        </p:blipFill>
        <p:spPr>
          <a:xfrm>
            <a:off x="5605780" y="1504315"/>
            <a:ext cx="5083175" cy="3818890"/>
          </a:xfrm>
          <a:prstGeom prst="rect">
            <a:avLst/>
          </a:prstGeom>
          <a:noFill/>
          <a:ln w="9525">
            <a:noFill/>
          </a:ln>
        </p:spPr>
      </p:pic>
      <p:sp>
        <p:nvSpPr>
          <p:cNvPr id="3" name="Text Box 2"/>
          <p:cNvSpPr txBox="1"/>
          <p:nvPr/>
        </p:nvSpPr>
        <p:spPr>
          <a:xfrm>
            <a:off x="5605780" y="5323205"/>
            <a:ext cx="4867275" cy="306705"/>
          </a:xfrm>
          <a:prstGeom prst="rect">
            <a:avLst/>
          </a:prstGeom>
          <a:noFill/>
        </p:spPr>
        <p:txBody>
          <a:bodyPr wrap="square" rtlCol="0">
            <a:spAutoFit/>
          </a:bodyPr>
          <a:p>
            <a:r>
              <a:rPr lang="sr-Cyrl-RS" sz="1400">
                <a:solidFill>
                  <a:srgbClr val="C00000"/>
                </a:solidFill>
                <a:latin typeface="Calibri Light" panose="020F0302020204030204" charset="0"/>
                <a:cs typeface="Calibri Light" panose="020F0302020204030204" charset="0"/>
              </a:rPr>
              <a:t>Човек губи своју цепелу (сандалу) и даје је ближњем (Боазу)</a:t>
            </a:r>
            <a:endParaRPr lang="sr-Cyrl-RS" sz="1400">
              <a:solidFill>
                <a:srgbClr val="C00000"/>
              </a:solidFill>
              <a:latin typeface="Calibri Light" panose="020F0302020204030204" charset="0"/>
              <a:cs typeface="Calibri Light" panose="020F0302020204030204" charset="0"/>
            </a:endParaRPr>
          </a:p>
        </p:txBody>
      </p:sp>
      <p:sp>
        <p:nvSpPr>
          <p:cNvPr id="5" name="Text Box 4"/>
          <p:cNvSpPr txBox="1"/>
          <p:nvPr/>
        </p:nvSpPr>
        <p:spPr>
          <a:xfrm>
            <a:off x="924560" y="6166485"/>
            <a:ext cx="3738245" cy="306705"/>
          </a:xfrm>
          <a:prstGeom prst="rect">
            <a:avLst/>
          </a:prstGeom>
          <a:noFill/>
        </p:spPr>
        <p:txBody>
          <a:bodyPr wrap="square" rtlCol="0">
            <a:spAutoFit/>
          </a:bodyPr>
          <a:p>
            <a:r>
              <a:rPr lang="sr-Cyrl-RS" altLang="en-US" sz="1400">
                <a:solidFill>
                  <a:srgbClr val="C00000"/>
                </a:solidFill>
                <a:latin typeface="Calibri Light" panose="020F0302020204030204" charset="0"/>
                <a:cs typeface="Calibri Light" panose="020F0302020204030204" charset="0"/>
                <a:sym typeface="+mn-ea"/>
              </a:rPr>
              <a:t>Боаз је изуо своју сандалу као знак искупљења</a:t>
            </a:r>
            <a:endParaRPr lang="en-US" sz="1400">
              <a:solidFill>
                <a:srgbClr val="C00000"/>
              </a:solidFill>
              <a:latin typeface="Calibri Light" panose="020F0302020204030204" charset="0"/>
              <a:cs typeface="Calibri Light" panose="020F0302020204030204" charset="0"/>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3"/>
          <p:cNvSpPr txBox="1"/>
          <p:nvPr/>
        </p:nvSpPr>
        <p:spPr>
          <a:xfrm>
            <a:off x="967105" y="882015"/>
            <a:ext cx="9917430" cy="4922520"/>
          </a:xfrm>
          <a:prstGeom prst="rect">
            <a:avLst/>
          </a:prstGeom>
          <a:noFill/>
        </p:spPr>
        <p:txBody>
          <a:bodyPr wrap="square" rtlCol="0">
            <a:noAutofit/>
          </a:bodyPr>
          <a:p>
            <a:r>
              <a:rPr lang="en-US" altLang="en-US" sz="2000">
                <a:solidFill>
                  <a:srgbClr val="C00000"/>
                </a:solidFill>
                <a:latin typeface="Calibri Light" panose="020F0302020204030204" charset="0"/>
                <a:cs typeface="Calibri Light" panose="020F0302020204030204" charset="0"/>
              </a:rPr>
              <a:t>•</a:t>
            </a:r>
            <a:r>
              <a:rPr lang="sr-Cyrl-RS" altLang="en-US" sz="2000">
                <a:solidFill>
                  <a:srgbClr val="C00000"/>
                </a:solidFill>
                <a:latin typeface="Calibri Light" panose="020F0302020204030204" charset="0"/>
                <a:cs typeface="Calibri Light" panose="020F0302020204030204" charset="0"/>
              </a:rPr>
              <a:t>  </a:t>
            </a:r>
            <a:r>
              <a:rPr lang="en-US" altLang="en-US" sz="2000">
                <a:solidFill>
                  <a:srgbClr val="C00000"/>
                </a:solidFill>
                <a:latin typeface="Calibri Light" panose="020F0302020204030204" charset="0"/>
                <a:cs typeface="Calibri Light" panose="020F0302020204030204" charset="0"/>
              </a:rPr>
              <a:t>Боаз је отишао на градска врата </a:t>
            </a:r>
            <a:endParaRPr lang="en-US" altLang="en-US" sz="2000">
              <a:solidFill>
                <a:srgbClr val="C00000"/>
              </a:solidFill>
              <a:latin typeface="Calibri Light" panose="020F0302020204030204" charset="0"/>
              <a:cs typeface="Calibri Light" panose="020F0302020204030204" charset="0"/>
            </a:endParaRPr>
          </a:p>
          <a:p>
            <a:r>
              <a:rPr lang="en-US" altLang="en-US" sz="2000">
                <a:solidFill>
                  <a:srgbClr val="C00000"/>
                </a:solidFill>
                <a:latin typeface="Calibri Light" panose="020F0302020204030204" charset="0"/>
                <a:cs typeface="Calibri Light" panose="020F0302020204030204" charset="0"/>
              </a:rPr>
              <a:t>•</a:t>
            </a:r>
            <a:r>
              <a:rPr lang="sr-Cyrl-RS" altLang="en-US" sz="2000">
                <a:solidFill>
                  <a:srgbClr val="C00000"/>
                </a:solidFill>
                <a:latin typeface="Calibri Light" panose="020F0302020204030204" charset="0"/>
                <a:cs typeface="Calibri Light" panose="020F0302020204030204" charset="0"/>
              </a:rPr>
              <a:t>  </a:t>
            </a:r>
            <a:r>
              <a:rPr lang="en-US" altLang="en-US" sz="2000">
                <a:solidFill>
                  <a:srgbClr val="C00000"/>
                </a:solidFill>
                <a:latin typeface="Calibri Light" panose="020F0302020204030204" charset="0"/>
                <a:cs typeface="Calibri Light" panose="020F0302020204030204" charset="0"/>
              </a:rPr>
              <a:t>Наишао је рођак, потенцијални откупитељ</a:t>
            </a:r>
            <a:endParaRPr lang="en-U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Боаз је узео десет људи од градских старешина, као сведоцима</a:t>
            </a:r>
            <a:endParaRPr lang="en-U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Сви су сели</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Боаз је рекао откупитељу да се Наоми вратила из Моава и да мора да прода њиву која  је припадала њиховом брату Елимелеху</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Право на откуп има откупитељ а затим Боаз</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Боаз је предочио откупитељу да откупом њиве од Наоми истовремено откупљује и од Рут</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Рођак, откупитељ, није могао да откупи њиву јер би куповином угрозио своје наследство</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У Израелу је, у старо време, био обичај да се сваки откуп или замена потврђује изувањем и давањем сандале (ципеле) или давањем једне нове.</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Откупитељ даје сандалу Боазу</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С обзиром да се све дешава и пред сведоцима, откуп је извршен</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Боаз откупљује и њиву и Наоми и Рут и све што му припада </a:t>
            </a:r>
            <a:endParaRPr lang="sr-Cyrl-RS" altLang="en-US" sz="2000">
              <a:solidFill>
                <a:srgbClr val="C00000"/>
              </a:solidFill>
              <a:latin typeface="Calibri Light" panose="020F0302020204030204" charset="0"/>
              <a:cs typeface="Calibri Light" panose="020F0302020204030204" charset="0"/>
            </a:endParaRPr>
          </a:p>
          <a:p>
            <a:r>
              <a:rPr lang="sr-Cyrl-RS" altLang="en-US" sz="2000">
                <a:solidFill>
                  <a:srgbClr val="C00000"/>
                </a:solidFill>
                <a:latin typeface="Calibri Light" panose="020F0302020204030204" charset="0"/>
                <a:cs typeface="Calibri Light" panose="020F0302020204030204" charset="0"/>
              </a:rPr>
              <a:t>•  Купио је за себе, да би подигао име умрлом на његовом наследству</a:t>
            </a:r>
            <a:endParaRPr lang="sr-Cyrl-RS" altLang="en-US" sz="2000">
              <a:solidFill>
                <a:srgbClr val="C00000"/>
              </a:solidFill>
              <a:latin typeface="Calibri Light" panose="020F0302020204030204" charset="0"/>
              <a:cs typeface="Calibri Light" panose="020F0302020204030204" charset="0"/>
            </a:endParaRPr>
          </a:p>
          <a:p>
            <a:endParaRPr lang="sr-Cyrl-RS" altLang="en-US" sz="20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a:bodyPr>
          <a:p>
            <a:r>
              <a:rPr lang="sr-Cyrl-RS" altLang="en-US" sz="4800">
                <a:solidFill>
                  <a:srgbClr val="C00000"/>
                </a:solidFill>
                <a:latin typeface="Calibri Light" panose="020F0302020204030204" charset="0"/>
                <a:cs typeface="Calibri Light" panose="020F0302020204030204" charset="0"/>
              </a:rPr>
              <a:t>Рут, Боаз и Наоми са бебом (Обедом)</a:t>
            </a:r>
            <a:endParaRPr lang="sr-Cyrl-RS" altLang="en-US" sz="4800">
              <a:solidFill>
                <a:srgbClr val="C00000"/>
              </a:solidFill>
              <a:latin typeface="Calibri Light" panose="020F0302020204030204" charset="0"/>
              <a:cs typeface="Calibri Light" panose="020F0302020204030204" charset="0"/>
            </a:endParaRPr>
          </a:p>
        </p:txBody>
      </p:sp>
      <p:pic>
        <p:nvPicPr>
          <p:cNvPr id="18" name="Picture 2" descr="IMG_256"/>
          <p:cNvPicPr>
            <a:picLocks noChangeAspect="1"/>
          </p:cNvPicPr>
          <p:nvPr/>
        </p:nvPicPr>
        <p:blipFill>
          <a:blip r:embed="rId1"/>
          <a:stretch>
            <a:fillRect/>
          </a:stretch>
        </p:blipFill>
        <p:spPr>
          <a:xfrm>
            <a:off x="1043305" y="2068830"/>
            <a:ext cx="2969260" cy="3832225"/>
          </a:xfrm>
          <a:prstGeom prst="rect">
            <a:avLst/>
          </a:prstGeom>
          <a:noFill/>
          <a:ln w="9525">
            <a:noFill/>
          </a:ln>
        </p:spPr>
      </p:pic>
      <p:sp>
        <p:nvSpPr>
          <p:cNvPr id="2" name="Text Box 1"/>
          <p:cNvSpPr txBox="1"/>
          <p:nvPr/>
        </p:nvSpPr>
        <p:spPr>
          <a:xfrm>
            <a:off x="4718685" y="2068830"/>
            <a:ext cx="4064000" cy="4031615"/>
          </a:xfrm>
          <a:prstGeom prst="rect">
            <a:avLst/>
          </a:prstGeom>
          <a:noFill/>
        </p:spPr>
        <p:txBody>
          <a:bodyPr wrap="square" rtlCol="0">
            <a:noAutofit/>
          </a:bodyPr>
          <a:p>
            <a:r>
              <a:rPr lang="en-US" altLang="en-US" sz="2400">
                <a:solidFill>
                  <a:srgbClr val="C00000"/>
                </a:solidFill>
                <a:latin typeface="Calibri Light" panose="020F0302020204030204" charset="0"/>
                <a:cs typeface="Calibri Light" panose="020F0302020204030204" charset="0"/>
              </a:rPr>
              <a:t>Боаз одлучује да откупи имовину а са њом и присутне жене. </a:t>
            </a:r>
            <a:endParaRPr lang="en-US" altLang="en-US" sz="2400">
              <a:solidFill>
                <a:srgbClr val="C00000"/>
              </a:solidFill>
              <a:latin typeface="Calibri Light" panose="020F0302020204030204" charset="0"/>
              <a:cs typeface="Calibri Light" panose="020F0302020204030204" charset="0"/>
            </a:endParaRPr>
          </a:p>
          <a:p>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Жени се са Рут. </a:t>
            </a:r>
            <a:endParaRPr lang="en-US" altLang="en-US" sz="2400">
              <a:solidFill>
                <a:srgbClr val="C00000"/>
              </a:solidFill>
              <a:latin typeface="Calibri Light" panose="020F0302020204030204" charset="0"/>
              <a:cs typeface="Calibri Light" panose="020F0302020204030204" charset="0"/>
            </a:endParaRPr>
          </a:p>
          <a:p>
            <a:endParaRPr lang="en-US" altLang="en-US" sz="2400">
              <a:solidFill>
                <a:srgbClr val="C00000"/>
              </a:solidFill>
              <a:latin typeface="Calibri Light" panose="020F0302020204030204" charset="0"/>
              <a:cs typeface="Calibri Light" panose="020F0302020204030204" charset="0"/>
            </a:endParaRPr>
          </a:p>
          <a:p>
            <a:r>
              <a:rPr lang="en-US" altLang="en-US" sz="2400">
                <a:solidFill>
                  <a:srgbClr val="C00000"/>
                </a:solidFill>
                <a:latin typeface="Calibri Light" panose="020F0302020204030204" charset="0"/>
                <a:cs typeface="Calibri Light" panose="020F0302020204030204" charset="0"/>
              </a:rPr>
              <a:t>Добијају потомство, сина Обеда. </a:t>
            </a:r>
            <a:endParaRPr lang="en-US" altLang="en-US" sz="2400">
              <a:solidFill>
                <a:srgbClr val="C00000"/>
              </a:solidFill>
              <a:latin typeface="Calibri Light" panose="020F0302020204030204" charset="0"/>
              <a:cs typeface="Calibri Light" panose="020F0302020204030204" charset="0"/>
            </a:endParaRPr>
          </a:p>
          <a:p>
            <a:endParaRPr lang="en-US" altLang="en-US" sz="2400">
              <a:solidFill>
                <a:srgbClr val="C00000"/>
              </a:solidFill>
              <a:latin typeface="Calibri Light" panose="020F0302020204030204" charset="0"/>
              <a:cs typeface="Calibri Light" panose="020F0302020204030204" charset="0"/>
            </a:endParaRPr>
          </a:p>
          <a:p>
            <a:r>
              <a:rPr lang="sr-Cyrl-RS" altLang="en-US" sz="2400">
                <a:solidFill>
                  <a:srgbClr val="C00000"/>
                </a:solidFill>
                <a:latin typeface="Calibri Light" panose="020F0302020204030204" charset="0"/>
                <a:cs typeface="Calibri Light" panose="020F0302020204030204" charset="0"/>
              </a:rPr>
              <a:t>Рут је прабака краља Давида</a:t>
            </a:r>
            <a:endParaRPr lang="en-US" altLang="en-US" sz="2400">
              <a:solidFill>
                <a:srgbClr val="C00000"/>
              </a:solidFill>
              <a:latin typeface="Calibri Light" panose="020F0302020204030204" charset="0"/>
              <a:cs typeface="Calibri Light" panose="020F0302020204030204" charset="0"/>
            </a:endParaRPr>
          </a:p>
          <a:p>
            <a:endParaRPr lang="en-US" altLang="en-US" sz="24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1676400" y="171450"/>
            <a:ext cx="10515600" cy="1325563"/>
          </a:xfrm>
        </p:spPr>
        <p:txBody>
          <a:bodyPr/>
          <a:p>
            <a:r>
              <a:rPr lang="sr-Cyrl-RS" altLang="en-US" sz="5400">
                <a:solidFill>
                  <a:srgbClr val="C00000"/>
                </a:solidFill>
                <a:latin typeface="Calibri Light" panose="020F0302020204030204" charset="0"/>
                <a:cs typeface="Calibri Light" panose="020F0302020204030204" charset="0"/>
              </a:rPr>
              <a:t>Левиратски брак код Јевреја</a:t>
            </a:r>
            <a:endParaRPr lang="sr-Cyrl-RS" altLang="en-US" sz="5400">
              <a:solidFill>
                <a:srgbClr val="C00000"/>
              </a:solidFill>
              <a:latin typeface="Calibri Light" panose="020F0302020204030204" charset="0"/>
              <a:cs typeface="Calibri Light" panose="020F0302020204030204" charset="0"/>
            </a:endParaRPr>
          </a:p>
        </p:txBody>
      </p:sp>
      <p:pic>
        <p:nvPicPr>
          <p:cNvPr id="5" name="Picture 7" descr="IMG_256"/>
          <p:cNvPicPr>
            <a:picLocks noChangeAspect="1"/>
          </p:cNvPicPr>
          <p:nvPr/>
        </p:nvPicPr>
        <p:blipFill>
          <a:blip r:embed="rId1"/>
          <a:stretch>
            <a:fillRect/>
          </a:stretch>
        </p:blipFill>
        <p:spPr>
          <a:xfrm>
            <a:off x="1823085" y="1565275"/>
            <a:ext cx="3402965" cy="4755515"/>
          </a:xfrm>
          <a:prstGeom prst="rect">
            <a:avLst/>
          </a:prstGeom>
          <a:noFill/>
          <a:ln w="9525">
            <a:noFill/>
          </a:ln>
        </p:spPr>
      </p:pic>
      <p:sp>
        <p:nvSpPr>
          <p:cNvPr id="6" name="Text Box 5"/>
          <p:cNvSpPr txBox="1"/>
          <p:nvPr/>
        </p:nvSpPr>
        <p:spPr>
          <a:xfrm>
            <a:off x="6323330" y="1565275"/>
            <a:ext cx="4064000" cy="4876800"/>
          </a:xfrm>
          <a:prstGeom prst="rect">
            <a:avLst/>
          </a:prstGeom>
          <a:noFill/>
        </p:spPr>
        <p:txBody>
          <a:bodyPr wrap="square" rtlCol="0">
            <a:noAutofit/>
          </a:bodyPr>
          <a:p>
            <a:r>
              <a:rPr lang="sr-Cyrl-RS" altLang="en-US">
                <a:solidFill>
                  <a:srgbClr val="C00000"/>
                </a:solidFill>
                <a:latin typeface="Calibri Light" panose="020F0302020204030204" charset="0"/>
                <a:cs typeface="Calibri Light" panose="020F0302020204030204" charset="0"/>
              </a:rPr>
              <a:t>девер  -  латински “левир”</a:t>
            </a:r>
            <a:endParaRPr lang="sr-Cyrl-RS" altLang="en-US">
              <a:solidFill>
                <a:srgbClr val="C00000"/>
              </a:solidFill>
              <a:latin typeface="Calibri Light" panose="020F0302020204030204" charset="0"/>
              <a:cs typeface="Calibri Light" panose="020F0302020204030204" charset="0"/>
            </a:endParaRPr>
          </a:p>
          <a:p>
            <a:endParaRPr lang="sr-Cyrl-RS" altLang="en-US">
              <a:solidFill>
                <a:srgbClr val="C00000"/>
              </a:solidFill>
              <a:latin typeface="Calibri Light" panose="020F0302020204030204" charset="0"/>
              <a:cs typeface="Calibri Light" panose="020F0302020204030204" charset="0"/>
            </a:endParaRPr>
          </a:p>
          <a:p>
            <a:r>
              <a:rPr lang="sr-Cyrl-RS" altLang="en-US">
                <a:solidFill>
                  <a:srgbClr val="C00000"/>
                </a:solidFill>
                <a:latin typeface="Calibri Light" panose="020F0302020204030204" charset="0"/>
                <a:cs typeface="Calibri Light" panose="020F0302020204030204" charset="0"/>
              </a:rPr>
              <a:t>Левиратски брак -- девер жени своју снаху</a:t>
            </a:r>
            <a:endParaRPr lang="sr-Cyrl-RS" altLang="en-US">
              <a:solidFill>
                <a:srgbClr val="C00000"/>
              </a:solidFill>
              <a:latin typeface="Calibri Light" panose="020F0302020204030204" charset="0"/>
              <a:cs typeface="Calibri Light" panose="020F0302020204030204" charset="0"/>
            </a:endParaRPr>
          </a:p>
          <a:p>
            <a:endParaRPr lang="sr-Cyrl-RS" altLang="en-US">
              <a:solidFill>
                <a:srgbClr val="C00000"/>
              </a:solidFill>
              <a:latin typeface="Calibri Light" panose="020F0302020204030204" charset="0"/>
              <a:cs typeface="Calibri Light" panose="020F0302020204030204" charset="0"/>
            </a:endParaRPr>
          </a:p>
          <a:p>
            <a:r>
              <a:rPr lang="sr-Cyrl-RS" altLang="en-US">
                <a:solidFill>
                  <a:srgbClr val="C00000"/>
                </a:solidFill>
                <a:latin typeface="Calibri Light" panose="020F0302020204030204" charset="0"/>
                <a:cs typeface="Calibri Light" panose="020F0302020204030204" charset="0"/>
              </a:rPr>
              <a:t>У Поновљеним Законима (Пета књига Мојсијева) 25, 5.-6. одређује се наиме овако: “кад браћа живе заједнопа један умре од њих без деце, нека се не уда жена умрлога ван (куће) за туђинца. Девер њезин нека јој приступи и нека је узме за женуи учини јој дужност деверску (“вејибмах”). И првенче које роди, нека се назове по имену брата његова умрлога, да се не угаси име његово у Израиљу. </a:t>
            </a:r>
            <a:endParaRPr lang="en-US" altLang="en-US">
              <a:solidFill>
                <a:srgbClr val="C00000"/>
              </a:solidFill>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a:p>
            <a:endParaRPr lang="en-US" altLang="en-US">
              <a:latin typeface="Calibri Light" panose="020F0302020204030204" charset="0"/>
              <a:cs typeface="Calibri Light" panose="020F030202020403020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altLang="en-US" sz="6600">
                <a:solidFill>
                  <a:srgbClr val="C00000"/>
                </a:solidFill>
                <a:sym typeface="+mn-ea"/>
              </a:rPr>
              <a:t>        Х а л и ц а   (од Ал)</a:t>
            </a:r>
            <a:endParaRPr lang="sr-Cyrl-RS" altLang="en-US" sz="6600">
              <a:solidFill>
                <a:srgbClr val="C00000"/>
              </a:solidFill>
              <a:sym typeface="+mn-ea"/>
            </a:endParaRPr>
          </a:p>
        </p:txBody>
      </p:sp>
      <p:sp>
        <p:nvSpPr>
          <p:cNvPr id="5" name="Text Box 4"/>
          <p:cNvSpPr txBox="1"/>
          <p:nvPr/>
        </p:nvSpPr>
        <p:spPr>
          <a:xfrm>
            <a:off x="932180" y="1582420"/>
            <a:ext cx="10549255" cy="8776970"/>
          </a:xfrm>
          <a:prstGeom prst="rect">
            <a:avLst/>
          </a:prstGeom>
          <a:noFill/>
        </p:spPr>
        <p:txBody>
          <a:bodyPr wrap="square" rtlCol="0">
            <a:noAutofit/>
          </a:bodyPr>
          <a:p>
            <a:r>
              <a:rPr lang="en-US" altLang="en-US" sz="1400">
                <a:solidFill>
                  <a:srgbClr val="C00000"/>
                </a:solidFill>
                <a:latin typeface="Calibri Light" panose="020F0302020204030204" charset="0"/>
                <a:cs typeface="Calibri Light" panose="020F0302020204030204" charset="0"/>
              </a:rPr>
              <a:t>Халица (хебр. chalitzah) је специфичан јеврејски верски обичај и правни поступак који ослобађа удовицу без деце обавезе да се уда за брата свог покојног мужа (што се назива левират или јибум). Овај ритуал се спроводи у следећим околностима:</a:t>
            </a:r>
            <a:endParaRPr lang="en-US" altLang="en-US" sz="1400">
              <a:solidFill>
                <a:srgbClr val="C00000"/>
              </a:solidFill>
              <a:latin typeface="Calibri Light" panose="020F0302020204030204" charset="0"/>
              <a:cs typeface="Calibri Light" panose="020F0302020204030204" charset="0"/>
            </a:endParaRPr>
          </a:p>
          <a:p>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Сврха и значај: Према библијском закону, ако човек умре без деце, његов брат има обавезу да се ожени удовицом како би се продужила лоза покојника. Уколико брат то не жели или не може да уради, мора се обавити церемонија халице како би жена постала слободна да се уда за неког другог. Без овог поступка, она се сматра "везаном" (агунах) и не може склопити нови брак.</a:t>
            </a:r>
            <a:endParaRPr lang="en-US" altLang="en-US" sz="1400">
              <a:solidFill>
                <a:srgbClr val="C00000"/>
              </a:solidFill>
              <a:latin typeface="Calibri Light" panose="020F0302020204030204" charset="0"/>
              <a:cs typeface="Calibri Light" panose="020F0302020204030204" charset="0"/>
            </a:endParaRPr>
          </a:p>
          <a:p>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Сам ритуал: Церемонија је врло специфична и укључује следеће кораке:</a:t>
            </a:r>
            <a:endParaRPr lang="en-US" altLang="en-US" sz="1400">
              <a:solidFill>
                <a:srgbClr val="C00000"/>
              </a:solidFill>
              <a:latin typeface="Calibri Light" panose="020F0302020204030204" charset="0"/>
              <a:cs typeface="Calibri Light" panose="020F0302020204030204" charset="0"/>
            </a:endParaRPr>
          </a:p>
          <a:p>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Место: Поступак се обично одвија пред рабинским судом (Бет Дин).</a:t>
            </a:r>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Обућа: Брат покојника обува посебну кожну ципелу (која се не користи за ходање, већ само за овај ритуал).</a:t>
            </a:r>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Чин изувања: Удовица пред сведоцима изува ту ципелу са његове десне ноге.</a:t>
            </a:r>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Симболика: Након изувања, она пљује на под испред њега и изговара реченицу: "Тако се поступа са човеком који не жели да подигне кућу своме брату".</a:t>
            </a:r>
            <a:endParaRPr lang="en-US" altLang="en-US" sz="1400">
              <a:solidFill>
                <a:srgbClr val="C00000"/>
              </a:solidFill>
              <a:latin typeface="Calibri Light" panose="020F0302020204030204" charset="0"/>
              <a:cs typeface="Calibri Light" panose="020F0302020204030204" charset="0"/>
            </a:endParaRPr>
          </a:p>
          <a:p>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Разлика између Халице и Халах-е: Важно је не мешати овај појам са сличним речима:</a:t>
            </a:r>
            <a:endParaRPr lang="en-US" altLang="en-US" sz="1400">
              <a:solidFill>
                <a:srgbClr val="C00000"/>
              </a:solidFill>
              <a:latin typeface="Calibri Light" panose="020F0302020204030204" charset="0"/>
              <a:cs typeface="Calibri Light" panose="020F0302020204030204" charset="0"/>
            </a:endParaRPr>
          </a:p>
          <a:p>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Халах (Challah): Традиционални плетени хлеб који се једе за Шабат.</a:t>
            </a:r>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Халаха (Halakha): Свеукупно јеврејско верско право које прописује како се сви ови обичаји, укључујући и халицу, спроводе.</a:t>
            </a:r>
            <a:endParaRPr lang="en-US" altLang="en-US" sz="1400">
              <a:solidFill>
                <a:srgbClr val="C00000"/>
              </a:solidFill>
              <a:latin typeface="Calibri Light" panose="020F0302020204030204" charset="0"/>
              <a:cs typeface="Calibri Light" panose="020F0302020204030204" charset="0"/>
            </a:endParaRPr>
          </a:p>
          <a:p>
            <a:endParaRPr lang="en-US" altLang="en-US" sz="1400">
              <a:solidFill>
                <a:srgbClr val="C00000"/>
              </a:solidFill>
              <a:latin typeface="Calibri Light" panose="020F0302020204030204" charset="0"/>
              <a:cs typeface="Calibri Light" panose="020F0302020204030204" charset="0"/>
            </a:endParaRPr>
          </a:p>
          <a:p>
            <a:r>
              <a:rPr lang="en-US" altLang="en-US" sz="1400">
                <a:solidFill>
                  <a:srgbClr val="C00000"/>
                </a:solidFill>
                <a:latin typeface="Calibri Light" panose="020F0302020204030204" charset="0"/>
                <a:cs typeface="Calibri Light" panose="020F0302020204030204" charset="0"/>
              </a:rPr>
              <a:t>У модерном добу, левиратски брак (јибум) се готово никада не практикује у јеврејским заједницама, па је халица постала стандардни поступак којим се регулише статус удовица без деце.</a:t>
            </a:r>
            <a:endParaRPr lang="en-US" altLang="en-US" sz="1400">
              <a:solidFill>
                <a:srgbClr val="C00000"/>
              </a:solidFill>
              <a:latin typeface="Calibri Light" panose="020F0302020204030204" charset="0"/>
              <a:cs typeface="Calibri Light" panose="020F030202020403020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sr-Cyrl-RS" altLang="en-US"/>
              <a:t>                </a:t>
            </a:r>
            <a:r>
              <a:rPr lang="sr-Cyrl-RS" altLang="en-US">
                <a:solidFill>
                  <a:srgbClr val="C00000"/>
                </a:solidFill>
              </a:rPr>
              <a:t> </a:t>
            </a:r>
            <a:r>
              <a:rPr lang="sr-Cyrl-RS" altLang="en-US" sz="5400">
                <a:solidFill>
                  <a:srgbClr val="C00000"/>
                </a:solidFill>
                <a:latin typeface="Calibri Light" panose="020F0302020204030204" charset="0"/>
                <a:cs typeface="Calibri Light" panose="020F0302020204030204" charset="0"/>
              </a:rPr>
              <a:t>  Ј у д и н о    п л е м е</a:t>
            </a:r>
            <a:endParaRPr lang="sr-Cyrl-RS" altLang="en-US" sz="5400">
              <a:solidFill>
                <a:srgbClr val="C00000"/>
              </a:solidFill>
              <a:latin typeface="Calibri Light" panose="020F0302020204030204" charset="0"/>
              <a:cs typeface="Calibri Light" panose="020F0302020204030204" charset="0"/>
            </a:endParaRPr>
          </a:p>
        </p:txBody>
      </p:sp>
      <p:pic>
        <p:nvPicPr>
          <p:cNvPr id="26" name="Picture 1" descr="IMG_256"/>
          <p:cNvPicPr>
            <a:picLocks noChangeAspect="1"/>
          </p:cNvPicPr>
          <p:nvPr/>
        </p:nvPicPr>
        <p:blipFill>
          <a:blip r:embed="rId1"/>
          <a:stretch>
            <a:fillRect/>
          </a:stretch>
        </p:blipFill>
        <p:spPr>
          <a:xfrm>
            <a:off x="450850" y="1814830"/>
            <a:ext cx="5634355" cy="4215130"/>
          </a:xfrm>
          <a:prstGeom prst="rect">
            <a:avLst/>
          </a:prstGeom>
          <a:noFill/>
          <a:ln w="9525">
            <a:noFill/>
          </a:ln>
        </p:spPr>
      </p:pic>
      <p:sp>
        <p:nvSpPr>
          <p:cNvPr id="2" name="Text Box 1"/>
          <p:cNvSpPr txBox="1"/>
          <p:nvPr/>
        </p:nvSpPr>
        <p:spPr>
          <a:xfrm>
            <a:off x="10881995" y="6523355"/>
            <a:ext cx="862330" cy="245110"/>
          </a:xfrm>
          <a:prstGeom prst="rect">
            <a:avLst/>
          </a:prstGeom>
          <a:noFill/>
        </p:spPr>
        <p:txBody>
          <a:bodyPr wrap="square" rtlCol="0">
            <a:spAutoFit/>
          </a:bodyPr>
          <a:p>
            <a:r>
              <a:rPr lang="sr-Cyrl-RS" sz="1000">
                <a:latin typeface="Calibri Light" panose="020F0302020204030204" charset="0"/>
                <a:cs typeface="Calibri Light" panose="020F0302020204030204" charset="0"/>
              </a:rPr>
              <a:t>           К.Р.Ш.</a:t>
            </a:r>
            <a:endParaRPr lang="sr-Cyrl-RS" sz="1000">
              <a:latin typeface="Calibri Light" panose="020F0302020204030204" charset="0"/>
              <a:cs typeface="Calibri Light" panose="020F0302020204030204" charset="0"/>
            </a:endParaRPr>
          </a:p>
        </p:txBody>
      </p:sp>
      <p:sp>
        <p:nvSpPr>
          <p:cNvPr id="3" name="Text Box 2"/>
          <p:cNvSpPr txBox="1"/>
          <p:nvPr/>
        </p:nvSpPr>
        <p:spPr>
          <a:xfrm>
            <a:off x="6397625" y="1814830"/>
            <a:ext cx="5131435" cy="4030980"/>
          </a:xfrm>
          <a:prstGeom prst="rect">
            <a:avLst/>
          </a:prstGeom>
          <a:noFill/>
        </p:spPr>
        <p:txBody>
          <a:bodyPr wrap="square" rtlCol="0">
            <a:spAutoFit/>
          </a:bodyPr>
          <a:p>
            <a:r>
              <a:rPr lang="en-US" altLang="en-US" sz="1600">
                <a:solidFill>
                  <a:srgbClr val="C00000"/>
                </a:solidFill>
                <a:latin typeface="Calibri Light" panose="020F0302020204030204" charset="0"/>
                <a:cs typeface="Calibri Light" panose="020F0302020204030204" charset="0"/>
              </a:rPr>
              <a:t>•  </a:t>
            </a:r>
            <a:r>
              <a:rPr lang="en-US" altLang="en-US" sz="1600" b="1">
                <a:solidFill>
                  <a:srgbClr val="C00000"/>
                </a:solidFill>
                <a:latin typeface="Calibri Light" panose="020F0302020204030204" charset="0"/>
                <a:cs typeface="Calibri Light" panose="020F0302020204030204" charset="0"/>
              </a:rPr>
              <a:t>Према Књизи о Рути,</a:t>
            </a:r>
            <a:r>
              <a:rPr lang="en-US" altLang="en-US" sz="1600">
                <a:solidFill>
                  <a:srgbClr val="C00000"/>
                </a:solidFill>
                <a:latin typeface="Calibri Light" panose="020F0302020204030204" charset="0"/>
                <a:cs typeface="Calibri Light" panose="020F0302020204030204" charset="0"/>
              </a:rPr>
              <a:t>  </a:t>
            </a:r>
            <a:r>
              <a:rPr lang="en-US" altLang="en-US" sz="1600" b="1">
                <a:solidFill>
                  <a:srgbClr val="C00000"/>
                </a:solidFill>
                <a:latin typeface="Calibri Light" panose="020F0302020204030204" charset="0"/>
                <a:cs typeface="Calibri Light" panose="020F0302020204030204" charset="0"/>
              </a:rPr>
              <a:t>Давидова прабака била је Рута,</a:t>
            </a:r>
            <a:r>
              <a:rPr lang="en-US" altLang="en-US" sz="1600">
                <a:solidFill>
                  <a:srgbClr val="C00000"/>
                </a:solidFill>
                <a:latin typeface="Calibri Light" panose="020F0302020204030204" charset="0"/>
                <a:cs typeface="Calibri Light" panose="020F0302020204030204" charset="0"/>
              </a:rPr>
              <a:t> Моавка која је примила јудаизам. Њен муж био је Боаз, богати Витлејемац.   </a:t>
            </a:r>
            <a:endParaRPr lang="en-US" altLang="en-US" sz="1600">
              <a:solidFill>
                <a:srgbClr val="C00000"/>
              </a:solidFill>
              <a:latin typeface="Calibri Light" panose="020F0302020204030204" charset="0"/>
              <a:cs typeface="Calibri Light" panose="020F0302020204030204" charset="0"/>
            </a:endParaRPr>
          </a:p>
          <a:p>
            <a:endParaRPr lang="en-US" altLang="en-US" sz="1600">
              <a:solidFill>
                <a:srgbClr val="C00000"/>
              </a:solidFill>
              <a:latin typeface="Calibri Light" panose="020F0302020204030204" charset="0"/>
              <a:cs typeface="Calibri Light" panose="020F0302020204030204" charset="0"/>
            </a:endParaRPr>
          </a:p>
          <a:p>
            <a:r>
              <a:rPr lang="en-US" altLang="en-US" sz="1600">
                <a:solidFill>
                  <a:srgbClr val="C00000"/>
                </a:solidFill>
                <a:latin typeface="Calibri Light" panose="020F0302020204030204" charset="0"/>
                <a:cs typeface="Calibri Light" panose="020F0302020204030204" charset="0"/>
              </a:rPr>
              <a:t>•  Давид је рођен oko 1040.g p.n.e. и одрастао у Витлејему, у области Јудеје.</a:t>
            </a:r>
            <a:endParaRPr lang="en-US" altLang="en-US" sz="1600">
              <a:solidFill>
                <a:srgbClr val="C00000"/>
              </a:solidFill>
              <a:latin typeface="Calibri Light" panose="020F0302020204030204" charset="0"/>
              <a:cs typeface="Calibri Light" panose="020F0302020204030204" charset="0"/>
            </a:endParaRPr>
          </a:p>
          <a:p>
            <a:endParaRPr lang="en-US" altLang="en-US" sz="1600">
              <a:solidFill>
                <a:srgbClr val="C00000"/>
              </a:solidFill>
              <a:latin typeface="Calibri Light" panose="020F0302020204030204" charset="0"/>
              <a:cs typeface="Calibri Light" panose="020F0302020204030204" charset="0"/>
            </a:endParaRPr>
          </a:p>
          <a:p>
            <a:r>
              <a:rPr lang="en-US" altLang="en-US" sz="1600">
                <a:solidFill>
                  <a:srgbClr val="C00000"/>
                </a:solidFill>
                <a:latin typeface="Calibri Light" panose="020F0302020204030204" charset="0"/>
                <a:cs typeface="Calibri Light" panose="020F0302020204030204" charset="0"/>
              </a:rPr>
              <a:t>•  Пре него што је постао краљ, Давид је у околини Витлејема радио као пастир. </a:t>
            </a:r>
            <a:endParaRPr lang="en-US" altLang="en-US" sz="1600">
              <a:solidFill>
                <a:srgbClr val="C00000"/>
              </a:solidFill>
              <a:latin typeface="Calibri Light" panose="020F0302020204030204" charset="0"/>
              <a:cs typeface="Calibri Light" panose="020F0302020204030204" charset="0"/>
            </a:endParaRPr>
          </a:p>
          <a:p>
            <a:endParaRPr lang="en-US" altLang="en-US" sz="1600">
              <a:solidFill>
                <a:srgbClr val="C00000"/>
              </a:solidFill>
              <a:latin typeface="Calibri Light" panose="020F0302020204030204" charset="0"/>
              <a:cs typeface="Calibri Light" panose="020F0302020204030204" charset="0"/>
            </a:endParaRPr>
          </a:p>
          <a:p>
            <a:r>
              <a:rPr lang="en-US" altLang="en-US" sz="1600">
                <a:solidFill>
                  <a:srgbClr val="C00000"/>
                </a:solidFill>
                <a:latin typeface="Calibri Light" panose="020F0302020204030204" charset="0"/>
                <a:cs typeface="Calibri Light" panose="020F0302020204030204" charset="0"/>
              </a:rPr>
              <a:t>•  Ту га је, према предању, </a:t>
            </a:r>
            <a:r>
              <a:rPr lang="en-US" altLang="en-US" sz="1600" b="1">
                <a:solidFill>
                  <a:srgbClr val="C00000"/>
                </a:solidFill>
                <a:latin typeface="Calibri Light" panose="020F0302020204030204" charset="0"/>
                <a:cs typeface="Calibri Light" panose="020F0302020204030204" charset="0"/>
              </a:rPr>
              <a:t>пророк Самуило</a:t>
            </a:r>
            <a:r>
              <a:rPr lang="en-US" altLang="en-US" sz="1600">
                <a:solidFill>
                  <a:srgbClr val="C00000"/>
                </a:solidFill>
                <a:latin typeface="Calibri Light" panose="020F0302020204030204" charset="0"/>
                <a:cs typeface="Calibri Light" panose="020F0302020204030204" charset="0"/>
              </a:rPr>
              <a:t> тајно помазао за будућег краља Израела. </a:t>
            </a:r>
            <a:endParaRPr lang="en-US" altLang="en-US" sz="1600">
              <a:solidFill>
                <a:srgbClr val="C00000"/>
              </a:solidFill>
              <a:latin typeface="Calibri Light" panose="020F0302020204030204" charset="0"/>
              <a:cs typeface="Calibri Light" panose="020F0302020204030204" charset="0"/>
            </a:endParaRPr>
          </a:p>
          <a:p>
            <a:r>
              <a:rPr lang="en-US" altLang="en-US" sz="1600">
                <a:solidFill>
                  <a:srgbClr val="C00000"/>
                </a:solidFill>
                <a:latin typeface="Calibri Light" panose="020F0302020204030204" charset="0"/>
                <a:cs typeface="Calibri Light" panose="020F0302020204030204" charset="0"/>
              </a:rPr>
              <a:t> </a:t>
            </a:r>
            <a:endParaRPr lang="en-US" altLang="en-US" sz="1600">
              <a:solidFill>
                <a:srgbClr val="C00000"/>
              </a:solidFill>
              <a:latin typeface="Calibri Light" panose="020F0302020204030204" charset="0"/>
              <a:cs typeface="Calibri Light" panose="020F0302020204030204" charset="0"/>
            </a:endParaRPr>
          </a:p>
          <a:p>
            <a:r>
              <a:rPr lang="en-US" altLang="en-US" sz="1600">
                <a:solidFill>
                  <a:srgbClr val="C00000"/>
                </a:solidFill>
                <a:latin typeface="Calibri Light" panose="020F0302020204030204" charset="0"/>
                <a:cs typeface="Calibri Light" panose="020F0302020204030204" charset="0"/>
              </a:rPr>
              <a:t>•  Давид је био најмлађи од осморице синова Јишаја. </a:t>
            </a:r>
            <a:endParaRPr lang="en-US" altLang="en-US" sz="1600">
              <a:solidFill>
                <a:srgbClr val="C00000"/>
              </a:solidFill>
              <a:latin typeface="Calibri Light" panose="020F0302020204030204" charset="0"/>
              <a:cs typeface="Calibri Light" panose="020F0302020204030204" charset="0"/>
            </a:endParaRPr>
          </a:p>
          <a:p>
            <a:r>
              <a:rPr lang="en-US" altLang="en-US" sz="1600">
                <a:solidFill>
                  <a:srgbClr val="C00000"/>
                </a:solidFill>
                <a:latin typeface="Calibri Light" panose="020F0302020204030204" charset="0"/>
                <a:cs typeface="Calibri Light" panose="020F0302020204030204" charset="0"/>
              </a:rPr>
              <a:t>Јишај је био угледни земљопоседник и главар у Витлејему.</a:t>
            </a:r>
            <a:endParaRPr lang="en-US" altLang="en-US" sz="1600">
              <a:solidFill>
                <a:srgbClr val="C00000"/>
              </a:solidFill>
              <a:latin typeface="Calibri Light" panose="020F0302020204030204" charset="0"/>
              <a:cs typeface="Calibri Light" panose="020F030202020403020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6754</Words>
  <Application>WPS Presentation</Application>
  <PresentationFormat>Widescreen</PresentationFormat>
  <Paragraphs>152</Paragraphs>
  <Slides>16</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16</vt:i4>
      </vt:variant>
    </vt:vector>
  </HeadingPairs>
  <TitlesOfParts>
    <vt:vector size="24" baseType="lpstr">
      <vt:lpstr>Arial</vt:lpstr>
      <vt:lpstr>SimSun</vt:lpstr>
      <vt:lpstr>Wingdings</vt:lpstr>
      <vt:lpstr>Calibri Light</vt:lpstr>
      <vt:lpstr>Calibri</vt:lpstr>
      <vt:lpstr>Microsoft YaHei</vt:lpstr>
      <vt:lpstr>Arial Unicode MS</vt:lpstr>
      <vt:lpstr>Office Theme</vt:lpstr>
      <vt:lpstr>PowerPoint 演示文稿</vt:lpstr>
      <vt:lpstr>Јудеја  -  Моав</vt:lpstr>
      <vt:lpstr>                          </vt:lpstr>
      <vt:lpstr>Наоми моли Рут и Орфу да се врате у Моав</vt:lpstr>
      <vt:lpstr>  Рут и Ноеми  -  “Куда идеш ти, ићи ћу и ја”</vt:lpstr>
      <vt:lpstr>              П о љ е    ј е ч м а</vt:lpstr>
      <vt:lpstr>       Рут на пољу јечма  -  пабирчење</vt:lpstr>
      <vt:lpstr>Сусрет  Рут  и  Боаза  на  пољу  јечма</vt:lpstr>
      <vt:lpstr>     Н а о м и   с а в е т у ј е  Р у т </vt:lpstr>
      <vt:lpstr>Боаз  спава  на  поду гумна</vt:lpstr>
      <vt:lpstr>Изување (предаја) ципеле (сандале) као потврде договора</vt:lpstr>
      <vt:lpstr>PowerPoint 演示文稿</vt:lpstr>
      <vt:lpstr>Рут, Боаз и Наоми са бебом (Обедом)</vt:lpstr>
      <vt:lpstr>Левиратски брак код Јевреја</vt:lpstr>
      <vt:lpstr>        Х а л и ц а   (од Ал)</vt:lpstr>
      <vt:lpstr>                   Ј у д и н о    п л е м 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Kristina Svan</cp:lastModifiedBy>
  <cp:revision>36</cp:revision>
  <dcterms:created xsi:type="dcterms:W3CDTF">2025-07-23T00:59:00Z</dcterms:created>
  <dcterms:modified xsi:type="dcterms:W3CDTF">2026-05-18T13:51:02Z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49E70109ED1D4899BB6E6ABEB411BA05_13</vt:lpwstr>
  </property>
  <property fmtid="{D5CDD505-2E9C-101B-9397-08002B2CF9AE}" pid="3" name="KSOProductBuildVer">
    <vt:lpwstr>1033-12.1.0.26372</vt:lpwstr>
  </property>
</Properties>
</file>