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9" r:id="rId7"/>
    <p:sldId id="274" r:id="rId8"/>
    <p:sldId id="273" r:id="rId9"/>
    <p:sldId id="271" r:id="rId10"/>
    <p:sldId id="272" r:id="rId11"/>
    <p:sldId id="277" r:id="rId12"/>
    <p:sldId id="275" r:id="rId13"/>
    <p:sldId id="265" r:id="rId14"/>
    <p:sldId id="267" r:id="rId15"/>
    <p:sldId id="268" r:id="rId16"/>
    <p:sldId id="270" r:id="rId17"/>
    <p:sldId id="279" r:id="rId18"/>
    <p:sldId id="264" r:id="rId19"/>
    <p:sldId id="259" r:id="rId20"/>
    <p:sldId id="276" r:id="rId21"/>
    <p:sldId id="278" r:id="rId22"/>
    <p:sldId id="25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>
        <p:scale>
          <a:sx n="90" d="100"/>
          <a:sy n="90" d="100"/>
        </p:scale>
        <p:origin x="44" y="-624"/>
      </p:cViewPr>
      <p:guideLst>
        <p:guide orient="horz" pos="217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5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6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custDataLst>
      <p:tags r:id="rId14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ms-imgp.jw-cdn.org/img/p/2015487/univ/art/2015487_univ_cnt_1_xl.jpg" TargetMode="Externa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0.xml"/><Relationship Id="rId6" Type="http://schemas.openxmlformats.org/officeDocument/2006/relationships/image" Target="../media/image4.jpeg"/><Relationship Id="rId5" Type="http://schemas.openxmlformats.org/officeDocument/2006/relationships/image" Target="../media/image3.bin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bin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5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bin"/><Relationship Id="rId7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.jpeg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477520" y="1351915"/>
            <a:ext cx="10631170" cy="41541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sr-Cyrl-RS" sz="6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</a:t>
            </a:r>
            <a:r>
              <a:rPr lang="sr-Cyrl-RS" sz="6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ХЛЕБ   </a:t>
            </a:r>
          </a:p>
          <a:p>
            <a:r>
              <a:rPr lang="sr-Cyrl-RS" sz="6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У   </a:t>
            </a:r>
          </a:p>
          <a:p>
            <a:r>
              <a:rPr lang="sr-Cyrl-RS" sz="6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ДРЕВНОМ   </a:t>
            </a:r>
          </a:p>
          <a:p>
            <a:r>
              <a:rPr lang="sr-Cyrl-RS" sz="6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   ИЗРАЕЛУ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52240" y="503625"/>
            <a:ext cx="10969200" cy="705600"/>
          </a:xfrm>
        </p:spPr>
        <p:txBody>
          <a:bodyPr>
            <a:noAutofit/>
          </a:bodyPr>
          <a:lstStyle/>
          <a:p>
            <a:r>
              <a:rPr 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Х Л Е Б   К Р О З   И С Т О Р И Ј У</a:t>
            </a:r>
          </a:p>
        </p:txBody>
      </p:sp>
      <p:pic>
        <p:nvPicPr>
          <p:cNvPr id="25" name="Picture 1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10" y="2190115"/>
            <a:ext cx="4895215" cy="34969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2"/>
          <p:cNvSpPr txBox="1"/>
          <p:nvPr/>
        </p:nvSpPr>
        <p:spPr>
          <a:xfrm>
            <a:off x="5763260" y="2308860"/>
            <a:ext cx="5313045" cy="35286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ПРЕДПОСТАВЉА СЕ  ДА СУ ХЛЕБ, УЉЕ И ВИНО БИЛИ ПРВА ПРЕРАЂЕНА ХРАНА У ЉУДСКОЈ ИСТОРИЈИ</a:t>
            </a:r>
          </a:p>
          <a:p>
            <a:endParaRPr lang="sr-Cyrl-RS" altLang="en-US" sz="16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ПРВИ ХЛЕБ ЈЕ ПРОИЗВЕДЕН ОД ДИВЉИХ ЖИТАРИЦА (ДИВЉИ ЈЕЧАМ, ЗОБ И ЈЕДНОЗРНА ПШЕНИЦА). ДОДАВАНА </a:t>
            </a:r>
          </a:p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ЈЕ И КРТОЛА ДИВЉЕ РОГОЗИ, ВОДЕНЕ БИЉКЕ БОГАТЕ СКРОБОМ.  </a:t>
            </a:r>
          </a:p>
          <a:p>
            <a:endParaRPr lang="sr-Cyrl-RS" altLang="en-US" sz="16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СЕМЕЊЕ СЕ САКУПЉАЛО РУЧНО, УСИТЊАВАЛО, МЕШАЛО СА ВОДОМ И ПЕКЛО НА ВРЕЛОМ КАМЕЊУ ОКО ОГЊИШТА</a:t>
            </a:r>
          </a:p>
          <a:p>
            <a:endParaRPr lang="sr-Cyrl-RS" altLang="en-US" sz="16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ХЛЕБ ЈЕ БИО ИСКЉУЧИВО БЕСКВАСНИ</a:t>
            </a:r>
          </a:p>
          <a:p>
            <a:endParaRPr lang="sr-Cyrl-RS" altLang="en-US" sz="1600" b="1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600" b="1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223010" y="451485"/>
            <a:ext cx="10026015" cy="705485"/>
          </a:xfrm>
        </p:spPr>
        <p:txBody>
          <a:bodyPr>
            <a:noAutofit/>
          </a:bodyPr>
          <a:lstStyle/>
          <a:p>
            <a:r>
              <a:rPr lang="sr-Cyrl-RS" altLang="en-US" sz="4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ТРАГОВИ  ПРВОГ  ХЛЕБА  НА  СВЕТУ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1351915" y="1775460"/>
            <a:ext cx="8920480" cy="41541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sr-Cyrl-RS" altLang="en-US" sz="2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НА ТЕРИТОРИЈИ ДАНАШЊЕГ ИЗРАЕЛА ДОКАЗИ О ПРАВЉЕЊУ ХЛЕБА ДАТИРАЈУ ЈОШ ОД ПРЕ 12000 И 15000 ГОДИНА</a:t>
            </a:r>
          </a:p>
          <a:p>
            <a:endParaRPr lang="sr-Cyrl-RS" altLang="en-US" sz="24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ВЕЗУЈЕ СЕ ЗА НАТУФИЈСКУ КУЛТУРУ, ТЈ. КУЛТУРУ КОЈА СЕ ИСТОРИЈСКИ НАЛАЗИЛА У ЛЕВАНТУ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,</a:t>
            </a:r>
            <a:r>
              <a:rPr lang="sr-Cyrl-RS" altLang="en-US" sz="2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ЈЕДНА ОД НАЈРАНИЈИХ КУЛТУРА КОЈЕ СУ РАЗВИЛЕ ПОЉОПРИВРЕДУ</a:t>
            </a:r>
            <a:r>
              <a:rPr lang="en-US" altLang="en-US" sz="2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endParaRPr lang="sr-Cyrl-RS" altLang="en-US" sz="24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4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НАЈСТАРИЈЕ МРВИЦЕ ПЕЧЕНОГ ХЛЕБА НА СВЕТУ НАЂЕНЕ СУ У ЈОРДАНУ ПРЕ 14400 ГОДИНА</a:t>
            </a:r>
          </a:p>
          <a:p>
            <a:endParaRPr lang="sr-Cyrl-RS" altLang="en-US" sz="24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ПРВИ ХЛЕБ ЈЕ НАСТАО ПРЕ ОРГАНИЗОВАНЕ ПОЉОПРИВРЕДЕ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142435" y="608400"/>
            <a:ext cx="10969200" cy="705600"/>
          </a:xfrm>
        </p:spPr>
        <p:txBody>
          <a:bodyPr>
            <a:noAutofit/>
          </a:bodyPr>
          <a:lstStyle/>
          <a:p>
            <a:r>
              <a:rPr lang="sr-Cyrl-RS" altLang="en-US" sz="4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КОЈЕ  СУ  СЕ  ЖИТАРИЦЕ  КОРИСТИЛЕ ?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1021715" y="1652905"/>
            <a:ext cx="10056495" cy="46755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У ДРЕВНОМ ИЗРАЕЛУ ПОЉОПРИВРЕДА ЈЕ БИЛА БАЗИРАНА НА ОТПОРНИМ И ПРИЛАГОДЉИВИМ ЖИТАРИЦАМА. 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ЖИТАРИЦЕ СУ БИЛЕ ОСНОВНИ ИЗВОР КАЛОРИЈА И ТЕМЕЉ ЕКОНОМИЈЕ У ДРЕВНОМ ИЗРАЕЛУ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УЗГАЈАЛЕ СУ СЕ СЛЕДЕЋЕ ГЛАВНЕ ВРСТЕ :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b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ЈЕЧАМ</a:t>
            </a:r>
            <a:r>
              <a:rPr lang="sr-Cyrl-RS" altLang="en-U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ЈЕ БИО ЈЕДНА ОД НАЈВАЖНИЈИХ И НАЈРАСПРОСТРАЊЕНИЈИХ  ЖИТАРИЦА 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БИО </a:t>
            </a:r>
            <a:r>
              <a:rPr lang="en-US" altLang="sr-Cyrl-R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JE </a:t>
            </a:r>
            <a:r>
              <a:rPr lang="sr-Cyrl-RS" altLang="en-U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КЉУЧАН ЗА ОПСТАНАК И СВАКОДНЕВНУ ИСХРАНУ НА БЛИСКОМ ИСТОКУ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БИО ЈЕ ЈЕВТИНИЈИ ОД ПШЕНИЦЕ И ПРИСТУПАЧНИЈИ. 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БИО ЈЕ ХРАНА ЗА СИРОМАШНЕ И ВОЈСКУ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362780" y="608400"/>
            <a:ext cx="10969200" cy="705600"/>
          </a:xfrm>
        </p:spPr>
        <p:txBody>
          <a:bodyPr/>
          <a:lstStyle/>
          <a:p>
            <a:r>
              <a:rPr lang="sr-Cyrl-RS" altLang="en-US"/>
              <a:t>            </a:t>
            </a:r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   </a:t>
            </a:r>
            <a:r>
              <a:rPr lang="sr-Cyrl-RS" altLang="en-US" sz="32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-     НАСТАВАК    -</a:t>
            </a:r>
            <a:r>
              <a:rPr lang="en-US" altLang="sr-Cyrl-RS" sz="32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sr-Cyrl-RS" sz="18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житарице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1435100" y="1412240"/>
            <a:ext cx="9842500" cy="5066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altLang="en-US" b="1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ПШЕНИЦА</a:t>
            </a:r>
            <a:r>
              <a:rPr lang="sr-Cyrl-R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sr-Cyrl-RS" altLang="en-US" sz="14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ЈЕ БИЛА СКУПЉА И СМАТРАЛА СЕ ЛУКСУЗНИЈОМ, ОДНОС 3 : 1</a:t>
            </a:r>
            <a:endParaRPr lang="sr-Cyrl-RS" altLang="en-U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ЈЕЧАМ ЈЕ ОТПОРНИЈИ НА СУШУ И ЛОШИЈЕ ЗЕМЉИШТЕ, ПА СЕ КОРИСТИО И ЗА ИСХРАНУ КОЊА, МАГАРАЦА И СТОКЕ</a:t>
            </a:r>
            <a:endParaRPr lang="sr-Cyrl-RS" altLang="en-U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БИБЛИЈСКА </a:t>
            </a:r>
            <a:r>
              <a:rPr lang="sr-Cyrl-RS" altLang="en-US" b="1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СПЕЛТА</a:t>
            </a:r>
            <a:r>
              <a:rPr lang="sr-Cyrl-R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(КРУПНИК ИЛИ ПИР</a:t>
            </a:r>
            <a:r>
              <a:rPr lang="en-US" altLang="sr-Cyrl-R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) </a:t>
            </a:r>
          </a:p>
          <a:p>
            <a:endParaRPr lang="en-US" altLang="sr-Cyrl-RS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СА ВИСОКИМ САДРЖАЈЕМ ПРОТЕИНА</a:t>
            </a:r>
          </a:p>
          <a:p>
            <a:endParaRPr lang="sr-Cyrl-RS" altLang="en-U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r>
              <a:rPr lang="sr-Cyrl-RS" altLang="en-US" sz="14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ВЕОМА ЈЕ ОТПОРАН НА ХЛАДНИЈЕ И СУВЉЕ УСЛОВЕ.</a:t>
            </a:r>
            <a:endParaRPr lang="sr-Cyrl-RS" altLang="en-U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sr-Cyrl-RS" sz="14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ПРВИ ПИСАНИ ТРАГОВИ О СПЕЛТИ НАЛАЗЕ СЕ У  БИБЛИЈИ</a:t>
            </a:r>
          </a:p>
          <a:p>
            <a:endParaRPr lang="sr-Cyrl-RS" altLang="sr-Cyrl-R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sr-Cyrl-RS" sz="14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ОНА ЈЕ ГЕНЕТСКИ </a:t>
            </a:r>
            <a:r>
              <a:rPr lang="sr-Cyrl-RS" altLang="sr-Cyrl-RS" sz="1400" b="1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НЕ</a:t>
            </a:r>
            <a:r>
              <a:rPr lang="sr-Cyrl-RS" altLang="sr-Cyrl-RS" sz="14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МОДИФИКОВАНА ЖИТАРИЦА</a:t>
            </a:r>
          </a:p>
          <a:p>
            <a:endParaRPr lang="sr-Cyrl-RS" altLang="sr-Cyrl-R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sr-Cyrl-RS" sz="14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УЗГАЈА СЕ УГЛАВНОМ ПОТПУНО ОРГАНСКИ</a:t>
            </a:r>
          </a:p>
          <a:p>
            <a:endParaRPr lang="sr-Cyrl-RS" altLang="sr-Cyrl-R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sr-Cyrl-RS" sz="14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СПЕЛТА, У ОДНОСУ НА ПШЕНИЦУ, ИМА ЛАКШЕ СВАРЉИВ ГЛУТЕН</a:t>
            </a:r>
          </a:p>
          <a:p>
            <a:endParaRPr lang="sr-Cyrl-RS" altLang="sr-Cyrl-RS" sz="14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sr-Cyrl-RS" sz="14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ЗБОГ НИСКОГ ГЛИКЕМИЈСКОГ ИНДЕКСА ПОМАЖЕ У ОДПЖАВАЊУ НИВОА ШЕЋЕРА У КРВИ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352165" y="608330"/>
            <a:ext cx="5487670" cy="705485"/>
          </a:xfrm>
        </p:spPr>
        <p:txBody>
          <a:bodyPr/>
          <a:lstStyle/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sr-Cyrl-RS" altLang="en-US" sz="2800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-     НАСТАВАК    -</a:t>
            </a:r>
            <a:r>
              <a:rPr lang="en-US" altLang="sr-Cyrl-RS" sz="2800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sr-Cyrl-RS" altLang="sr-Cyrl-RS" sz="1800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житарице</a:t>
            </a:r>
          </a:p>
        </p:txBody>
      </p:sp>
      <p:sp>
        <p:nvSpPr>
          <p:cNvPr id="3" name="Text Box 2"/>
          <p:cNvSpPr txBox="1"/>
          <p:nvPr/>
        </p:nvSpPr>
        <p:spPr>
          <a:xfrm>
            <a:off x="1087120" y="1543685"/>
            <a:ext cx="8594725" cy="4556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endParaRPr lang="sr-Cyrl-RS" altLang="en-US"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ПРОСО  -  УЗГАЈАН ЈЕ ТОКОМ ЛЕТЊИХ МЕСЕЦИ КАО ДОДАТАК ИСХРАНИ ИЛИ КАО СТОЧНА ХРАНА.</a:t>
            </a:r>
          </a:p>
          <a:p>
            <a:endParaRPr lang="sr-Cyrl-RS" altLang="en-US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СИРАК  - </a:t>
            </a:r>
            <a:r>
              <a:rPr lang="en-US" altLang="sr-Cyrl-RS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sr-Cyrl-RS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КАО И ПРОСО. ХЛЕБ ОД СИРКА БИО ЈЕ ЗА СИРОМАШНЕ. БИО ЈЕ ГУСТ И ТЕЖАК</a:t>
            </a:r>
          </a:p>
          <a:p>
            <a:endParaRPr lang="sr-Cyrl-RS" altLang="sr-Cyrl-RS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НА САМОМ ПОЧЕТКУ ПРАВЉЕЊА ХЛЕБА ДОДАВАНА ЈЕ И КРТОЛА ДИВЉЕ РОГОЗИ (ШАШ, ТРСКА)</a:t>
            </a:r>
            <a:endParaRPr lang="sr-Cyrl-RS" altLang="en-US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КОРИСТИЛА СЕ У КРИЗНИМ ВРЕМЕНИМА, КАД СУ БИЛЕ СУШЕ А И </a:t>
            </a:r>
            <a:endParaRPr lang="sr-Cyrl-RS" altLang="en-US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ПРЕ НАСТАНКА ОРГАНИЗОВАНЕ ПОЉОПРИВРЕДЕ</a:t>
            </a:r>
            <a:endParaRPr lang="sr-Cyrl-RS" altLang="en-US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КРТОЛЕ СУ СЕ САКУПЉАЛЕ У МОЧВАРНИМ ПРЕДЕЛИМА, СУШИЛЕ, ТУЦАЛЕ И</a:t>
            </a:r>
          </a:p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МЛЕЛЕ У БРАШНО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endParaRPr lang="sr-Cyrl-RS" altLang="en-US"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064385" y="175895"/>
            <a:ext cx="10968990" cy="1423035"/>
          </a:xfrm>
        </p:spPr>
        <p:txBody>
          <a:bodyPr>
            <a:normAutofit/>
          </a:bodyPr>
          <a:lstStyle/>
          <a:p>
            <a:r>
              <a:rPr lang="sr-Cyrl-RS" altLang="en-US" sz="4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М Л Е В Е Њ Е    Ж И Т А Р И Ц А</a:t>
            </a:r>
            <a:endParaRPr lang="en-US" sz="4400"/>
          </a:p>
        </p:txBody>
      </p:sp>
      <p:sp>
        <p:nvSpPr>
          <p:cNvPr id="2" name="Text Box 1"/>
          <p:cNvSpPr txBox="1"/>
          <p:nvPr/>
        </p:nvSpPr>
        <p:spPr>
          <a:xfrm>
            <a:off x="1504315" y="1966595"/>
            <a:ext cx="9566910" cy="37287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altLang="en-US" sz="2000">
                <a:solidFill>
                  <a:schemeClr val="accent2">
                    <a:lumMod val="75000"/>
                  </a:schemeClr>
                </a:solidFill>
              </a:rPr>
              <a:t>С И М Б О Л И К А   М Л Е В Е Њ А   Ж И Т А:</a:t>
            </a:r>
          </a:p>
          <a:p>
            <a:endParaRPr lang="sr-Cyrl-RS" altLang="en-US" sz="200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 </a:t>
            </a:r>
            <a:r>
              <a:rPr lang="en-US" altLang="sr-Cyrl-R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МЛЕВЕЊЕ ЖИТАРИЦА БИЛА ЈЕ СВАКОДНЕВНА РУТИНА</a:t>
            </a:r>
            <a:r>
              <a:rPr lang="en-US" altLang="sr-Cyrl-R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.</a:t>
            </a:r>
            <a:r>
              <a:rPr lang="sr-Cyrl-R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</a:p>
          <a:p>
            <a:r>
              <a:rPr lang="sr-Cyrl-R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МЛЕЛО СЕ САМО ОНОЛИКО КОЛИКО ЈЕ ТОГ ДАНА ПОТРЕБНО ЗА ПОРОДИЦУ</a:t>
            </a:r>
            <a:r>
              <a:rPr lang="en-US" altLang="sr-Cyrl-R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.</a:t>
            </a:r>
            <a:endParaRPr lang="sr-Cyrl-R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У ТОПЛОЈ КЛИМИ БРАШНО СЕ БРЗО КВАРИЛО И ПРИВЛАЧИЛО ИНСЕКТЕ</a:t>
            </a:r>
            <a:r>
              <a:rPr lang="en-US" altLang="sr-Cyrl-R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.</a:t>
            </a:r>
            <a:endParaRPr lang="sr-Cyrl-R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</a:t>
            </a:r>
            <a:r>
              <a:rPr lang="en-US" altLang="sr-Cyrl-R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ЖЕНЕ СУ РАНО УЈУТРУ ПОЧИЊАЛЕ МЛЕВЕЊЕ ЖИТАРИЦА</a:t>
            </a:r>
            <a:r>
              <a:rPr lang="en-US" altLang="sr-Cyrl-R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.</a:t>
            </a:r>
            <a:endParaRPr lang="sr-Cyrl-R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ТАЈ ЗВУК ЖРВЊА, ПРИ МЛЕВЕЊУ, БИО СЕ СИМБОЛ ЖИВОГ ДОМА</a:t>
            </a:r>
            <a:r>
              <a:rPr lang="en-US" altLang="sr-Cyrl-R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.</a:t>
            </a:r>
            <a:endParaRPr lang="sr-Cyrl-R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БИБЛИЈСКИ ТЕКСТОВИ КАЖУ, ДА ЈЕ ПРЕСТАНАК ЗВУКА ЖРВЊА БИО ЗНАК ПРОПАСТИ НЕКОГ ГРАДА</a:t>
            </a:r>
            <a:r>
              <a:rPr lang="en-US" altLang="sr-Cyrl-R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.</a:t>
            </a:r>
            <a:endParaRPr lang="sr-Cyrl-R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 ЗАКОНСКА ЗАШТИТА МЛИНА  -  У МОЈСИЈЕВОМ ЗАКОНУ, МЛИНСКИ КАМЕН ЈЕ ИМАО СТАТУС СРЕДСТВА ЗА ЖИВОТ КОЈЕ СЕ НИКАДА НИЈЕ СМЕЛО УЗЕТИ У ЗАЛОГ</a:t>
            </a:r>
          </a:p>
          <a:p>
            <a:endParaRPr lang="sr-Cyrl-R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155895" y="553155"/>
            <a:ext cx="10969200" cy="705600"/>
          </a:xfrm>
        </p:spPr>
        <p:txBody>
          <a:bodyPr>
            <a:noAutofit/>
          </a:bodyPr>
          <a:lstStyle/>
          <a:p>
            <a:r>
              <a:rPr lang="sr-Cyrl-RS" altLang="en-US" sz="4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М Л Е В Е Њ Е    Ж И Т А Р И Ц А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1108075" y="1695450"/>
            <a:ext cx="9701530" cy="40316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МЛЕВЕЊЕ ЖИТА У БИБЛИЈИ ПРЕДСТАВЉАО ЈЕ ЈЕДАН ОД НАЈВАЖНИЈИХ СВАКОДНЕВНИХ КУЋНИХ ПОСЛОВА</a:t>
            </a:r>
          </a:p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МЛЕВЕЊЕМ СЕ ОБЕЗБЕЂИВАЛО БРАШНО ЗА ХЛЕБ КОЈИ ЈЕ БИО ОСНОВНА ЖИВОТНА НАМИРНИЦА У БИБЛИЈСКО ДОБА</a:t>
            </a:r>
          </a:p>
          <a:p>
            <a:endParaRPr lang="sr-Cyrl-RS" altLang="en-US" sz="16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КРОЗ ИСТОРИЈУ БИБЛИЈСКУ, КОРИСТИЛА СУ СЕ ТРИ ГЛАВНА НАЧИНА ЗА ПРЕТВАРАЊЕ ЗРНА У БРАШНО:</a:t>
            </a:r>
          </a:p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АВАНИ И ТУЧКОВИ</a:t>
            </a:r>
          </a:p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РУЧНИ МЛИНОВИ У ОБЛИКУ СЕДЛА И</a:t>
            </a:r>
          </a:p>
          <a:p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РОТАЦИОНИ РУЧНИ МЛИНОВИ</a:t>
            </a:r>
          </a:p>
          <a:p>
            <a:endParaRPr lang="en-US" altLang="en-US" sz="16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</a:t>
            </a:r>
            <a:r>
              <a:rPr lang="sr-Cyrl-R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КАЗНА,</a:t>
            </a:r>
            <a:r>
              <a:rPr lang="en-US" altLang="en-US" sz="1600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posao</a:t>
            </a:r>
            <a:r>
              <a:rPr lang="en-U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en-US" altLang="en-US" sz="1600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rezervisan</a:t>
            </a:r>
            <a:r>
              <a:rPr lang="en-U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za </a:t>
            </a:r>
            <a:r>
              <a:rPr lang="en-US" altLang="en-US" sz="1600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najniži</a:t>
            </a:r>
            <a:r>
              <a:rPr lang="en-U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en-US" altLang="en-US" sz="1600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sloj</a:t>
            </a:r>
            <a:r>
              <a:rPr lang="en-U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en-US" altLang="en-US" sz="1600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društva</a:t>
            </a:r>
            <a:r>
              <a:rPr lang="en-US" altLang="en-US" sz="16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. </a:t>
            </a:r>
          </a:p>
          <a:p>
            <a:endParaRPr lang="en-US" altLang="en-US" sz="16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-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Zakonska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zaštita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mlina</a:t>
            </a:r>
            <a:endParaRPr lang="en-US" altLang="en-US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U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Mojsijevom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zakonu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,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mlinski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kamen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je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imao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status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sredstva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za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život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koje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se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nikada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nije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smelo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uzeti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u </a:t>
            </a:r>
            <a:r>
              <a:rPr lang="en-US" altLang="en-US" dirty="0" err="1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zalog</a:t>
            </a:r>
            <a:r>
              <a:rPr lang="en-US" altLang="en-US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.</a:t>
            </a:r>
            <a:endParaRPr lang="en-US" altLang="en-US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dirty="0">
                <a:sym typeface="+mn-ea"/>
              </a:rPr>
              <a:t>  </a:t>
            </a:r>
            <a:endParaRPr lang="sr-Cyrl-RS" alt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917190" y="350520"/>
            <a:ext cx="6155690" cy="705485"/>
          </a:xfrm>
        </p:spPr>
        <p:txBody>
          <a:bodyPr>
            <a:noAutofit/>
          </a:bodyPr>
          <a:lstStyle/>
          <a:p>
            <a:r>
              <a:rPr lang="sr-Cyrl-RS" altLang="en-US" sz="48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А)   М Л И Н О В И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530225" y="1563370"/>
            <a:ext cx="6391275" cy="38633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sr-Cyrl-RS" sz="2000" b="1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A</a:t>
            </a:r>
            <a:r>
              <a:rPr lang="sr-Cyrl-RS" altLang="en-US" sz="2000" b="1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)  МЛИНОВИ</a:t>
            </a:r>
            <a:endParaRPr lang="sr-Cyrl-RS" sz="2000" b="1" dirty="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sz="2000" dirty="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12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ДА БИ ДОБИЛИ БРАШНО ЗА ХЛЕБ, ДРЕВНИ ИЗРАЕЛЦИ  СУ МЛЕЛИ ЖИТО МЛИНОВИМА </a:t>
            </a:r>
          </a:p>
          <a:p>
            <a:r>
              <a:rPr lang="sr-Cyrl-RS" sz="12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ЖЕНЕ ИЛИ СЛУГЕ СУ СКОРО СВАЛОГ ДАНА МЛЕЛИ ЖИТО</a:t>
            </a:r>
          </a:p>
          <a:p>
            <a:r>
              <a:rPr lang="sr-Cyrl-RS" sz="12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ТИПИЧАН ЗВУК МЛИНА СЕ ЧУО СКОРО ИЗ СВАКЕ КУЋЕ</a:t>
            </a:r>
          </a:p>
          <a:p>
            <a:r>
              <a:rPr lang="sr-Cyrl-RS" sz="12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(ИЗЛАЗАК 11:5 И ЈЕРЕМИЈА 25:10)</a:t>
            </a:r>
          </a:p>
          <a:p>
            <a:endParaRPr lang="sr-Cyrl-RS" sz="12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sz="12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3" name="Picture 9" descr="IMG_256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650480" y="1563370"/>
            <a:ext cx="1637030" cy="16370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 Box 5"/>
          <p:cNvSpPr txBox="1"/>
          <p:nvPr/>
        </p:nvSpPr>
        <p:spPr>
          <a:xfrm>
            <a:off x="725170" y="2940685"/>
            <a:ext cx="6000750" cy="19469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endParaRPr lang="sr-Cyrl-RS" sz="1600"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r>
              <a:rPr lang="sr-Cyrl-R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АВАНИ И ТУЧКОВИ  - </a:t>
            </a:r>
            <a:r>
              <a:rPr lang="sr-Cyrl-R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 </a:t>
            </a:r>
            <a:r>
              <a:rPr lang="sr-Cyrl-RS" sz="12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ТОКОМ ЛУТАЊА КРОЗ ПУСТИЊУ ИЗРАЕЛЦИ СУ МЛЕЛИ МАНУ, А ЖИТО СЕ ТУЦАЛО У АВАНИМА</a:t>
            </a:r>
          </a:p>
          <a:p>
            <a:endParaRPr lang="sr-Cyrl-R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  <a:sym typeface="+mn-ea"/>
            </a:endParaRPr>
          </a:p>
          <a:p>
            <a:r>
              <a:rPr lang="sr-Cyrl-R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РУЧНИ МЛИНОВИ У ОБЛИКУ СЕДЛА  - НАЈСТАРИЈИ ТИП МЛИНА</a:t>
            </a:r>
            <a:endParaRPr lang="sr-Cyrl-RS" altLang="en-US" sz="1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РОТАЦИОНИ РУЧНИ МЛИН  -  </a:t>
            </a:r>
            <a:endParaRPr lang="sr-Cyrl-RS" sz="1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latin typeface="Calibri Light" panose="020F0302020204030204" charset="0"/>
                <a:cs typeface="Calibri Light" panose="020F0302020204030204" charset="0"/>
              </a:rPr>
              <a:t> </a:t>
            </a:r>
          </a:p>
          <a:p>
            <a:endParaRPr lang="sr-Cyrl-RS" sz="1600"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sz="1600"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600"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7588250" y="3200400"/>
            <a:ext cx="217868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000">
                <a:latin typeface="Calibri Light" panose="020F0302020204030204" charset="0"/>
                <a:cs typeface="Calibri Light" panose="020F0302020204030204" charset="0"/>
                <a:sym typeface="+mn-ea"/>
              </a:rPr>
              <a:t>РУЧНИ МЛИН  У ОБЛИКУ СЕДЛА</a:t>
            </a:r>
            <a:endParaRPr lang="en-US" sz="1000"/>
          </a:p>
        </p:txBody>
      </p:sp>
      <p:pic>
        <p:nvPicPr>
          <p:cNvPr id="2" name="Picture 3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0480" y="4129405"/>
            <a:ext cx="2178685" cy="17519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6"/>
          <p:cNvSpPr txBox="1"/>
          <p:nvPr/>
        </p:nvSpPr>
        <p:spPr>
          <a:xfrm>
            <a:off x="7650480" y="5881370"/>
            <a:ext cx="301117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altLang="en-US" sz="1000">
                <a:latin typeface="Calibri Light" panose="020F0302020204030204" charset="0"/>
                <a:cs typeface="Calibri Light" panose="020F0302020204030204" charset="0"/>
              </a:rPr>
              <a:t>МЛИНСКИ КАМЕН - ЖРВАЊ</a:t>
            </a:r>
            <a:endParaRPr lang="en-US" sz="1000"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37" name="Picture 1" descr="IMG_2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31450" y="2995295"/>
            <a:ext cx="1313815" cy="1069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 Box 7"/>
          <p:cNvSpPr txBox="1"/>
          <p:nvPr/>
        </p:nvSpPr>
        <p:spPr>
          <a:xfrm>
            <a:off x="10753725" y="3945890"/>
            <a:ext cx="53149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000">
                <a:latin typeface="Calibri Light" panose="020F0302020204030204" charset="0"/>
                <a:cs typeface="Calibri Light" panose="020F0302020204030204" charset="0"/>
              </a:rPr>
              <a:t>АВАН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139895" y="131515"/>
            <a:ext cx="10969200" cy="705600"/>
          </a:xfrm>
        </p:spPr>
        <p:txBody>
          <a:bodyPr>
            <a:noAutofit/>
          </a:bodyPr>
          <a:lstStyle/>
          <a:p>
            <a:r>
              <a:rPr lang="sr-Cyrl-RS" altLang="en-US" sz="48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Б)  Ж Р В А Њ - МЛИНСКИ КАМЕН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808990" y="1788160"/>
            <a:ext cx="6867525" cy="476948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sr-Cyrl-RS" altLang="en-US" sz="2000" b="1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Б)  </a:t>
            </a:r>
            <a:r>
              <a:rPr lang="sr-Cyrl-RS" altLang="en-US" sz="2000" b="1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Ж Р В А Њ - МЛИНСКИ КАМЕН</a:t>
            </a:r>
            <a:endParaRPr lang="sr-Cyrl-RS" altLang="en-US" sz="2000" b="1" dirty="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 dirty="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ЖРВАЊ ЈЕ У БИБЛИЈСКО ВРЕМЕ БИО ЈЕДАН ОД НАЈВАЖНИЈИХ ПРЕДМЕТА У СВАКОМ ДОМАЋИНСТВУ</a:t>
            </a:r>
          </a:p>
          <a:p>
            <a:endParaRPr lang="sr-Cyrl-RS" altLang="en-US" sz="1600" dirty="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БИО ЈЕ ДИРЕКТНО ВЕЗАН ЗА ПРАВЉЕЊЕ ХЛЕБА ИЛИ  ПРЕЖИВЉАВАЊЕ</a:t>
            </a:r>
          </a:p>
          <a:p>
            <a:endParaRPr lang="sr-Cyrl-RS" altLang="en-US" sz="1600" dirty="0"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600" b="1" dirty="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 b="1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ВРСТЕ ЖРВЊА У БИБЛИЈСКО ВРЕМЕ:</a:t>
            </a:r>
          </a:p>
          <a:p>
            <a:endParaRPr lang="sr-Cyrl-RS" altLang="en-US" sz="1600" b="1" dirty="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РУЧНИ ЖРВАЊ (КУЋНИ)</a:t>
            </a:r>
            <a:r>
              <a:rPr lang="sr-Cyrl-RS" altLang="en-US" sz="1600" dirty="0">
                <a:latin typeface="Calibri Light" panose="020F0302020204030204" charset="0"/>
                <a:cs typeface="Calibri Light" panose="020F0302020204030204" charset="0"/>
              </a:rPr>
              <a:t>  -  </a:t>
            </a:r>
            <a:r>
              <a:rPr lang="sr-Cyrl-RS" altLang="en-US" sz="12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ИМАО ЈЕ ДВА КАМЕНА (ДОЊИ НЕПОМИЧНИ) И ГОРЊИ (ПОКРЕТНИ). РАНО УЈУТРУ, ЖЕНЕ СУ ОБИЧНО СЕДЕЛЕ ЈЕДНА НАСПРАМ ДРУГЕ И ЗАЈЕДНО ОКРЕТАЛЕ ГОРЊИ КАМЕН. ТАКО СЕ МЛЕЛА ПШЕНИЦА ИЛИ ЈЕЧАМ ЗА ПОТРЕБЕ ДОМАЋИНСТВА ТОГ ДАНА.</a:t>
            </a:r>
          </a:p>
          <a:p>
            <a:endParaRPr lang="sr-Cyrl-RS" altLang="en-US" sz="1600" dirty="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600" dirty="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 b="1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ВЕЛИКИ ИЛИ “МАГАРЕЋИ” ЖРВАЊ</a:t>
            </a:r>
            <a:r>
              <a:rPr lang="sr-Cyrl-RS" altLang="en-US" sz="1600" dirty="0">
                <a:latin typeface="Calibri Light" panose="020F0302020204030204" charset="0"/>
                <a:cs typeface="Calibri Light" panose="020F0302020204030204" charset="0"/>
              </a:rPr>
              <a:t>  - </a:t>
            </a:r>
            <a:r>
              <a:rPr lang="sr-Cyrl-RS" altLang="en-US" sz="1200" dirty="0"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12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КАМЕН ЈЕ БИО ТЕЖАК И НЕКОЛИКО СТОТИНА КИЛОГРАМА. ПО ПОТРЕБИ, КОРИСТИЛО ГА ЈЕ ЦЕЛО СЕЛО. </a:t>
            </a:r>
          </a:p>
          <a:p>
            <a:r>
              <a:rPr lang="sr-Cyrl-RS" altLang="en-US" sz="12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КОРИСТИО СЕ И У МАСЛИЊАЦИМА ЗА ЦЕЂЕЊЕ УЉА.  </a:t>
            </a:r>
          </a:p>
          <a:p>
            <a:r>
              <a:rPr lang="sr-Cyrl-RS" altLang="en-US" sz="12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ЗА ЊЕГОВО ОКРЕТАЊЕ, ЗБОГ ТЕЖИНЕ, КОРИСТИЛЕ СУ СЕ РАДНЕ ЖИВОТИЊЕ. </a:t>
            </a:r>
          </a:p>
          <a:p>
            <a:r>
              <a:rPr lang="sr-Cyrl-RS" altLang="en-US" sz="12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ТО СУ, НАЈЧЕШЋЕ, БИЛИ МАГАРЦИ.</a:t>
            </a:r>
          </a:p>
        </p:txBody>
      </p:sp>
      <p:pic>
        <p:nvPicPr>
          <p:cNvPr id="40" name="Picture 1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5830" y="3363595"/>
            <a:ext cx="1857375" cy="13931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Picture 18" descr="Molino_neolítico_de_vaivé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5580" y="1817370"/>
            <a:ext cx="2226310" cy="1351280"/>
          </a:xfrm>
          <a:prstGeom prst="rect">
            <a:avLst/>
          </a:prstGeom>
        </p:spPr>
      </p:pic>
      <p:pic>
        <p:nvPicPr>
          <p:cNvPr id="5" name="Picture 15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5580" y="4951730"/>
            <a:ext cx="2545715" cy="1584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446530" y="607695"/>
            <a:ext cx="9645650" cy="705485"/>
          </a:xfrm>
        </p:spPr>
        <p:txBody>
          <a:bodyPr>
            <a:noAutofit/>
          </a:bodyPr>
          <a:lstStyle/>
          <a:p>
            <a:r>
              <a:rPr lang="sr-Cyrl-RS" altLang="en-US" sz="4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ФИНОЋА БРАШНА ПРИ МЛЕВЕЊУ</a:t>
            </a:r>
          </a:p>
        </p:txBody>
      </p:sp>
      <p:sp>
        <p:nvSpPr>
          <p:cNvPr id="3" name="Text Box 2"/>
          <p:cNvSpPr txBox="1"/>
          <p:nvPr/>
        </p:nvSpPr>
        <p:spPr>
          <a:xfrm>
            <a:off x="1273175" y="1724660"/>
            <a:ext cx="9645650" cy="43541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sz="2400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КВАЛИТЕТ И ФИНОЋА БРАШНА У ДРЕВНОМ ИЗРАЕЛУ ЗАВИСИЛИ СУ ОД:</a:t>
            </a:r>
            <a:endParaRPr lang="sr-Cyrl-RS" sz="2400" dirty="0"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sz="16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16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ВРСТЕ ЖИТАРИЦЕ</a:t>
            </a:r>
          </a:p>
          <a:p>
            <a:endParaRPr lang="sr-Cyrl-RS" sz="1600" dirty="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16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МЛЕВЕЊА НА КАМЕНИМ ЖРВЊЕВИМА</a:t>
            </a:r>
          </a:p>
          <a:p>
            <a:endParaRPr lang="sr-Cyrl-RS" sz="1600" dirty="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16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ПРОСЕЈАВАЊА НАКОН МЛЕВЕЊА (ПРОСЕЈАВАЛО СЕ И ДО 13 ПУТА)</a:t>
            </a:r>
          </a:p>
          <a:p>
            <a:endParaRPr lang="sr-Cyrl-RS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sr-Cyrl-RS" sz="2400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У ТО БИБЛИЈСКО ДОБА ПОСТОЈАЛЕ СУ ДВЕ ГЛАВНЕ КАТЕГОРИЈЕ БРАШНА:</a:t>
            </a:r>
            <a:endParaRPr lang="sr-Cyrl-RS" sz="2400" dirty="0"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dirty="0"/>
          </a:p>
          <a:p>
            <a:endParaRPr lang="sr-Cyrl-RS" sz="1600" dirty="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16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СОЛЕТ (НАЈФИНИЈЕ БЕЛО БРАШНО) И</a:t>
            </a:r>
          </a:p>
          <a:p>
            <a:endParaRPr lang="sr-Cyrl-RS" sz="1600" dirty="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sz="16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КЕМАХ (ГРУБЉЕ, ОБИЧНО ИНТЕГРАЛНО БРАШНО). БИЛО ЈЕ СТАНДАРДНО БРАШНО  ЗА СВАКОДНЕВНУ УПОТРЕБУ </a:t>
            </a:r>
          </a:p>
          <a:p>
            <a:endParaRPr lang="sr-Cyrl-RS" sz="1600" dirty="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087190" y="608400"/>
            <a:ext cx="10969200" cy="705600"/>
          </a:xfrm>
        </p:spPr>
        <p:txBody>
          <a:bodyPr/>
          <a:lstStyle/>
          <a:p>
            <a:r>
              <a:rPr lang="sr-Cyrl-RS" altLang="en-US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МЕШАНО БРАШНО СА МАХУНАРКАМА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930910" y="1760220"/>
            <a:ext cx="9747250" cy="48107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ДРЕВНИ ИЗРАЕЛЦИ СУ МЛЕВЕЊЕМ ДОБИЈЕНО БРАШНО МЕШАЛИ СА МЛЕВЕНИМ БОБОМ, СОЧИВОМ ИЛИ ЛЕБЛЕБИЈОМ</a:t>
            </a:r>
          </a:p>
          <a:p>
            <a:endParaRPr lang="sr-Cyrl-RS" altLang="en-US" sz="16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ДОБИЈЕНА СЕ ХРАНЉИВА МЕШАВИНА БРАШНА КОЈА СЕ КОРИСТИЛА ЗА ВРЕМЕ НЕСТАШИЦЕ ИЛИ ЗБОГ ПРОДУЖАВАЊА ЗАЛИХА ЖИТАРИЦА</a:t>
            </a:r>
          </a:p>
          <a:p>
            <a:endParaRPr lang="sr-Cyrl-RS" altLang="en-US" sz="16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ОД ОВОГ БРАШНА ПРАВИО СЕ ХЛЕБ </a:t>
            </a:r>
          </a:p>
          <a:p>
            <a:endParaRPr lang="sr-Cyrl-RS" altLang="en-US" sz="16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ДОБИЈЕНИ ХЛЕБ ЈЕ БИО ВЕОМА ХРАНЉИВ АЛИ ТЕЖАК И ГУСТ</a:t>
            </a:r>
          </a:p>
          <a:p>
            <a:endParaRPr lang="sr-Cyrl-RS" altLang="en-US" sz="16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НА САМОМ ПОЧЕТКУ ПРАВЉЕЊА ХЛЕБА ДОДАВАНА ЈЕ И КРТОЛА ДИВЉЕ РОГОЗИ (ШАШ, ТРСКА)</a:t>
            </a:r>
          </a:p>
          <a:p>
            <a:endParaRPr lang="sr-Cyrl-RS" altLang="en-US" sz="16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КОРИСТИЛА СЕ У КРИЗНИМ ВРЕМЕНИМА, КАД СУ БИЛЕ СУШЕ А И </a:t>
            </a:r>
          </a:p>
          <a:p>
            <a:endParaRPr lang="sr-Cyrl-RS" altLang="en-US" sz="16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ПРЕ НАСТАНКА ОРГАНИЗОВАНЕ ПОЉОПРИВРЕДЕ</a:t>
            </a:r>
          </a:p>
          <a:p>
            <a:endParaRPr lang="sr-Cyrl-RS" altLang="en-US" sz="16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en-US" altLang="en-US" sz="16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223080" y="488385"/>
            <a:ext cx="10969200" cy="705600"/>
          </a:xfrm>
        </p:spPr>
        <p:txBody>
          <a:bodyPr>
            <a:noAutofit/>
          </a:bodyPr>
          <a:lstStyle/>
          <a:p>
            <a:r>
              <a:rPr lang="sr-Cyrl-RS" altLang="en-US" sz="4400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ТАНУР  - ПЕЋ  ЗА  ПЕЧЕЊЕ  ХЛЕБА</a:t>
            </a:r>
          </a:p>
        </p:txBody>
      </p:sp>
      <p:pic>
        <p:nvPicPr>
          <p:cNvPr id="5" name="Picture 3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2465" y="1475740"/>
            <a:ext cx="2965450" cy="3708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4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3010" y="1475740"/>
            <a:ext cx="3324860" cy="22123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6"/>
          <p:cNvSpPr txBox="1"/>
          <p:nvPr/>
        </p:nvSpPr>
        <p:spPr>
          <a:xfrm>
            <a:off x="521335" y="3768090"/>
            <a:ext cx="7567295" cy="33229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ТАНУР ИЛИ ТАНДУР ЈЕ НАЈЧЕШЧИ ТИП ПЕЋИ ИЗ БИБЛИЈСКОГ ПЕРИОДА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ПРАВЉЕНА ЈЕ ОД ГЛИНЕ, ВИСИНЕ ОКО 1 М, У ОБЛИКУ КОШНИЦЕ ИЛИ ЦИЛИНДРА КОЈИ СЕ СУЖАВА ПРИ ВРХУ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РАД ПЕЋИ: СУВО ГРАЊЕ, ТРАВА ИЛИ ОСУШЕНА БАЛЕГА СТАВЉАНО ЈЕ НА ДНО ПЕЋИ КАО ГОРИВО И ЗАПАЛИЛА СЕ ВАТРА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КАДА СЕ ЗИДОВИ ПЕЋИ ДОВОЉНО ЗАГРЕЈУ ОЧИСТИ СЕ ИЗ ЊЕ ПЕПЕО</a:t>
            </a: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ПЕЧЕЊЕ: ТЕСТО ЗА ХЛЕБ СЕ ЛЕПИЛО НА УНУТРАШЊЕ, ВРЕЛЕ ЗИДОВЕ ПЕЋИ. ХЛЕБ ЈЕ БИО ПЕЧЕН ЗА НЕКОЛИКО МИНУТА 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СВАКА КУЋА ЈЕ ИМАЛА СВОЈ ТАНУР</a:t>
            </a:r>
          </a:p>
          <a:p>
            <a:endParaRPr lang="sr-Cyrl-RS" altLang="en-US" sz="14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4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pic>
        <p:nvPicPr>
          <p:cNvPr id="12" name="Picture 3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9500" y="1475740"/>
            <a:ext cx="2857500" cy="1905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ТАБУН</a:t>
            </a:r>
            <a:r>
              <a:rPr lang="en-US" altLang="en-US">
                <a:solidFill>
                  <a:schemeClr val="accent2">
                    <a:lumMod val="50000"/>
                  </a:schemeClr>
                </a:solidFill>
              </a:rPr>
              <a:t>  — </a:t>
            </a:r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КУПОЛАСТА ПЕЋ СА КАМЕЊЕМ</a:t>
            </a:r>
          </a:p>
        </p:txBody>
      </p:sp>
      <p:pic>
        <p:nvPicPr>
          <p:cNvPr id="30" name="Picture 1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915" y="1654810"/>
            <a:ext cx="3263265" cy="22974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" name="Picture 1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2105" y="1654810"/>
            <a:ext cx="2106930" cy="374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2"/>
          <p:cNvSpPr txBox="1"/>
          <p:nvPr/>
        </p:nvSpPr>
        <p:spPr>
          <a:xfrm>
            <a:off x="4332605" y="1654810"/>
            <a:ext cx="4321175" cy="31381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ПЕЋ ОД ГЛИНЕ НИСКА  У ОБЛИКУ КУПОЛЕ 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ОБИЧНО ЈЕ ДЕЛОМ УКОПАНА У ЗЕМЉУ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ДНО ПЕЧИ БИЛО ЈЕ ПРЕКРИВЕНО ГЛАТКИМ, РЕЧНИМ КАМЕНЧИЋИМА</a:t>
            </a:r>
          </a:p>
          <a:p>
            <a:endParaRPr lang="sr-Cyrl-RS" altLang="en-US"/>
          </a:p>
          <a:p>
            <a:endParaRPr lang="sr-Cyrl-RS" altLang="en-US"/>
          </a:p>
          <a:p>
            <a:endParaRPr lang="sr-Cyrl-RS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084650" y="718890"/>
            <a:ext cx="10969200" cy="705600"/>
          </a:xfrm>
          <a:solidFill>
            <a:schemeClr val="bg1"/>
          </a:solidFill>
        </p:spPr>
        <p:txBody>
          <a:bodyPr/>
          <a:lstStyle/>
          <a:p>
            <a:r>
              <a:rPr lang="sr-Cyrl-RS" altLang="en-US">
                <a:solidFill>
                  <a:schemeClr val="accent2">
                    <a:lumMod val="50000"/>
                  </a:schemeClr>
                </a:solidFill>
              </a:rPr>
              <a:t>ПРЕНОСИВЕ ПЕЋИ</a:t>
            </a:r>
            <a:r>
              <a:rPr lang="en-US" altLang="sr-Cyrl-RS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sr-Cyrl-RS" altLang="sr-Cyrl-RS">
                <a:solidFill>
                  <a:schemeClr val="accent2">
                    <a:lumMod val="50000"/>
                  </a:schemeClr>
                </a:solidFill>
              </a:rPr>
              <a:t>- ГЛИНЕНИ ЋУПОВИ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975360" y="2121535"/>
            <a:ext cx="9952990" cy="313817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sr-Cyrl-RS" altLang="en-US" dirty="0">
                <a:solidFill>
                  <a:schemeClr val="accent2">
                    <a:lumMod val="75000"/>
                  </a:schemeClr>
                </a:solidFill>
              </a:rPr>
              <a:t>ТАНУР И ТАБУН СУ БИЛЕ ФИКСНЕ ПЕЋИ</a:t>
            </a:r>
          </a:p>
          <a:p>
            <a:endParaRPr lang="sr-Cyrl-RS" alt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 dirty="0">
                <a:solidFill>
                  <a:schemeClr val="accent2">
                    <a:lumMod val="75000"/>
                  </a:schemeClr>
                </a:solidFill>
              </a:rPr>
              <a:t>ПРЕНОСИВЕ ПЕЋИ СУ БИЛЕ ВЕЛИКИ ГЛИНЕНИ ЋУПОВИ БЕЗ ДНА</a:t>
            </a:r>
          </a:p>
          <a:p>
            <a:endParaRPr lang="sr-Cyrl-RS" alt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 dirty="0">
                <a:solidFill>
                  <a:schemeClr val="accent2">
                    <a:lumMod val="75000"/>
                  </a:schemeClr>
                </a:solidFill>
              </a:rPr>
              <a:t>УНУТАР ПЕЋИ БИ СЕ ЗАПАЛИЛА ВАТРА</a:t>
            </a:r>
          </a:p>
          <a:p>
            <a:endParaRPr lang="sr-Cyrl-RS" alt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 dirty="0">
                <a:solidFill>
                  <a:schemeClr val="accent2">
                    <a:lumMod val="75000"/>
                  </a:schemeClr>
                </a:solidFill>
              </a:rPr>
              <a:t>НАКОН ШТО СЕ ЗИДОВИ ПЕЋИ ДОБРО ЗАГРЕЈУ,</a:t>
            </a:r>
          </a:p>
          <a:p>
            <a:endParaRPr lang="sr-Cyrl-RS" alt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 dirty="0">
                <a:solidFill>
                  <a:schemeClr val="accent2">
                    <a:lumMod val="75000"/>
                  </a:schemeClr>
                </a:solidFill>
              </a:rPr>
              <a:t>ТЕСТО СЕ У ТАНКОМ СЛОЈУ ЛЕПИЛО ЗА ЗИДОВЕ СПОЉА ИЛИ ИЗНУТРА</a:t>
            </a:r>
          </a:p>
          <a:p>
            <a:endParaRPr lang="sr-Cyrl-RS" alt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 dirty="0"/>
              <a:t>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12540" y="1317060"/>
            <a:ext cx="10969200" cy="705600"/>
          </a:xfrm>
        </p:spPr>
        <p:txBody>
          <a:bodyPr/>
          <a:lstStyle/>
          <a:p>
            <a:r>
              <a:rPr lang="sr-Cyrl-RS" altLang="en-US" sz="2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ЗАЈЕДНИЧКЕ (КОМУНАЛНЕ) ПЕЋИ</a:t>
            </a:r>
          </a:p>
        </p:txBody>
      </p:sp>
      <p:sp>
        <p:nvSpPr>
          <p:cNvPr id="3" name="Text Box 2"/>
          <p:cNvSpPr txBox="1"/>
          <p:nvPr/>
        </p:nvSpPr>
        <p:spPr>
          <a:xfrm>
            <a:off x="1927225" y="638810"/>
            <a:ext cx="101295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400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Ј О Ш   М А Л О   О   П Е Ћ И М А</a:t>
            </a:r>
          </a:p>
        </p:txBody>
      </p:sp>
      <p:sp>
        <p:nvSpPr>
          <p:cNvPr id="6" name="Text Box 5"/>
          <p:cNvSpPr txBox="1"/>
          <p:nvPr/>
        </p:nvSpPr>
        <p:spPr>
          <a:xfrm>
            <a:off x="743585" y="2014220"/>
            <a:ext cx="6346190" cy="20402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НАСТАЛЕ СУ У ВРЕМЕ КРИЗЕ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ЈЕДНА ПЕЋ СЕ ДЕЛИЛА ИЗМЕЂУ ДЕСЕТ ПОРОДИЦА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СИМБОЛИЗОВАЛЕ СУ ВЕЛИКУ ГЛАД И ОСКУДИЦУ 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ДРВО,КАО ГОРИВО ЗА ПЕЋИ НА БЛИСКОМ ИСТОКУ, БИЛО ВЕОМА СКУПО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НАЈЧЕШЋЕ СЕ КОРИСТИО КОРОВ И СУВА ТРАВА</a:t>
            </a:r>
          </a:p>
          <a:p>
            <a:endParaRPr lang="sr-Cyrl-RS" altLang="en-US" sz="14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14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ГЛИНЕНЕ ПЛОЧЕ ИЛИ ТАВЕ</a:t>
            </a:r>
            <a:endParaRPr lang="sr-Cyrl-RS" altLang="en-US" sz="20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803910" y="4919345"/>
            <a:ext cx="6376670" cy="14382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ГЛИНЕНЕ ПЛОЧЕ ИЛИ ТАВЕ СУ СЕ СТАВЉАЛЕ ИЗНАД ВАТРЕ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ТЕСТО СЕ ПЕКЛО ДИРЕКТНО НА ЊИМА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4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ОБЛИК ОВАКВОГ ХЛЕБА БИО ЈЕ У ОБЛИКУ ПОГАЧА ИЛИ СОМУНА</a:t>
            </a:r>
          </a:p>
          <a:p>
            <a:endParaRPr lang="sr-Cyrl-RS" altLang="en-US" sz="1400">
              <a:solidFill>
                <a:schemeClr val="accent6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280160" y="497840"/>
            <a:ext cx="9469120" cy="705485"/>
          </a:xfrm>
        </p:spPr>
        <p:txBody>
          <a:bodyPr/>
          <a:lstStyle/>
          <a:p>
            <a:r>
              <a:rPr lang="sr-Cyrl-RS">
                <a:solidFill>
                  <a:schemeClr val="accent6">
                    <a:lumMod val="50000"/>
                  </a:schemeClr>
                </a:solidFill>
              </a:rPr>
              <a:t>ВРСТЕ  ХЛЕБА  ДРЕВНИХ  ЈЕВРЕЈА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1280160" y="1525270"/>
            <a:ext cx="9934575" cy="503618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ЈЕЧМЕНИ ХЛЕБ  </a:t>
            </a:r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ЈЕЧМЕНИ ХЛЕБ ЈЕ БИО ОСНОВНА ХРАНА СИРОМАШНИХ И ОБИЧНИХ ИЗРАЕЛАЦА</a:t>
            </a:r>
          </a:p>
          <a:p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     ЈЕЧАМ ЈЕ САЗРЕВАО ПРЕ ПШЕНИЦЕ, БИО ЈЕ ОТПОРНИЈИ НА УСЛОВЕ ГАЈЕЊА, </a:t>
            </a:r>
          </a:p>
          <a:p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     СИГУРНА ХРАНА У ТЕШКИМ ГОДИНАМА </a:t>
            </a:r>
          </a:p>
          <a:p>
            <a:endParaRPr lang="sr-Cyrl-R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ПШЕНИЧНИ ХЛЕБ </a:t>
            </a:r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-  ХЛЕБ ЗА БОГАТЕ И ПОСЕБНЕ ПРИЛИКЕ</a:t>
            </a:r>
          </a:p>
          <a:p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             БИО ЈЕ БОЉИ ХЛЕБ ОД ЈЕЧМЕНОГ. ИМАО ЈЕ БЛАЖИ УКУС И ЛАКШУ СТРУКТУРУ</a:t>
            </a:r>
          </a:p>
          <a:p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             БРАШНО СЕ ПОСЕБНО ПРОСЕЈАВАЛО ЗА ОВУ ВРСТУ ХЛЕБА</a:t>
            </a:r>
          </a:p>
          <a:p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             АВРАМ КАЖЕ САРИ ДА ПРИПРЕМИ ХЛЕБ ОД “ФИНОГ БРАШНА” ДА БИ УГОСТИО ТРИ                         </a:t>
            </a:r>
          </a:p>
          <a:p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             ГОСТА (ПОСТАЊЕ 18:6</a:t>
            </a:r>
          </a:p>
          <a:p>
            <a:endParaRPr lang="sr-Cyrl-R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БЕСКВАСНИ ХЛЕБ (МАЦА)  </a:t>
            </a:r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 ХЛЕБ ПАТЊЕ КОЈИ СЕ ЈЕО ТОКОМ РОПСТВА. ИЗЛАЗАК ИЗРАЕЛАЦА ИЗ ЕГИПТА.</a:t>
            </a:r>
          </a:p>
          <a:p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                                ТЕСТО ОД БРАШНА И ВОДЕ, БЕЗ ВРЕМЕНА ЗА НАРАСТАЊЕ. пРЕДСТАВЉАЛО ЈЕ ЖУРБУ И            </a:t>
            </a:r>
          </a:p>
          <a:p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                                ЈЕДНОСТАВНОСТ</a:t>
            </a:r>
          </a:p>
          <a:p>
            <a:endParaRPr lang="sr-Cyrl-R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МАНА У ПУСТИЊИ ТЗВ. ХЛЕБ СА НЕБА</a:t>
            </a:r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-  40 ГОДИНА КРОЗ ПУСТИЊУ. ГЛАД. БОГ ШАЉЕ МАНУ С НЕБА.  </a:t>
            </a:r>
          </a:p>
          <a:p>
            <a:endParaRPr lang="sr-Cyrl-R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ЦЕРЕМОНИЈАЛНИ И ХЛЕБОВИ ЗА ПОСЕБНЕ ПРИЛИКЕ  </a:t>
            </a:r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 ПОЈАВЉУЈУ СЕ КРОЗ БИБЛИЈУ ЗА ПОСЕБНЕ ПРИЛИКЕ</a:t>
            </a:r>
          </a:p>
          <a:p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                                               У ХРАМУ 12 ПОРЕЂАНИХ ХЛЕБОВА ПРЕДСТАВЉАЛИ СУ 12 ПЛЕМЕНА ИЗРАЕЛА ПРЕД БОГОМ</a:t>
            </a:r>
          </a:p>
          <a:p>
            <a:endParaRPr lang="sr-Cyrl-RS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ХЛЕБ У БИБЛИЈСКИМ ПРИЧАМА</a:t>
            </a:r>
            <a:r>
              <a:rPr lang="sr-Cyrl-RS" sz="140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-  АВРАМОВО ГОСТОПРИМСТВО ТРИ НЕЗНАНА ГОСТА. ПРВО ИМ ЈЕ ПОНУДИО ХЛЕБ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895475" y="673100"/>
            <a:ext cx="8401050" cy="705485"/>
          </a:xfrm>
        </p:spPr>
        <p:txBody>
          <a:bodyPr>
            <a:noAutofit/>
          </a:bodyPr>
          <a:lstStyle/>
          <a:p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Ј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Е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З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Е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К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И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Љ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Е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В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Х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Л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Е</a:t>
            </a:r>
            <a:r>
              <a:rPr lang="en-US" altLang="sr-Cyrl-R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5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Б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4561205" y="1781810"/>
            <a:ext cx="5957570" cy="396938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ПРОРОК ЈЕЗЕКИЉ ДОБИО ЈЕ ДИРЕКНО УПУТСТВО ОД БОГА ДА НАПРАВИ ХЛЕБ ОД МЕШАВИНЕ ЖИТАРИЦА И МАХУНАРКИ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САСТОЈЦИ СУ УКЉУЧИВАЛИ ПШЕНИЦУ, ЈЕЧАМ БОБ, СОЧИВО ПРОСО И РАЖ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ДАНАС СЕ ОВАЈ ХЛЕБ СМАТРА ЈЕДНИМ ОД НАЈЗДРАВИЈИХ 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ДАНАС СЕ ПРАВИ ОД ПРОКЛИЈАЛИХ ЖИТАРИЦА И МАХУНАРКИ, БЕЗ ШЕЋЕРА И БЕЛОГ БРАШНА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altLang="en-US">
                <a:solidFill>
                  <a:schemeClr val="accent2">
                    <a:lumMod val="75000"/>
                  </a:schemeClr>
                </a:solidFill>
              </a:rPr>
              <a:t>ВЕОМА ЈЕ ХРАНЉИВ И ЛАК ЗА ВАРЕЊЕ</a:t>
            </a:r>
          </a:p>
        </p:txBody>
      </p:sp>
      <p:pic>
        <p:nvPicPr>
          <p:cNvPr id="2" name="Picture 1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455" y="1894205"/>
            <a:ext cx="2817495" cy="38900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2"/>
          <p:cNvSpPr txBox="1"/>
          <p:nvPr/>
        </p:nvSpPr>
        <p:spPr>
          <a:xfrm>
            <a:off x="970915" y="5784215"/>
            <a:ext cx="385254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altLang="en-US" sz="1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ХЛЕБ ЈЕЗЕКИЉ, ПО РЕЦЕПТУ ИЗ БИБЛИЈЕ. 600.ГОДИНЕ П.Н.Е.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2628" y="746760"/>
            <a:ext cx="1701165" cy="25514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2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0670" y="949325"/>
            <a:ext cx="2903855" cy="16338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3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210" y="885825"/>
            <a:ext cx="2538730" cy="20307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" name="Picture 1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7460" y="3671570"/>
            <a:ext cx="3112770" cy="1978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"/>
          <p:cNvSpPr txBox="1"/>
          <p:nvPr/>
        </p:nvSpPr>
        <p:spPr>
          <a:xfrm>
            <a:off x="791210" y="2916555"/>
            <a:ext cx="199263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altLang="en-US" sz="1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МАНА</a:t>
            </a:r>
          </a:p>
        </p:txBody>
      </p:sp>
      <p:sp>
        <p:nvSpPr>
          <p:cNvPr id="3" name="Text Box 2"/>
          <p:cNvSpPr txBox="1"/>
          <p:nvPr/>
        </p:nvSpPr>
        <p:spPr>
          <a:xfrm>
            <a:off x="4090670" y="2609850"/>
            <a:ext cx="139954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altLang="en-US" sz="1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МАЦА</a:t>
            </a:r>
          </a:p>
        </p:txBody>
      </p:sp>
      <p:sp>
        <p:nvSpPr>
          <p:cNvPr id="7" name="Text Box 6"/>
          <p:cNvSpPr txBox="1"/>
          <p:nvPr/>
        </p:nvSpPr>
        <p:spPr>
          <a:xfrm>
            <a:off x="8322945" y="3298190"/>
            <a:ext cx="151066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altLang="en-US" sz="1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ХАЛА</a:t>
            </a:r>
          </a:p>
        </p:txBody>
      </p:sp>
      <p:sp>
        <p:nvSpPr>
          <p:cNvPr id="8" name="Text Box 7"/>
          <p:cNvSpPr txBox="1"/>
          <p:nvPr/>
        </p:nvSpPr>
        <p:spPr>
          <a:xfrm>
            <a:off x="7617460" y="5649595"/>
            <a:ext cx="263207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altLang="en-US" sz="1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ЈЕЗЕКИЉЕВ ХЛЕБ</a:t>
            </a:r>
          </a:p>
        </p:txBody>
      </p:sp>
      <p:pic>
        <p:nvPicPr>
          <p:cNvPr id="9" name="Picture 1" descr="IMG_2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015" y="3298190"/>
            <a:ext cx="3759835" cy="272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 Box 9"/>
          <p:cNvSpPr txBox="1"/>
          <p:nvPr/>
        </p:nvSpPr>
        <p:spPr>
          <a:xfrm>
            <a:off x="530225" y="6189980"/>
            <a:ext cx="363283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4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САКУПЉАЊЕ МАНЕ</a:t>
            </a:r>
          </a:p>
        </p:txBody>
      </p:sp>
      <p:pic>
        <p:nvPicPr>
          <p:cNvPr id="11" name="Picture 10" descr="IMG_2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9020" y="3223260"/>
            <a:ext cx="1677035" cy="27952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 Box 11"/>
          <p:cNvSpPr txBox="1"/>
          <p:nvPr/>
        </p:nvSpPr>
        <p:spPr>
          <a:xfrm>
            <a:off x="4859020" y="6049645"/>
            <a:ext cx="205740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2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  <a:sym typeface="+mn-ea"/>
              </a:rPr>
              <a:t>САКУПЉАЊЕ МАНЕ</a:t>
            </a:r>
            <a:endParaRPr lang="en-US" sz="12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136140" y="608330"/>
            <a:ext cx="7627620" cy="705485"/>
          </a:xfrm>
        </p:spPr>
        <p:txBody>
          <a:bodyPr>
            <a:noAutofit/>
          </a:bodyPr>
          <a:lstStyle/>
          <a:p>
            <a:r>
              <a:rPr lang="sr-Cyrl-RS" altLang="en-US" sz="4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ЧУВАЊЕ </a:t>
            </a:r>
            <a:r>
              <a:rPr lang="en-US" altLang="sr-Cyrl-RS" sz="4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4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ВИШКА </a:t>
            </a:r>
            <a:r>
              <a:rPr lang="en-US" altLang="sr-Cyrl-RS" sz="4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4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ЖИТАРИЦА</a:t>
            </a:r>
          </a:p>
        </p:txBody>
      </p:sp>
      <p:sp>
        <p:nvSpPr>
          <p:cNvPr id="3" name="Text Box 2"/>
          <p:cNvSpPr txBox="1"/>
          <p:nvPr/>
        </p:nvSpPr>
        <p:spPr>
          <a:xfrm>
            <a:off x="848995" y="1773555"/>
            <a:ext cx="9945370" cy="47529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altLang="en-US" sz="2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ЖИТАРИЦЕ СУ СЕ СКЛАДИШТИЛЕ У:</a:t>
            </a:r>
          </a:p>
          <a:p>
            <a:endParaRPr lang="sr-Cyrl-RS" altLang="en-US" sz="20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ПОДЗЕМНИМ ЈАМАМА (СИЛОСИМА) </a:t>
            </a: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ЗИДАНИМ НАДЗЕМНИМ СИЛОСИМА</a:t>
            </a: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ВЕЛИКИМ ГЛИНЕНИМ ПОСУАДАМА И У </a:t>
            </a: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ДРЖАВНИМ ЖИТНИЦАМА</a:t>
            </a:r>
          </a:p>
          <a:p>
            <a:endParaRPr lang="sr-Cyrl-RS" altLang="en-US" sz="1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ИЗБОР ВРСТЕ СКЛАДИШТА ЈЕ ЗАВИСИО ОД  ПОТРЕБЕ, ДА ЛИ ЈЕ ЗА ЈЕДНО ДОМАЋИНСТВО ИЛИ ЗА ВИШЕ ГРАДОВА</a:t>
            </a:r>
          </a:p>
          <a:p>
            <a:endParaRPr lang="sr-Cyrl-RS" altLang="en-US" sz="1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sr-Cyrl-RS" altLang="en-US" sz="20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20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ЦИЉ СКЛАДИШТЕЊА ЈЕ БИО:</a:t>
            </a:r>
          </a:p>
          <a:p>
            <a:endParaRPr lang="sr-Cyrl-RS" altLang="en-US" sz="20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СКЛАДИШТЕЊЕ ВИШКА ЖИТАРИЦА</a:t>
            </a: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ПРЕЖИВЉАВАЊЕ У ВРЕМЕ СУШНИХ ПЕРИОДА</a:t>
            </a: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ОБЕЗБЕЂИВАЊЕ ЗАЛИХА</a:t>
            </a: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ЗАШТИТА ОД ШТЕТОЧИНА, ВЛАГЕ И ТОПЛОТЕ</a:t>
            </a:r>
          </a:p>
          <a:p>
            <a:r>
              <a:rPr lang="sr-Cyrl-RS" altLang="en-US" sz="160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- ЗАШТИТА ОД КРАЂЕ ЖИТАРИЦА</a:t>
            </a: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  <a:p>
            <a:endParaRPr lang="sr-Cyrl-RS" altLang="en-US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276295"/>
            <a:ext cx="10969200" cy="705600"/>
          </a:xfrm>
        </p:spPr>
        <p:txBody>
          <a:bodyPr>
            <a:normAutofit/>
          </a:bodyPr>
          <a:lstStyle/>
          <a:p>
            <a:r>
              <a:rPr lang="sr-Cyrl-RS" altLang="en-US" sz="2800">
                <a:solidFill>
                  <a:schemeClr val="accent6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ЗДРАВЉЕ - ПОСЛЕДИЦЕ РАДА НА СЕДЛАСТОМ ЖРВЊУ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608330" y="1700530"/>
            <a:ext cx="10601325" cy="415353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altLang="en-U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ПОЛОЖАЈ ОСОБЕ  (ОБИЧНО ЖЕНЕ) ТОКОМ 3 - 4 САТА МЛЕВЕЊА УТИЦАО ЈЕ НА МНОГЕ ДЕФОРМАЦИЈЕ И ОШТЕЋЕЊА СКЕЛЕТНОГ СИСТЕМА</a:t>
            </a:r>
          </a:p>
          <a:p>
            <a:endParaRPr lang="sr-Cyrl-RS" altLang="en-US" sz="1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НАПР. </a:t>
            </a:r>
          </a:p>
          <a:p>
            <a:endParaRPr lang="sr-Cyrl-RS" altLang="en-US" sz="1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ИНДИРЕКТНИ ТРАГОВИ НА ЗУБИМА И ВИЛИЦИ - СИТНЕ ЧЕСТИЦЕ КАМЕНЕ ПРАШИНЕ И ПЕСКА МЕШАЛЕ СУ СЕ СА БРАШНОМ. ХЛЕБ ОД ТАКВОГ БРАШНА ЈЕ УТИЦАО ЈА ТРОШЕЊЕ ЗУБНЕ ГЛЕЂИ И КРУНИЦЕ</a:t>
            </a:r>
          </a:p>
          <a:p>
            <a:endParaRPr lang="sr-Cyrl-RS" altLang="en-US" sz="1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С ОБЗИРОМ ДА ЈЕ ОСОБА ТОКОМ МЛЕВЕЊА КЛЕЧАЛА, ПРСТИ СУ БИЛИ ОСЛОЊЕНИ НА ТЛО И ТРПЕЛИ ВЕЛИКИ ПРИТИСАК ПРИ СВАКОМ ГУРАЊУ ТЕЛА УНАПРЕД. НАСТАЈЕ ДЕФОРМАЦИЈА НОЖНОГ ПАЛЦА</a:t>
            </a:r>
          </a:p>
          <a:p>
            <a:endParaRPr lang="sr-Cyrl-RS" altLang="en-US" sz="1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en-U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ПРИМАРНИ МЕХАНИЧКИ РАД ОБАВЉАЛЕ СУ РУКЕ (РАМЕНА, ЛАКТОВИ И РУЧНИ ЗГЛОБОВИ)</a:t>
            </a:r>
            <a:r>
              <a:rPr lang="en-US" altLang="sr-Cyrl-R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</a:t>
            </a:r>
            <a:r>
              <a:rPr lang="sr-Cyrl-RS" altLang="en-U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ГУРАЊЕ И ПОВЛАЧЕЊЕ ТЕШКОГ ТРЉАЧА. </a:t>
            </a:r>
          </a:p>
          <a:p>
            <a:endParaRPr lang="sr-Cyrl-RS" altLang="en-US" sz="1600">
              <a:solidFill>
                <a:schemeClr val="accent2">
                  <a:lumMod val="50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r>
              <a:rPr lang="sr-Cyrl-RS" altLang="sr-Cyrl-RS" sz="16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ИСТРАЖИВАЊА СА УНИВЕРЗИТЕТА У КЕМБРИЏУ ПОКАЗАЛА СУ ДА СУ НЕОЛИТСКЕ ЖЕНЕ ИМАЛЕ И ДО 30 % СНАЖНИЈЕ КОСТИ РУКУ ОД ДАНАШЊИХ ВРХУНСКИХ ВЕСЛАЧИ</a:t>
            </a:r>
          </a:p>
          <a:p>
            <a:endParaRPr lang="sr-Cyrl-RS" altLang="sr-Cyrl-R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  <a:p>
            <a:endParaRPr lang="en-US" altLang="en-US" sz="1600">
              <a:solidFill>
                <a:schemeClr val="accent2">
                  <a:lumMod val="75000"/>
                </a:schemeClr>
              </a:solidFill>
              <a:latin typeface="Calibri Light" panose="020F0302020204030204" charset="0"/>
              <a:cs typeface="Calibri Light" panose="020F030202020403020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/>
          <p:nvPr/>
        </p:nvSpPr>
        <p:spPr>
          <a:xfrm>
            <a:off x="809625" y="1144270"/>
            <a:ext cx="10799445" cy="47091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r>
              <a:rPr lang="sr-Cyrl-RS" altLang="en-US" sz="720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СВЕТСКИ </a:t>
            </a:r>
          </a:p>
          <a:p>
            <a:r>
              <a:rPr lang="sr-Cyrl-RS" altLang="en-US" sz="7200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ДАН  </a:t>
            </a:r>
          </a:p>
          <a:p>
            <a:r>
              <a:rPr lang="sr-Cyrl-RS" altLang="en-US" sz="7200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ХЛЕБА  ЈЕ  </a:t>
            </a:r>
          </a:p>
          <a:p>
            <a:r>
              <a:rPr lang="sr-Cyrl-RS" altLang="en-US" sz="7200" dirty="0">
                <a:solidFill>
                  <a:schemeClr val="accent2">
                    <a:lumMod val="50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          16. ОКТОБАР   </a:t>
            </a:r>
            <a:r>
              <a:rPr lang="sr-Cyrl-RS" altLang="en-US" sz="7200" dirty="0">
                <a:solidFill>
                  <a:schemeClr val="accent2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</a:t>
            </a:r>
            <a:r>
              <a:rPr lang="sr-Cyrl-RS" altLang="en-US" sz="7200" dirty="0">
                <a:solidFill>
                  <a:schemeClr val="accent6">
                    <a:lumMod val="75000"/>
                  </a:schemeClr>
                </a:solidFill>
                <a:latin typeface="Calibri Light" panose="020F0302020204030204" charset="0"/>
                <a:cs typeface="Calibri Light" panose="020F0302020204030204" charset="0"/>
              </a:rPr>
              <a:t>            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10915650" y="5539740"/>
            <a:ext cx="806450" cy="213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800">
                <a:latin typeface="Calibri Light" panose="020F0302020204030204" charset="0"/>
                <a:cs typeface="Calibri Light" panose="020F0302020204030204" charset="0"/>
              </a:rPr>
              <a:t>К.Р.Ш.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1812</Words>
  <Application>Microsoft Office PowerPoint</Application>
  <PresentationFormat>Widescreen</PresentationFormat>
  <Paragraphs>292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 Light</vt:lpstr>
      <vt:lpstr>Wingdings</vt:lpstr>
      <vt:lpstr>WPS</vt:lpstr>
      <vt:lpstr>PowerPoint Presentation</vt:lpstr>
      <vt:lpstr>Х Л Е Б   К Р О З   И С Т О Р И Ј У</vt:lpstr>
      <vt:lpstr>ТРАГОВИ  ПРВОГ  ХЛЕБА  НА  СВЕТУ</vt:lpstr>
      <vt:lpstr>КОЈЕ  СУ  СЕ  ЖИТАРИЦЕ  КОРИСТИЛЕ ?</vt:lpstr>
      <vt:lpstr>                  -     НАСТАВАК    - житарице</vt:lpstr>
      <vt:lpstr> -     НАСТАВАК    - житарице</vt:lpstr>
      <vt:lpstr>М Л Е В Е Њ Е    Ж И Т А Р И Ц А</vt:lpstr>
      <vt:lpstr>М Л Е В Е Њ Е    Ж И Т А Р И Ц А</vt:lpstr>
      <vt:lpstr>А)   М Л И Н О В И</vt:lpstr>
      <vt:lpstr>Б)  Ж Р В А Њ - МЛИНСКИ КАМЕН</vt:lpstr>
      <vt:lpstr>ФИНОЋА БРАШНА ПРИ МЛЕВЕЊУ</vt:lpstr>
      <vt:lpstr>МЕШАНО БРАШНО СА МАХУНАРКАМА</vt:lpstr>
      <vt:lpstr>ТАНУР  - ПЕЋ  ЗА  ПЕЧЕЊЕ  ХЛЕБА</vt:lpstr>
      <vt:lpstr>ТАБУН  — КУПОЛАСТА ПЕЋ СА КАМЕЊЕМ</vt:lpstr>
      <vt:lpstr>ПРЕНОСИВЕ ПЕЋИ - ГЛИНЕНИ ЋУПОВИ</vt:lpstr>
      <vt:lpstr>ЗАЈЕДНИЧКЕ (КОМУНАЛНЕ) ПЕЋИ</vt:lpstr>
      <vt:lpstr>ВРСТЕ  ХЛЕБА  ДРЕВНИХ  ЈЕВРЕЈА</vt:lpstr>
      <vt:lpstr>Ј Е З Е К И Љ Е В   Х Л Е Б</vt:lpstr>
      <vt:lpstr>PowerPoint Presentation</vt:lpstr>
      <vt:lpstr>ЧУВАЊЕ  ВИШКА  ЖИТАРИЦА</vt:lpstr>
      <vt:lpstr>ЗДРАВЉЕ - ПОСЛЕДИЦЕ РАДА НА СЕДЛАСТОМ ЖРВЊУ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Blank Presentation</dc:title>
  <dc:creator/>
  <cp:lastModifiedBy>Rale Barbi</cp:lastModifiedBy>
  <cp:revision>57</cp:revision>
  <dcterms:created xsi:type="dcterms:W3CDTF">2026-05-25T09:54:00Z</dcterms:created>
  <dcterms:modified xsi:type="dcterms:W3CDTF">2026-06-19T19:43:31Z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1033-12.1.0.26880</vt:lpwstr>
  </property>
  <property fmtid="{D5CDD505-2E9C-101B-9397-08002B2CF9AE}" pid="3" name="ICV">
    <vt:lpwstr>6E3E91EF9F2B4C23B8D4618A1852D271_12</vt:lpwstr>
  </property>
</Properties>
</file>