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4.webp" ContentType="image/webp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9" r:id="rId3"/>
    <p:sldId id="278" r:id="rId4"/>
    <p:sldId id="270" r:id="rId5"/>
    <p:sldId id="271" r:id="rId6"/>
    <p:sldId id="260" r:id="rId7"/>
    <p:sldId id="261" r:id="rId8"/>
    <p:sldId id="262" r:id="rId10"/>
    <p:sldId id="263" r:id="rId11"/>
    <p:sldId id="267" r:id="rId12"/>
    <p:sldId id="274" r:id="rId13"/>
    <p:sldId id="269" r:id="rId14"/>
    <p:sldId id="272" r:id="rId15"/>
    <p:sldId id="268" r:id="rId16"/>
    <p:sldId id="277" r:id="rId17"/>
    <p:sldId id="276" r:id="rId18"/>
    <p:sldId id="275" r:id="rId19"/>
    <p:sldId id="265" r:id="rId20"/>
    <p:sldId id="280" r:id="rId21"/>
    <p:sldId id="281" r:id="rId22"/>
    <p:sldId id="28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text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en-US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 smtClean="0"/>
              <a:t>Click to edit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en-US" smtClean="0"/>
              <a:t>Click to edit title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2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4.webp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tags" Target="../tags/tag7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3"/>
          <p:cNvSpPr txBox="1"/>
          <p:nvPr/>
        </p:nvSpPr>
        <p:spPr>
          <a:xfrm>
            <a:off x="626110" y="1229995"/>
            <a:ext cx="11100435" cy="45231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sr-Cyrl-RS" sz="72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40  година  </a:t>
            </a:r>
            <a:endParaRPr lang="sr-Cyrl-RS" sz="72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72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                лутања  </a:t>
            </a:r>
            <a:endParaRPr lang="sr-Cyrl-RS" sz="72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72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кроз  </a:t>
            </a:r>
            <a:endParaRPr lang="sr-Cyrl-RS" sz="72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72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пустињу</a:t>
            </a:r>
            <a:endParaRPr lang="sr-Cyrl-RS" sz="72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440690" y="534035"/>
            <a:ext cx="2787015" cy="200152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611245" y="685165"/>
            <a:ext cx="3261360" cy="206121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/>
          <a:stretch>
            <a:fillRect/>
          </a:stretch>
        </p:blipFill>
        <p:spPr>
          <a:xfrm>
            <a:off x="7537450" y="685165"/>
            <a:ext cx="3728720" cy="237871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4"/>
          <a:stretch>
            <a:fillRect/>
          </a:stretch>
        </p:blipFill>
        <p:spPr>
          <a:xfrm>
            <a:off x="3522345" y="4109720"/>
            <a:ext cx="3438525" cy="1490980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3522345" y="5600700"/>
            <a:ext cx="70739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latin typeface="Calibri Light" panose="020F0302020204030204" charset="0"/>
                <a:cs typeface="Calibri Light" panose="020F0302020204030204" charset="0"/>
              </a:rPr>
              <a:t>СИНАЈ</a:t>
            </a:r>
            <a:endParaRPr lang="sr-Cyrl-RS" altLang="en-US" sz="1200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7468235" y="3028315"/>
            <a:ext cx="406400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latin typeface="Calibri Light" panose="020F0302020204030204" charset="0"/>
                <a:cs typeface="Calibri Light" panose="020F0302020204030204" charset="0"/>
              </a:rPr>
              <a:t>СИНАЈСКА ПУСТИЊА</a:t>
            </a:r>
            <a:endParaRPr lang="sr-Cyrl-RS" altLang="en-US" sz="1200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363855" y="2535555"/>
            <a:ext cx="232029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latin typeface="Calibri Light" panose="020F0302020204030204" charset="0"/>
                <a:cs typeface="Calibri Light" panose="020F0302020204030204" charset="0"/>
              </a:rPr>
              <a:t>ЈЕВРЕЈИ У ЕГИПТУ</a:t>
            </a:r>
            <a:endParaRPr lang="sr-Cyrl-RS" altLang="en-US" sz="1200" b="1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3611245" y="2746375"/>
            <a:ext cx="286956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latin typeface="Calibri Light" panose="020F0302020204030204" charset="0"/>
                <a:cs typeface="Calibri Light" panose="020F0302020204030204" charset="0"/>
              </a:rPr>
              <a:t>КРОЗ ПУСТИЊУ</a:t>
            </a:r>
            <a:endParaRPr lang="sr-Cyrl-RS" altLang="en-US" sz="1200" b="1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543175" y="318135"/>
            <a:ext cx="7105650" cy="705485"/>
          </a:xfrm>
        </p:spPr>
        <p:txBody>
          <a:bodyPr/>
          <a:p>
            <a:r>
              <a:rPr lang="sr-Cyrl-RS">
                <a:solidFill>
                  <a:schemeClr val="accent2">
                    <a:lumMod val="50000"/>
                  </a:schemeClr>
                </a:solidFill>
              </a:rPr>
              <a:t>НОЋ ИЗЛАСКА ИЗ ЕГИПТА</a:t>
            </a:r>
            <a:endParaRPr lang="sr-Cyrl-R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568960" y="1905000"/>
            <a:ext cx="11134725" cy="401447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</a:rPr>
              <a:t>-  ТА НОЋ ПРЕДСТАВЉА КЉУЧНИ ИСТОРИЈСКИ И ТЕОЛОШКИ ДОГАЂАЈ ОПИСАН У БИБЛИЈИ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НАКОН ДЕСЕТ ПОШАСТИ НАНЕТИХ ЕГИПТУ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ИЗРАЕЛСКИ НАРОД СЕ ОСЛОБОДИО ВИШЕВЕКОВНОГ РОПСТВА И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КРЕНУО ПРЕМА ОБЕЋАНОЈ ЗЕМЉИ ПОД ВОЂСТВОМ БОГА И МОЈСИЈА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ТЕ НОЋИ ЈЕ ОДРЖАНА ПРВА ПАСХА, ЈЕДНОГ ОД НАЈВАЖНИЈИХ ЈЕВРЕЈСКИХ ПРАЗНИКА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ДОГАЂАЈ ПРЕДСТАВЉА ПРЕЛАЗАК ИЗ РОПСТВА У СЛОБОДУ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ПАСХА  -  ЗАОБИЋИ, “ПРОЋИ МИМО”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/>
          </a:p>
          <a:p>
            <a:endParaRPr lang="sr-Cyrl-R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109470" y="214630"/>
            <a:ext cx="8410575" cy="705485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ШТА СЕ ДОГОДИЛО ТЕ НОЋИ ?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179830" y="1190625"/>
            <a:ext cx="10140950" cy="514413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endParaRPr lang="sr-Cyrl-RS" altLang="en-US"/>
          </a:p>
          <a:p>
            <a:r>
              <a:rPr lang="sr-Cyrl-RS" altLang="en-US">
                <a:solidFill>
                  <a:srgbClr val="C00000"/>
                </a:solidFill>
              </a:rPr>
              <a:t>-  ИЗРАЕЛЦИ СУ ИМАЛИ ЗАДАТАК ДА ЗАКОЉУ МУШКО ЈАГЊЕ БЕЗ МАНЕ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ЊЕГОВОМ КРВЉУ ТРЕБАЛИ СУ НАМАЗАТИ ДОВРАТНИКЕ И НАДВРАТНИКЕ СВОЈИХ КУЋА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ДЕСЕТА ЕГИПАТСКА ПОШАСТ, ПОМОР ФАРАОНОВОГ СИНА И ПРВОРОЂЕНЕ СТОКЕ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ФАРАОН НАЈЗАД ДОЗВОЉАВА ЈЕВРЕЈИМА ДА ХИТНО НАПУСТЕ  ЕГИПАТ</a:t>
            </a:r>
            <a:endParaRPr lang="sr-Cyrl-RS" altLang="en-US">
              <a:solidFill>
                <a:srgbClr val="C00000"/>
              </a:solidFill>
              <a:sym typeface="+mn-ea"/>
            </a:endParaRPr>
          </a:p>
          <a:p>
            <a:endParaRPr lang="sr-Cyrl-RS" altLang="en-US">
              <a:solidFill>
                <a:srgbClr val="C00000"/>
              </a:solidFill>
              <a:sym typeface="+mn-ea"/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ПАСХАЛНА ВЕЧЕРА - ЈЕЛИ СУ ЈАГЊЕЋЕ МЕСО ПЕЧЕНО НА ВАТРИ СА БЕСКВАСНИМ ХЛЕБОМ И ГОРКИМ ТРАВАМА</a:t>
            </a:r>
            <a:endParaRPr lang="sr-Cyrl-RS" altLang="en-US">
              <a:solidFill>
                <a:srgbClr val="C00000"/>
              </a:solidFill>
              <a:sym typeface="+mn-ea"/>
            </a:endParaRPr>
          </a:p>
          <a:p>
            <a:endParaRPr lang="sr-Cyrl-RS" altLang="en-US">
              <a:solidFill>
                <a:srgbClr val="C00000"/>
              </a:solidFill>
              <a:sym typeface="+mn-ea"/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ЈЕЛИ СУ НАБРЗИНУ, ОБУЧЕНИ И ОБУВЕНИ, СПРЕМНИ ЗА ПОКРЕТ</a:t>
            </a:r>
            <a:endParaRPr lang="sr-Cyrl-RS" altLang="en-US">
              <a:solidFill>
                <a:srgbClr val="C00000"/>
              </a:solidFill>
              <a:sym typeface="+mn-ea"/>
            </a:endParaRPr>
          </a:p>
          <a:p>
            <a:endParaRPr lang="sr-Cyrl-RS" altLang="en-US">
              <a:solidFill>
                <a:srgbClr val="C00000"/>
              </a:solidFill>
              <a:sym typeface="+mn-ea"/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БЕСКВАСНИ ХЛЕБ МАЦА, ПЕЧЕН НАБРЗИНУ НА КАМЕНУ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7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6865" y="399415"/>
            <a:ext cx="8526780" cy="63480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012190" y="608330"/>
            <a:ext cx="10450830" cy="705485"/>
          </a:xfrm>
        </p:spPr>
        <p:txBody>
          <a:bodyPr>
            <a:noAutofit/>
          </a:bodyPr>
          <a:p>
            <a:r>
              <a:rPr lang="sr-Cyrl-RS" altLang="en-US" sz="48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ПУТ ЈЕВРЕЈА ИЗ МИСИРА У КАНААН</a:t>
            </a:r>
            <a:endParaRPr lang="sr-Cyrl-RS" altLang="en-US" sz="48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848995" y="2047240"/>
            <a:ext cx="10492105" cy="44799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НАКОН ИЗЛАСКА ИЗ МИСИРА, ИЗРАЕЛЦИ ЛУТАЈУ ПУСТИЊОМ 40 ГОДИНА</a:t>
            </a:r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ЊИХОВА ГЕОГРАФСКА РУТА КРЕТАЊА ОБУХВАТА ПРОСТОР ОД ЕГИПТА, ПРЕКО СИНАЈСКОГ ПОЛУОСТРВА, ДО ИСТОЧНЕ ОБАЛЕ ЈОРДАНА</a:t>
            </a:r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ИСТОРИЧАРИ И АРХЕОЛОЗИ НИ ДО ДАНАС ЈОШ НИСУ СИГУРНИ О ТАЧНОЈ РУТИ</a:t>
            </a:r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ПУТ ИЗРАЕЛАЦА КРОЗ ПУСТИЊУ ДЕЛИ СЕ НА ТРИ ГЛАВНЕ ЕТАПЕ:</a:t>
            </a:r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sr-Cyrl-R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208090" y="349320"/>
            <a:ext cx="10969200" cy="705600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ПРВА ЕТАПА ПУТА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1003935" y="1439545"/>
            <a:ext cx="10265410" cy="51542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en-US" altLang="en-US" sz="2800" b="1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1. </a:t>
            </a:r>
            <a:r>
              <a:rPr lang="sr-Cyrl-RS" altLang="en-US" sz="2800" b="1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ОД ЕГИПТА ДО ГОРЕ СИНАЈ ( ХОРЕБ)</a:t>
            </a:r>
            <a:endParaRPr lang="sr-Cyrl-RS" altLang="en-US" sz="2800" b="1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8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</a:t>
            </a:r>
            <a:endParaRPr lang="sr-Cyrl-RS" altLang="en-US" sz="28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8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28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</a:t>
            </a:r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ИЗ РАМЗЕСА, ПРЕКО СУКОТА, ПРЕКО ЦРВЕНОГ МОРА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 ДОЛАЗЕ ДО СИНАЈСКЕ ПУСТИЊЕ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  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-  КРОЗ ПУСТИЊУ ПУТ ИХ ВОДИ ДО ГОРЕ СИНАЈ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  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-  ТУ ОСТАЈУ ОКО ГОДИНУ ДАНА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  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 -  МОЈСИЈЕ НА ГОРИ СИНАЈ ДОБИЈА ДЕСЕТ ЗАПОВЕСТИ,</a:t>
            </a:r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СКЛОПЉЕН ЈЕ САВЕЗ ИЗМЕЂУ БОГА И ИЗАБРАНОГ НАРОДА - ЈЕВРЕЈА</a:t>
            </a:r>
            <a:r>
              <a:rPr lang="en-US" altLang="en-US" sz="24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</a:t>
            </a:r>
            <a:endParaRPr lang="en-US" altLang="en-US" sz="24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 </a:t>
            </a:r>
            <a:endParaRPr lang="sr-Cyrl-RS" altLang="en-US" sz="2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228340" y="287655"/>
            <a:ext cx="5396865" cy="705485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ДРУГА ЕТАПА ПУТА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1477010" y="1299845"/>
            <a:ext cx="9540875" cy="53403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en-US" altLang="en-US" sz="2800" b="1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2. </a:t>
            </a:r>
            <a:r>
              <a:rPr lang="sr-Cyrl-RS" altLang="en-US" sz="2800" b="1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ОД СИНАЈА ДО КАДЕШ - БАРНЕЕ  (ЛУТАЊЕ)</a:t>
            </a:r>
            <a:endParaRPr lang="sr-Cyrl-RS" altLang="en-US" sz="2800" b="1">
              <a:solidFill>
                <a:schemeClr val="accent6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b="1">
              <a:solidFill>
                <a:schemeClr val="accent6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b="1">
              <a:solidFill>
                <a:schemeClr val="accent6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r-Cyrl-RS" altLang="en-US">
                <a:solidFill>
                  <a:srgbClr val="C00000"/>
                </a:solidFill>
              </a:rPr>
              <a:t>-  ОД ГОРЕ СИНАЈ ПУТ ВОДИ КА СЕВЕРУ, КРОЗ ПУСТИЊУ  ПАРАН, ПРЕМА КАНААНУ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ДОЛАЗЕ ДО КЉУЧНЕ ТАЧКЕ И ГЛАВНЕ БАЗЕ КАДЕШ   БАРНЕА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-  ОДАВДЕ МОЈСИЈЕ ШАЉЕ УХОДЕ У КАНААН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СТИЖЕ НЕГАТИВАН ИЗВЕШТАЈ И НАРОД СЕ ПОБУНИО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ЗБОГ НЕПОВЕРЕЊА И ПОБУНЕ БОГ КАЖЊАВА ИЗРАЕЛЦЕ ЈОШ 38 ГОДИНА ЛУТАЊА ПУСТИЊОМ  ( 1 ДАН - 1 ГОДИНА)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ГЕНЕРАЦИЈА РОЂЕНА У МИСИРУ МОРА ИЗУМРЕТИ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ТОКОМ ДЕЦЕНИЈА КРЕТАЊЕ У ШИРОКОМ КРУГУ ОКО СИНАЈСКОГ ПОЛУОСТРВА</a:t>
            </a:r>
            <a:endParaRPr lang="sr-Cyrl-RS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042990" y="329000"/>
            <a:ext cx="10969200" cy="705600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ТРЕЋА ЕТАПА ПУТА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610870" y="1387475"/>
            <a:ext cx="10306050" cy="49777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en-US" altLang="en-US" sz="2400" b="1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3.</a:t>
            </a:r>
            <a:r>
              <a:rPr lang="sr-Cyrl-RS" altLang="en-US" sz="2400" b="1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ЗАОБИЛАЗНА РУТА КА ОБЕЋАНОЈ ЗЕМЉИ  (ПРЕКО МОАВА И ЕДОМА)</a:t>
            </a:r>
            <a:endParaRPr lang="sr-Cyrl-RS" altLang="en-US" sz="2400" b="1">
              <a:solidFill>
                <a:schemeClr val="accent6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400" b="1">
              <a:solidFill>
                <a:schemeClr val="accent6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r-Cyrl-RS" altLang="en-US">
                <a:solidFill>
                  <a:srgbClr val="C00000"/>
                </a:solidFill>
              </a:rPr>
              <a:t>-  У КАНААН ИЗРАЕЛЦИ НИСУ МОГЛИ УЋИ ДИРЕКТНО С ЈУГА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</a:t>
            </a:r>
            <a:r>
              <a:rPr lang="en-US" altLang="en-US">
                <a:solidFill>
                  <a:srgbClr val="C00000"/>
                </a:solidFill>
              </a:rPr>
              <a:t> </a:t>
            </a:r>
            <a:r>
              <a:rPr lang="sr-Cyrl-RS" altLang="en-US">
                <a:solidFill>
                  <a:srgbClr val="C00000"/>
                </a:solidFill>
              </a:rPr>
              <a:t>МОРАЈУ ДА ЗАОБИЂУ  ЕДОМ И МОАВ И КРЕЋУ СЕ ЊИХОВИМ КРАЈЕВИМА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ИЗРАЕЛЦИ УЛАЗЕ НА ТЕРИТОРИЈУ АМОРЕЈАЦА, У БИТКАМА ИХ ПОБЕЂУЈУ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-  НА ТЕРИТОРИЈИ МОАВА ДОЛАЗЕ НА ПЛАНИНУ НЕБО НАСПРАМ ЈЕРИХОНА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СА ОВОГ МЕСТА МОЈСИЈЕ ПОСМАТРА ОБЕЋАНУ ЗЕМЉУ ПРЕ СВОЈЕ СМРТИ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ИЗРАЕЛСКИ ТАБОР СЕ СМЕШТА У СИТИМ, ИСТОЧНО ОД ЈОРДАНА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 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 -  </a:t>
            </a:r>
            <a:r>
              <a:rPr lang="sr-Cyrl-RS" altLang="en-US">
                <a:solidFill>
                  <a:srgbClr val="C00000"/>
                </a:solidFill>
                <a:sym typeface="+mn-ea"/>
              </a:rPr>
              <a:t>ПОД ВОЂСТВОМ ИСУСА НАВИНА ПРЕЛАЗЕ РЕКУ ЈОРДАН И УЛАЗЕ У КАНААН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   </a:t>
            </a:r>
            <a:endParaRPr lang="en-US" altLang="en-US">
              <a:solidFill>
                <a:schemeClr val="accent2">
                  <a:lumMod val="75000"/>
                </a:schemeClr>
              </a:solidFill>
            </a:endParaRPr>
          </a:p>
          <a:p>
            <a:endParaRPr lang="en-U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altLang="en-US">
                <a:solidFill>
                  <a:schemeClr val="accent2">
                    <a:lumMod val="75000"/>
                  </a:schemeClr>
                </a:solidFill>
              </a:rPr>
              <a:t></a:t>
            </a:r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077665" y="390595"/>
            <a:ext cx="10969200" cy="705600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ЗНАЧАЈ ОАЗА НА ПУТУ КРОЗ ПУСТИЊУ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984250" y="1096010"/>
            <a:ext cx="10400030" cy="55981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</a:rPr>
              <a:t>-  НА ПУТУ КРОЗ ПУСТИЊУ ЈЕВРЕЈИ СУ СЕ ЗАУСТАВЉАЛИ  НА  42  СТАНИЦЕ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ПУСТИЊСКЕ ОАЗЕ БИЛЕ СУ КЉУЧНА МЕСТА ЗА ДУГОТРАЈНИ БОРАВАК И ОСВЕЖЕЊА У ЊИМА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НЕКЕ ОАЗЕ СЕ ИЗДВАЈАЈУ ПО СВОМ ИСТОРИЈСКОМ И ДУХОВНОМ ЗНАЧАЈУ: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ЕЛИМ - НАКОН ПРЕЛАСКА ЦРВЕНОГ МОРА. 12 ИЗВОРА ВОДЕ И 70 ПАЛМИ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МАРА (ГОРКИ ИЗВОРИ) - ОАЗА СА ВОДОМ, АЛИ ГОРКОМ. МОЈСИЈЕ ЈЕ ГОРКУ ВОДУ ПРЕТВОРИО У ПИТКУ БАЦИВШИ У ЊУ ПОСЕБНО ДРВО ПО УПУТИМА СВЕВИШЊЕГ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КАДЕШ-ВАРНЕА -  НАЈВАЖНИЈА ОАЗА БОГАТА ИЗВОРИМА И ГЛАВНО СРЕДИШТЕ ТОКОМ 40 ГОДИНА ЛУТАЊА. ВИШЕГОДИШЊИ БАЗНИ КАМП. ОДАВДЕ МОЈСИЈЕ ШАЉЕ УХОДЕ У КАНААН (ОБЕЋАНУ ЗЕМЉУ) . ОВДЕ СЕ НАЛАЗИ ИЗВОР МЕРИВА, ГДЕ МОЈСИЈЕ УДАРА СТЕНУ ДА БИ ПОТЕКЛА ВОДА.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ФЕИРАН - НАЈВЕЋА И НАЈЗЕЛЕНИЈА ОАЗА НА СИНАЈУ. УРМЕ ЗА ИСХРАНУ</a:t>
            </a:r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ЕЦИОН - ГЕБЕР -- ПРЕ КРЕТАЊА КА МОАВУ ЗА УЛАЗАК У ХАНААН</a:t>
            </a:r>
            <a:endParaRPr lang="sr-Cyrl-RS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07155" y="318840"/>
            <a:ext cx="10969200" cy="705600"/>
          </a:xfrm>
        </p:spPr>
        <p:txBody>
          <a:bodyPr/>
          <a:p>
            <a:r>
              <a:rPr lang="sr-Cyrl-RS" altLang="en-US">
                <a:solidFill>
                  <a:schemeClr val="accent3">
                    <a:lumMod val="50000"/>
                  </a:schemeClr>
                </a:solidFill>
              </a:rPr>
              <a:t>ПРАВИЛА (КАШРУТ) О КОШЕР ИСХРАНИ</a:t>
            </a:r>
            <a:endParaRPr lang="sr-Cyrl-RS" altLang="en-US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1294130" y="1605280"/>
            <a:ext cx="9994900" cy="40316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</a:rPr>
              <a:t>-  НАСТАЈУ ОКО 3300 ГОДИНЕ  </a:t>
            </a:r>
            <a:r>
              <a:rPr lang="en-US" altLang="en-US">
                <a:solidFill>
                  <a:srgbClr val="C00000"/>
                </a:solidFill>
                <a:sym typeface="+mn-ea"/>
              </a:rPr>
              <a:t>(oko 1313.</a:t>
            </a:r>
            <a:r>
              <a:rPr lang="sr-Cyrl-RS" altLang="en-US">
                <a:solidFill>
                  <a:srgbClr val="C00000"/>
                </a:solidFill>
                <a:sym typeface="+mn-ea"/>
              </a:rPr>
              <a:t> ГОДИНЕ П.Н.Е.)</a:t>
            </a:r>
            <a:endParaRPr lang="sr-Cyrl-RS" altLang="en-US">
              <a:solidFill>
                <a:srgbClr val="C00000"/>
              </a:solidFill>
              <a:sym typeface="+mn-ea"/>
            </a:endParaRPr>
          </a:p>
          <a:p>
            <a:endParaRPr lang="sr-Cyrl-RS" altLang="en-US">
              <a:solidFill>
                <a:srgbClr val="C00000"/>
              </a:solidFill>
              <a:sym typeface="+mn-ea"/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ТО ЈЕ БИБЛИЈСКИ ПЕРИОД</a:t>
            </a:r>
            <a:endParaRPr lang="en-US" altLang="en-US">
              <a:solidFill>
                <a:srgbClr val="C00000"/>
              </a:solidFill>
            </a:endParaRPr>
          </a:p>
          <a:p>
            <a:endParaRPr lang="en-U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ТАДА СУ ЈЕВРЕЈИ, ЛУТАЈУЋИ ПУСТИЊОМ, ПРИМИЛИ ТОРУ НА СИНАЈУ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ДЕФИНИСАНЕ СУ ЧИСТЕ И НЕЧИСТЕ ЖИВОТИЊЕ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ЗАБРАНА О МЕШАЊУ МЕСА И МЛЕКА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У ТАЛМУДСКОМ ПЕРИОДУ (2. - 5. ВЕК Н.Е.)  УВОДЕ СЕ СТРОГА ПРАВИЛА О КЛАЊУ ЖИВОТИЊА (ШЕХИТА),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КАО И О ОДВОЈЕНОМ ПОСУЂУ</a:t>
            </a:r>
            <a:endParaRPr lang="sr-Cyrl-RS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638495" y="111195"/>
            <a:ext cx="10969200" cy="705600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sym typeface="+mn-ea"/>
              </a:rPr>
              <a:t>ИСХРАНА У ПУСТИЊИ</a:t>
            </a:r>
            <a:endParaRPr lang="sr-Cyrl-RS" altLang="en-US">
              <a:solidFill>
                <a:schemeClr val="accent2">
                  <a:lumMod val="50000"/>
                </a:schemeClr>
              </a:solidFill>
              <a:sym typeface="+mn-ea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845820" y="1106170"/>
            <a:ext cx="10731500" cy="56343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У СУРОВИМ ПУСТИЊСКИМ УСЛОВИМА, ИСХРАНА ЈЕВРЕЈА ТОКОМ 40 ГОДИНА ЛУТАЊА, СВЕЛА СЕ НА НЕКОЛИКО СПЕЦИФИЧНИХ НАМИРНИЦА, КОЈЕ СУ ИМ ОМОГУЋИЛЕ ОПСТАНАК</a:t>
            </a:r>
            <a:endParaRPr lang="sr-Cyrl-RS" altLang="en-US">
              <a:solidFill>
                <a:srgbClr val="C00000"/>
              </a:solidFill>
              <a:sym typeface="+mn-ea"/>
            </a:endParaRPr>
          </a:p>
          <a:p>
            <a:endParaRPr 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</a:t>
            </a:r>
            <a:r>
              <a:rPr lang="sr-Cyrl-RS" altLang="en-US">
                <a:solidFill>
                  <a:srgbClr val="C00000"/>
                </a:solidFill>
                <a:sym typeface="+mn-ea"/>
              </a:rPr>
              <a:t>  МАНА ЈЕ БИЛА ГЛАВНА ХРАНА СА НЕБА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МАН ХУ  ТЈ. “ШТА ЈЕ ОВО”, ПИТАЛИ СУ СЕ ЈЕВРЕЈИ ЗА МАНУ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  <a:sym typeface="+mn-ea"/>
              </a:rPr>
              <a:t>-  МАНА СЕ У БИБЛИЈИ ОПИСУЈЕ КАО СИТНА, ЗРНАСТА МАТЕРИЈА, БЕЛА КАО СЕМЕ КОРИЈАНДЕРА, СЛАТКАСТОГ УКУСА</a:t>
            </a:r>
            <a:endParaRPr lang="sr-Cyrl-RS" altLang="en-US">
              <a:solidFill>
                <a:srgbClr val="C00000"/>
              </a:solidFill>
              <a:sym typeface="+mn-ea"/>
            </a:endParaRPr>
          </a:p>
          <a:p>
            <a:endParaRPr lang="sr-Cyrl-RS" altLang="en-US">
              <a:solidFill>
                <a:srgbClr val="C00000"/>
              </a:solidFill>
              <a:sym typeface="+mn-ea"/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ПРЕПЕЛИЦЕ СУ БИЛЕ ИЗВОР МЕСА. ДОНОШЕНЕ СУ ВЕТРОМ У ЈАТИМА И ПАДАЛЕ НА ТЛО ОКО ТАБОРА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СУШИЛИ СУ ИХ НА СУНЦУ А ЗАТИМ ПЕКЛИ, ОБЕЗБЕЂУЈУЋИ ПРОТЕИНЕ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СКАКАВЦИ, ЈЕДИНИ ДОЗВОЉЕНИ ИНСЕКТИ У ИСХРАНИ ЈЕВРЕЈА, КОШЕР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НИСУ ПАДАЛИ СА НЕБА, ПРИРОДНО СУ НАСЕЉАВАЛИ ПУСТИЊСКЕ ПРЕДЕЛЕ КРОЗ КОЈЕ СУ ЈЕВРЕЈИ ПРОЛАЗИЛИ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86835" y="608400"/>
            <a:ext cx="10969200" cy="705600"/>
          </a:xfrm>
        </p:spPr>
        <p:txBody>
          <a:bodyPr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ЖИВОТИЊЕ КОЈЕ СУ ПОВЕЛИ НА ПУТ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786765" y="2040255"/>
            <a:ext cx="10565130" cy="408114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</a:rPr>
              <a:t>-  КАДА СУ НАПУШТАЛИ ЕГИПАТ ИЗРАЕЛЦИ СУ ПОВЕЛИ И СВОЈЕ ЖИВОТИЊЕ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ПОВЕЛИ СУ СИТНУ И КРУПНУ СТОКУ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ОВЦЕ И КОЗЕ ЗА МЛЕКО, ВУНУ И ЖРТВЕНЕ ОБРЕДЕ. ДОБРО СУ ПОДНОСИЛИ ПУСТИЊСКЕ УСЛОВЕ</a:t>
            </a:r>
            <a:r>
              <a:rPr lang="en-US" altLang="en-US">
                <a:solidFill>
                  <a:srgbClr val="C00000"/>
                </a:solidFill>
              </a:rPr>
              <a:t></a:t>
            </a:r>
            <a:endParaRPr lang="en-US" altLang="en-US">
              <a:solidFill>
                <a:srgbClr val="C00000"/>
              </a:solidFill>
            </a:endParaRPr>
          </a:p>
          <a:p>
            <a:endParaRPr lang="en-U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ГОВЕДА (КРАВЕ И ВОЛОВЕ) ТЕЖЕ СУ ПОДНОСИЛИ ПУСТИЊСКЕ УСЛОВЕ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МАГАРЦИ КАО ТОВАРНЕ ЖИВОТИЊЕ. КОРИШЋЕНИ СУ ЗА ПРЕНОС ШАТОРА, ОПРЕМЕ И ЛИЧНИХ СТВАРИ КРОЗ ПУСТИЊУ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НЕКЕ ОД ОВИХ ЖИВОТИЊА СУ ИМ БИЛЕ И ИЗВОР ХРАНЕ У СУРОВИМ ПУСТИЊСКИМ УСЛОВИМА</a:t>
            </a:r>
            <a:r>
              <a:rPr lang="en-US" altLang="en-US">
                <a:solidFill>
                  <a:srgbClr val="C00000"/>
                </a:solidFill>
              </a:rPr>
              <a:t></a:t>
            </a:r>
            <a:endParaRPr lang="en-US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/>
          <p:cNvPicPr/>
          <p:nvPr/>
        </p:nvPicPr>
        <p:blipFill>
          <a:blip r:embed="rId1"/>
          <a:stretch>
            <a:fillRect/>
          </a:stretch>
        </p:blipFill>
        <p:spPr>
          <a:xfrm>
            <a:off x="599440" y="620395"/>
            <a:ext cx="2957830" cy="214884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921760" y="620395"/>
            <a:ext cx="2964180" cy="214884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7708900" y="490220"/>
            <a:ext cx="3799205" cy="227838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995045" y="3562985"/>
            <a:ext cx="2165985" cy="193103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5"/>
          <a:stretch>
            <a:fillRect/>
          </a:stretch>
        </p:blipFill>
        <p:spPr>
          <a:xfrm>
            <a:off x="3921760" y="3455035"/>
            <a:ext cx="4526915" cy="2798445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6"/>
          <a:stretch>
            <a:fillRect/>
          </a:stretch>
        </p:blipFill>
        <p:spPr>
          <a:xfrm>
            <a:off x="9610725" y="3455035"/>
            <a:ext cx="1809115" cy="2825115"/>
          </a:xfrm>
          <a:prstGeom prst="rect">
            <a:avLst/>
          </a:prstGeom>
        </p:spPr>
      </p:pic>
      <p:sp>
        <p:nvSpPr>
          <p:cNvPr id="10" name="Text Box 9"/>
          <p:cNvSpPr txBox="1"/>
          <p:nvPr/>
        </p:nvSpPr>
        <p:spPr>
          <a:xfrm>
            <a:off x="599440" y="2769235"/>
            <a:ext cx="126428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КОЗЕ</a:t>
            </a:r>
            <a:endParaRPr lang="sr-Cyrl-RS" sz="12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933450" y="5494020"/>
            <a:ext cx="157416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ВОЛОВИ</a:t>
            </a:r>
            <a:endParaRPr lang="sr-Cyrl-RS" altLang="en-US" sz="12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3921760" y="2769235"/>
            <a:ext cx="170942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ОВЦЕ</a:t>
            </a:r>
            <a:endParaRPr lang="sr-Cyrl-RS" altLang="en-US" sz="12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7689215" y="2769235"/>
            <a:ext cx="166751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КРАВЕ</a:t>
            </a:r>
            <a:endParaRPr lang="sr-Cyrl-RS" altLang="en-US" sz="12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6" name="Text Box 15"/>
          <p:cNvSpPr txBox="1"/>
          <p:nvPr/>
        </p:nvSpPr>
        <p:spPr>
          <a:xfrm>
            <a:off x="3921760" y="6280150"/>
            <a:ext cx="242443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МАГАРАЦ</a:t>
            </a:r>
            <a:endParaRPr lang="sr-Cyrl-RS" altLang="en-US" sz="12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7" name="Text Box 16"/>
          <p:cNvSpPr txBox="1"/>
          <p:nvPr/>
        </p:nvSpPr>
        <p:spPr>
          <a:xfrm>
            <a:off x="9610725" y="6280150"/>
            <a:ext cx="226822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ПУСТИЊСКИ СКАКАВАЦ</a:t>
            </a:r>
            <a:endParaRPr lang="sr-Cyrl-RS" altLang="en-US" sz="12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3390" y="131445"/>
            <a:ext cx="11227435" cy="705485"/>
          </a:xfrm>
        </p:spPr>
        <p:txBody>
          <a:bodyPr>
            <a:normAutofit/>
          </a:bodyPr>
          <a:p>
            <a:r>
              <a:rPr lang="sr-Cyrl-RS" altLang="en-US"/>
              <a:t>  </a:t>
            </a:r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ЧУВАЊЕ ХРАНЕ НА ПУТУ КРОЗ ПУСТИЊУ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6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3890" y="836930"/>
            <a:ext cx="4686935" cy="2238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"/>
          <p:cNvSpPr txBox="1"/>
          <p:nvPr/>
        </p:nvSpPr>
        <p:spPr>
          <a:xfrm>
            <a:off x="365125" y="1153160"/>
            <a:ext cx="6628765" cy="53498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МАНА САМО ЗА ЈЕДАН ДАН, ЈЕР СЕ КВАРИ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ПЕТКОМ САКУПЉАЊЕ ЗА 2 ДАНА, НЕ КВАРИ СЕ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УРМЕ, ПУНЕ ЕНЕРГИЈЕ, СЛАТКЕ 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СУШЕНЕ НА ЈАКОМ СУНЦУ, ОДРЖИВЕ ГОДИНАМА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ПРЕПЕЛИЦЕ, МЕСНА ХРАНА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ВЕТАР ИХ УВЕЧЕ ДОНОСИ У ЈАТИМА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ОЧУВАЊЕ: СУШЕЊЕМ НА ВЕТРУ И СУНЦУ ИЛИ СОЉЕЊЕМ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СКАКАВЦЕ СУ СЕ КУВАЛИ У СЛАНОЈ ВОДИ И СУШИЛИ НА СУНЦУ</a:t>
            </a:r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/>
          </a:p>
          <a:p>
            <a:r>
              <a:rPr lang="sr-Cyrl-RS" altLang="en-US"/>
              <a:t> </a:t>
            </a:r>
            <a:endParaRPr lang="sr-Cyrl-RS" altLang="en-US"/>
          </a:p>
        </p:txBody>
      </p:sp>
      <p:pic>
        <p:nvPicPr>
          <p:cNvPr id="5" name="Picture 4" descr="IMG_2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3130" y="3677920"/>
            <a:ext cx="2173605" cy="2103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7000875" y="3543935"/>
            <a:ext cx="2356485" cy="2794000"/>
          </a:xfrm>
          <a:prstGeom prst="rect">
            <a:avLst/>
          </a:prstGeom>
        </p:spPr>
      </p:pic>
      <p:sp>
        <p:nvSpPr>
          <p:cNvPr id="9" name="Text Box 8"/>
          <p:cNvSpPr txBox="1"/>
          <p:nvPr/>
        </p:nvSpPr>
        <p:spPr>
          <a:xfrm>
            <a:off x="9803130" y="5781040"/>
            <a:ext cx="163703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САКУПЉАЊЕ МАНЕ</a:t>
            </a:r>
            <a:endParaRPr lang="sr-Cyrl-RS" altLang="en-US" sz="1200" b="1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7001510" y="6337935"/>
            <a:ext cx="134683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УРМЕ</a:t>
            </a:r>
            <a:endParaRPr lang="sr-Cyrl-RS" altLang="en-US" sz="1200" b="1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6980555" y="3075305"/>
            <a:ext cx="405003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altLang="en-US" sz="1200" b="1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ПРЕПЕЛИЦЕ НАНИЗАНЕ НА КОНОПАЦ</a:t>
            </a:r>
            <a:endParaRPr lang="sr-Cyrl-RS" altLang="en-US" sz="1200" b="1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218815" y="194310"/>
            <a:ext cx="4370070" cy="705485"/>
          </a:xfrm>
        </p:spPr>
        <p:txBody>
          <a:bodyPr>
            <a:normAutofit fontScale="90000"/>
          </a:bodyPr>
          <a:p>
            <a:br>
              <a:rPr lang="sr-Cyrl-RS" altLang="en-US"/>
            </a:br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ЧУВАЊЕ ХРАНЕ  -  НАСТАВАК  -</a:t>
            </a:r>
            <a:br>
              <a:rPr lang="sr-Cyrl-RS" altLang="en-US" sz="2000">
                <a:latin typeface="Calibri Light" panose="020F0302020204030204" charset="0"/>
                <a:cs typeface="Calibri Light" panose="020F0302020204030204" charset="0"/>
              </a:rPr>
            </a:br>
            <a:endParaRPr lang="sr-Cyrl-RS" altLang="en-US"/>
          </a:p>
        </p:txBody>
      </p:sp>
      <p:sp>
        <p:nvSpPr>
          <p:cNvPr id="2" name="Text Box 1"/>
          <p:cNvSpPr txBox="1"/>
          <p:nvPr/>
        </p:nvSpPr>
        <p:spPr>
          <a:xfrm>
            <a:off x="900430" y="1607820"/>
            <a:ext cx="10440670" cy="4210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</a:rPr>
              <a:t>-  ОВЦЕ И КОЗЕ БИЛЕ СУ ИЗВОР СВЕЖЕГ МЛЕКА, СИРА, А ПОНЕКАД И МЕСА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МЕСО СУ ОБИЧНО ОЧУВАЛИ СУШЕЊЕМ НА ВРЕЛОМ ПУСТИЊСКОМ СУНЦУ И ВЕТРУ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СУШИЛО СЕ НА КАМЕНУ, ПЕСКУ ИЛИ ОБЕШЕНИ, НАНИЗАНИ КОМАДИ НА КАНАП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СО ЈЕ БИЛА НАЈВАЖНИЈА ЗА ДУГОТРАЈНО ОЧУВАЊЕ МЕСА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СВЕЖЕ МЕСО СУ ПЕКЛИ НА ЖАРУ, А ДЕО КУВАЛИ КАО СУПУ 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 АЛИ, МЕСО ДОМАЋЕ СТОКЕ (ГОВЕДА, ОВЦЕ, КОЗЕ) МОРАЛО СЕ ПРВО ПРИНЕТИ КАО ЖРТВА ПА ТЕК ТАДА КОНЗУМИРАТИ ИЛИ ПРИПРЕМИТИ ЗА ЧУВАЊЕ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>
              <a:solidFill>
                <a:srgbClr val="C00000"/>
              </a:solidFill>
            </a:endParaRPr>
          </a:p>
          <a:p>
            <a:r>
              <a:rPr lang="sr-Cyrl-RS" altLang="en-US">
                <a:solidFill>
                  <a:srgbClr val="C00000"/>
                </a:solidFill>
              </a:rPr>
              <a:t>- ОБИЧНО СВЕТОВНО КЛАЊЕ, РАДИ ЈЕЛА, ДОЗВОЉЕНО ЈЕ ТЕК ПРЕД УЛАЗАК У ОБЕЋАНУ ЗЕМЉУ</a:t>
            </a:r>
            <a:endParaRPr lang="sr-Cyrl-RS" altLang="en-US">
              <a:solidFill>
                <a:srgbClr val="C00000"/>
              </a:solidFill>
            </a:endParaRPr>
          </a:p>
          <a:p>
            <a:endParaRPr lang="sr-Cyrl-RS" altLang="en-US"/>
          </a:p>
          <a:p>
            <a:r>
              <a:rPr lang="sr-Cyrl-RS" altLang="en-US"/>
              <a:t> </a:t>
            </a:r>
            <a:endParaRPr lang="sr-Cyrl-R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322320" y="142240"/>
            <a:ext cx="5064125" cy="705485"/>
          </a:xfrm>
        </p:spPr>
        <p:txBody>
          <a:bodyPr>
            <a:noAutofit/>
          </a:bodyPr>
          <a:p>
            <a:r>
              <a:rPr lang="sr-Cyrl-RS" altLang="en-US" sz="4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ВОДА У ПУСТИЊИ</a:t>
            </a:r>
            <a:endParaRPr lang="sr-Cyrl-RS" altLang="en-US" sz="44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941705" y="910590"/>
            <a:ext cx="10628630" cy="573214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ТОКОМ ЛУТАЊА КРОЗ ПУСТИЊУ ИЗРАЕЛЦИ СУ ВОДУ ДОБИЈАЛИ НА ТРИ НАЧИНА:</a:t>
            </a:r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ИЗ ЧУДЕСНИХ  ИЗВОРА  ВОДЕ</a:t>
            </a:r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rgbClr val="0070C0"/>
                </a:solidFill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altLang="en-US" sz="1400">
                <a:solidFill>
                  <a:srgbClr val="0070C0"/>
                </a:solidFill>
                <a:latin typeface="Calibri Light" panose="020F0302020204030204" charset="0"/>
                <a:cs typeface="Calibri Light" panose="020F0302020204030204" charset="0"/>
              </a:rPr>
              <a:t> -  ГОРКА ВОДА  (КОД МАРЕ, ПОСТАЈЕ СЛАТКА НАКОН УБАЦИВАЊА ДРВЕТА У ЊУ)</a:t>
            </a:r>
            <a:endParaRPr lang="sr-Cyrl-RS" altLang="en-US" sz="1400">
              <a:solidFill>
                <a:srgbClr val="0070C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rgbClr val="0070C0"/>
                </a:solidFill>
                <a:latin typeface="Calibri Light" panose="020F0302020204030204" charset="0"/>
                <a:cs typeface="Calibri Light" panose="020F0302020204030204" charset="0"/>
              </a:rPr>
              <a:t>   -  ПРВА СТЕНА (РЕФИДИМ, НА ПОЧЕТКУ ПУТОВАЊА, МОЈСИЈЕ УДАРА СТЕНУ СВОЈИМ ШТАПОМ И ВОДА ЈЕ ПОТЕКЛА)</a:t>
            </a:r>
            <a:endParaRPr lang="sr-Cyrl-RS" altLang="en-US" sz="1400">
              <a:solidFill>
                <a:srgbClr val="0070C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rgbClr val="0070C0"/>
                </a:solidFill>
                <a:latin typeface="Calibri Light" panose="020F0302020204030204" charset="0"/>
                <a:cs typeface="Calibri Light" panose="020F0302020204030204" charset="0"/>
              </a:rPr>
              <a:t>   -  ДРУГА СТЕНА (КАДЕШ,  МОЈСИЈЕ ЈЕ ТРЕБАО ДА ГОВОРИ СТЕНИ. МОЈСИЈЕ ЈЕ УДАРИО СТЕНУ  2 ПУТА). ВОДА ЈЕ ПОТЕКЛА АЛИ ЈЕ МОЈСИЈЕ БИО КАЖЊЕН. </a:t>
            </a:r>
            <a:endParaRPr lang="sr-Cyrl-RS" altLang="en-US" sz="1400">
              <a:solidFill>
                <a:srgbClr val="0070C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ИЗ ПРИРОДНИХ ОАЗА</a:t>
            </a:r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-  ИЗВОРИ ЕЛИМА  (12 ИЗВОРА ВОДЕ И 70 ПАЛМИ)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-  ЛОКАЛНЕ КУПОВИНЕ  (НА СТРАНИМ ТЕРИТОРИЈАМА ГДЕ СУ СЕ КРЕТАЛИ, ИЗРАЕЦЛИ СУ МОРАЛИ ДА ПЛАТЕ ЛОКАЛНОМ СТАНОВНИШТВУ ЗА ХРАНУ И ВОДУ ЗА ПИЋЕ)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-  ЧУДОТВОРНИ БУНАР (ИСКОПАЛЕ СУ ГА ВОЂЕ ПЕВАЈУЋИ ПЕСМУ ХВАЛЕ И ДОБИЛИ ВОДУ) 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4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ИЗ МИРИЈИНОГ БУНАРА</a:t>
            </a:r>
            <a:r>
              <a:rPr lang="sr-Cyrl-RS" altLang="en-US" sz="2000">
                <a:latin typeface="Calibri Light" panose="020F0302020204030204" charset="0"/>
                <a:cs typeface="Calibri Light" panose="020F0302020204030204" charset="0"/>
              </a:rPr>
              <a:t>  </a:t>
            </a:r>
            <a:endParaRPr lang="sr-Cyrl-RS" altLang="en-US" sz="2000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altLang="en-US" sz="20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У БИБЛИЈИ СЕ ВОДА СПОМИЊЕ НА  САМОМ ПОЧЕТКУ И НА САМОМ КРАЈУ 40 ГОДИНА,   ПА ПО ПРЕДАЊУ ЈЕ ПОСТОЈАО МИРИЈИН БУНАР. 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-  ПО ОВОМ ПРЕДАЊУ КОТРЉАЈУЋИ КАМЕН -БУНАР ПРАТИО ЈЕ ИЗРАЕЛЦЕ ТОКОМ СВИХ 40 ГОДИНА ЛУТАЊА, ЗБОГ ПРАВЕДНОСТИ МОЈСИЈЕВЕ СЕСТРЕ, МИРИЈАМ 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-  КАДА ЈЕ МИРИЈАМ УМРЛА ВОДА ЈЕ НЕСТАЛА 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5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-  НАСТАЈЕ ПОНОВНО НЕГОДОВАЊЕ НАРОДА. </a:t>
            </a:r>
            <a:endParaRPr lang="sr-Cyrl-RS" altLang="en-US" sz="1400">
              <a:solidFill>
                <a:schemeClr val="accent5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32155" y="163195"/>
            <a:ext cx="10523855" cy="705485"/>
          </a:xfrm>
        </p:spPr>
        <p:txBody>
          <a:bodyPr>
            <a:normAutofit fontScale="90000"/>
          </a:bodyPr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ИСУС НАВИН И ИЗРАЕЛЦИ УЛАЗЕ У КАНААН</a:t>
            </a:r>
            <a:endParaRPr lang="sr-Cyrl-RS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554990" y="1625600"/>
            <a:ext cx="11082655" cy="47605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МОЈСИЈЕ УМИРЕ У СВОЈОЈ 12О. ГОДИНИ КОД ПЛАНИНЕ НЕБО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ИСУС НАВИН, МОЈСИЈЕВ НАСЛЕДНИК, ВОДИ ИЗРАЕЛСКИ НАРОД У ОБЕЋАНУ ЗЕМЉУ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ПУТ ГА ВОДИ ПРЕКО РЕКЕ ЈОРДАН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ДОК СУ СВЕШТЕНИЦИ НОСИЛИ ЗАВЕТНИ КОВЧЕГ, ЈОРДАН СЕ ЗАУСТАВИО И ПРЕСУШИО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ТУ ДОЛАЗИ ДО БИТКЕ ИЗРАЕЛАЦА КОД ЈЕРИХОНА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НАКОН 7 ДАНА КРУЖЕЊА И ЗВУКА СВЕШТЕНИЧКИХ ТРУБА, ГРАДСКИ БЕДЕМИ ПАДАЈУ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НАКОН УСПЕШНИХ БИТАКА И ПОБЕДЕ НАД КАНААНСКИМ ПЛЕМЕНИМА ОБЕЋАНА ЗЕМЉА ЈЕ ПОДЕЉЕНА ИЗРАЕЛСКИМ ПЛЕМЕНИМА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rgbClr val="C00000"/>
                </a:solidFill>
                <a:latin typeface="Calibri Light" panose="020F0302020204030204" charset="0"/>
                <a:cs typeface="Calibri Light" panose="020F0302020204030204" charset="0"/>
              </a:rPr>
              <a:t>-  ИЗРАЕЛЦИ СУ НАЈЗАД У КАНААНУ, ОБЕЋАНОЈ ЗЕМЉИ  </a:t>
            </a:r>
            <a:endParaRPr lang="sr-Cyrl-RS" altLang="en-US">
              <a:solidFill>
                <a:srgbClr val="C00000"/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1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9135" y="1106170"/>
            <a:ext cx="7907655" cy="5292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2879090" y="102870"/>
            <a:ext cx="68262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sz="36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ОБЕЋАНА ЗЕМЉА  -  КАНААН</a:t>
            </a:r>
            <a:endParaRPr lang="sr-Cyrl-RS" sz="3600">
              <a:solidFill>
                <a:schemeClr val="accent6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11061065" y="6398895"/>
            <a:ext cx="113093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sr-Cyrl-RS" sz="1000">
                <a:latin typeface="Calibri Light" panose="020F0302020204030204" charset="0"/>
                <a:cs typeface="Calibri Light" panose="020F0302020204030204" charset="0"/>
              </a:rPr>
              <a:t>к.р.ш.</a:t>
            </a:r>
            <a:endParaRPr lang="sr-Cyrl-RS" sz="1000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3"/>
          <p:cNvSpPr txBox="1"/>
          <p:nvPr/>
        </p:nvSpPr>
        <p:spPr>
          <a:xfrm>
            <a:off x="1042035" y="866775"/>
            <a:ext cx="10015220" cy="512699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r>
              <a:rPr lang="sr-Cyrl-RS" altLang="en-US" sz="8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</a:t>
            </a:r>
            <a:endParaRPr lang="sr-Cyrl-RS" altLang="en-US" sz="8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8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</a:t>
            </a:r>
            <a:r>
              <a:rPr lang="sr-Cyrl-RS" altLang="en-US" sz="9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  В  А  Л  А</a:t>
            </a:r>
            <a:endParaRPr lang="sr-Cyrl-RS" altLang="en-US" sz="9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7702</Words>
  <Application>WPS Presentation</Application>
  <PresentationFormat>Widescreen</PresentationFormat>
  <Paragraphs>288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Arial</vt:lpstr>
      <vt:lpstr>SimSun</vt:lpstr>
      <vt:lpstr>Wingdings</vt:lpstr>
      <vt:lpstr>Wingdings</vt:lpstr>
      <vt:lpstr>Calibri Light</vt:lpstr>
      <vt:lpstr>Microsoft YaHei</vt:lpstr>
      <vt:lpstr>Arial Unicode MS</vt:lpstr>
      <vt:lpstr>Calibri</vt:lpstr>
      <vt:lpstr>WPS</vt:lpstr>
      <vt:lpstr>PowerPoint 演示文稿</vt:lpstr>
      <vt:lpstr>PowerPoint 演示文稿</vt:lpstr>
      <vt:lpstr>НОЋ ИЗЛАСКА ИЗ ЕГИПТА</vt:lpstr>
      <vt:lpstr>ШТА СЕ ДОГОДИЛО ТЕ НОЋИ ?</vt:lpstr>
      <vt:lpstr>PowerPoint 演示文稿</vt:lpstr>
      <vt:lpstr>ПУТ ЈЕВРЕЈА ИЗ МИСИРА У КАНААН</vt:lpstr>
      <vt:lpstr>ПРВА ЕТАПА ПУТА</vt:lpstr>
      <vt:lpstr>ДРУГА ЕТАПА ПУТА</vt:lpstr>
      <vt:lpstr>ТРЕЋА ЕТАПА ПУТА</vt:lpstr>
      <vt:lpstr>ЗНАЧАЈ ОАЗА НА ПУТУ КРОЗ ПУСТИЊУ</vt:lpstr>
      <vt:lpstr>ПРАВИЛА (КАШРУТ) О КОШЕР ИСХРАНИ</vt:lpstr>
      <vt:lpstr>ИСХРАНА У ПУСТИЊИ</vt:lpstr>
      <vt:lpstr>ЖИВОТИЊЕ КОЈЕ СУ ПОВЕЛИ НА ПУТ</vt:lpstr>
      <vt:lpstr>PowerPoint 演示文稿</vt:lpstr>
      <vt:lpstr>  ЧУВАЊЕ ХРАНЕ НА ПУТУ КРОЗ ПУСТИЊУ</vt:lpstr>
      <vt:lpstr> ЧУВАЊЕ ХРАНЕ  -  НАСТАВАК  - </vt:lpstr>
      <vt:lpstr>ВОДА У ПУСТИЊИ</vt:lpstr>
      <vt:lpstr>ИСУС НАВИН И ИЗРАЕЛЦИ УЛАЗЕ У КАНААН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Blank Presentation</dc:title>
  <dc:creator/>
  <cp:lastModifiedBy>Kristina Svan</cp:lastModifiedBy>
  <cp:revision>42</cp:revision>
  <dcterms:created xsi:type="dcterms:W3CDTF">2026-06-20T19:49:00Z</dcterms:created>
  <dcterms:modified xsi:type="dcterms:W3CDTF">2026-07-30T10:03:49Z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1033-12.1.0.27458</vt:lpwstr>
  </property>
  <property fmtid="{D5CDD505-2E9C-101B-9397-08002B2CF9AE}" pid="3" name="ICV">
    <vt:lpwstr>7D9FF21A65934D0CBFB9162CD99A3C7D_12</vt:lpwstr>
  </property>
</Properties>
</file>