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77" r:id="rId5"/>
    <p:sldId id="278" r:id="rId6"/>
    <p:sldId id="27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80" r:id="rId15"/>
    <p:sldId id="258" r:id="rId16"/>
    <p:sldId id="259" r:id="rId17"/>
    <p:sldId id="260" r:id="rId18"/>
    <p:sldId id="261" r:id="rId19"/>
    <p:sldId id="262" r:id="rId20"/>
    <p:sldId id="263" r:id="rId21"/>
    <p:sldId id="266" r:id="rId22"/>
    <p:sldId id="267" r:id="rId23"/>
    <p:sldId id="268" r:id="rId24"/>
    <p:sldId id="264" r:id="rId25"/>
    <p:sldId id="26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22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9A72C-1A58-8735-63DD-FD60AFF0D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71C7C8-A8E1-1B13-EA36-60B50EB40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5D52C-C3AC-0369-FBDF-26F6FE1E6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3EA2-41E1-4758-844A-7DF2D6E9309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F2085-D732-44DE-01EE-28FB2B399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8EEF2-76C0-D78A-4461-CF390E3F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AE91-13CA-44B2-915E-24EB3DF38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4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45005-1670-49D9-6D05-18BCAA6D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B9EF23-5085-4A47-A83D-71ED6AA5F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A2EEC-AA29-B1A7-CE58-F8E2AF9BC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3EA2-41E1-4758-844A-7DF2D6E9309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C6734-CD72-1A3F-BF73-B19005056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B5F4D-CD66-2C81-8231-4D26D9D12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AE91-13CA-44B2-915E-24EB3DF38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69A2C0-9279-BC77-60F4-4146C4A886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F3AB12-83C3-CBA8-0623-B21274C32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2E9AE-14AF-9FBF-994E-2D50111E2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3EA2-41E1-4758-844A-7DF2D6E9309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C5A25-3E3E-9594-3580-D857B43A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C1421-A619-9E96-9851-461C4CEA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AE91-13CA-44B2-915E-24EB3DF38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4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D7CC6-6273-D25E-9F5A-BA7A7A66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F716B-6430-139F-15E8-F084A5998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34217-0528-2769-6674-8EF3455B0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3EA2-41E1-4758-844A-7DF2D6E9309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4FF0F-05F7-0D65-B8D6-AE9C8AA9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1FDD1-FC8D-C581-C843-3FAB26B02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AE91-13CA-44B2-915E-24EB3DF38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74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8D8B-4303-E7F0-18D2-A9B81CD32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47A9F-6B69-466B-3931-9CAFE6E57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8475A-524C-013B-AFD8-6F75746E9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3EA2-41E1-4758-844A-7DF2D6E9309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C9869-A8B0-0E7F-5DBE-559F6E276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FF99A-BC7E-FCF9-ACCD-C2F1F9802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AE91-13CA-44B2-915E-24EB3DF38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8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96839-520F-3801-7A52-2A482938E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208CC-C613-3A14-BF4B-2D17DA78E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C0738B-7D8C-1A6D-A4BD-D1EA2E3FA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17F65-86B0-D9CE-A15A-BE995A911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3EA2-41E1-4758-844A-7DF2D6E9309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D0BFDD-9D5E-FC27-7FC1-7FB967AE7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278CE-7613-E27B-09D0-47CC1B40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AE91-13CA-44B2-915E-24EB3DF38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4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8223B-A1A9-689C-B6C7-DECD91A45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42FD3-D367-09E8-B946-BC3A90C4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12EF54-4115-F1D9-C2AF-F09818EBB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53CC03-5427-5757-2D72-E76742880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5EF1E8-4A58-6333-7B98-102D3C12C2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45D948-358D-2BD5-2625-1B224A5D3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3EA2-41E1-4758-844A-7DF2D6E9309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B50E3A-EDC5-FE39-9495-F15962FFF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190E3C-2FA5-121E-5669-CC2AD890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AE91-13CA-44B2-915E-24EB3DF38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29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BCB68-52B2-4718-5325-EF82B9D62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6ABEE-0996-D9BC-73C5-F56D97BA7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3EA2-41E1-4758-844A-7DF2D6E9309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E39D2-977A-4A05-4494-A16A62A6E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440DD5-0FD3-358B-22CB-6AA06ABBA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AE91-13CA-44B2-915E-24EB3DF38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44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C9BD54-5CC4-9324-5C4E-BE90AB2DE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3EA2-41E1-4758-844A-7DF2D6E9309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24CC67-494A-188A-5308-A4FFBCB03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B472E-1769-B7A1-86F4-8EAC04C8A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AE91-13CA-44B2-915E-24EB3DF38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02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13867-F1A2-155F-2434-0C6622EBE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9932D-CEF5-5390-717B-48772CADA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651F62-CAF4-A6C1-D00F-9E47D2940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235B6-A251-AFD0-A90D-6016AAE1D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3EA2-41E1-4758-844A-7DF2D6E9309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1B5A9-67D2-A2A7-610C-8121CF061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5472F-5AE8-0AF8-A232-7A32F6E33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AE91-13CA-44B2-915E-24EB3DF38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68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5540D-87EB-C8C1-5339-ACBF82111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336C3D-92C2-FA8B-47F3-CABC43BA5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D6E75-A101-F16B-925B-24453DD8F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260DB-8AC2-806A-A1CE-E1BC8EF23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3EA2-41E1-4758-844A-7DF2D6E9309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5D47C-2F7B-3DB5-97C0-83675ADCA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41FE4-5A75-019F-96B1-E8135CF7E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DAE91-13CA-44B2-915E-24EB3DF38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32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F5B9EC-D128-39A7-B542-4F85A82F9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81D27-E99A-CC51-5336-DB6705A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68ADF-50E3-87CB-DF23-8E0E4B9E36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BA3EA2-41E1-4758-844A-7DF2D6E9309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F19FE-9B5D-32E1-3EE3-1F9A10B42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7B63F-2E1C-5ACD-130C-DCEE3A97E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5DAE91-13CA-44B2-915E-24EB3DF38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4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cnbc.com/2024/12/13/singapore-workers-are-afraid-to-admit-using-ai-at-work-even-as-demand-for-ai-talent-surges-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singapore with red dots&#10;&#10;AI-generated content may be incorrect.">
            <a:extLst>
              <a:ext uri="{FF2B5EF4-FFF2-40B4-BE49-F238E27FC236}">
                <a16:creationId xmlns:a16="http://schemas.microsoft.com/office/drawing/2014/main" id="{63433BC6-931A-9EC4-6C62-B8EBA019BF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86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5AD89-F6BA-77EC-2422-1172A1A98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36AE10-2B66-C532-F8BD-4F525E6F7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22" y="365125"/>
            <a:ext cx="8490264" cy="6367698"/>
          </a:xfrm>
        </p:spPr>
      </p:pic>
    </p:spTree>
    <p:extLst>
      <p:ext uri="{BB962C8B-B14F-4D97-AF65-F5344CB8AC3E}">
        <p14:creationId xmlns:p14="http://schemas.microsoft.com/office/powerpoint/2010/main" val="1768923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EA860-957A-B2E6-6A3A-774DF7B2C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building&#10;&#10;AI-generated content may be incorrect.">
            <a:extLst>
              <a:ext uri="{FF2B5EF4-FFF2-40B4-BE49-F238E27FC236}">
                <a16:creationId xmlns:a16="http://schemas.microsoft.com/office/drawing/2014/main" id="{DB56225E-0B02-0002-8300-EF75E1B69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35" y="130518"/>
            <a:ext cx="8795951" cy="6596963"/>
          </a:xfrm>
        </p:spPr>
      </p:pic>
    </p:spTree>
    <p:extLst>
      <p:ext uri="{BB962C8B-B14F-4D97-AF65-F5344CB8AC3E}">
        <p14:creationId xmlns:p14="http://schemas.microsoft.com/office/powerpoint/2010/main" val="2138224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E4FD0-22B8-80E4-97D3-2865B24AB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6012C-3208-8868-3A4A-97F56E88F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1AD90-F6E4-6A4A-2478-CC7980F38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57"/>
            <a:ext cx="12192000" cy="6640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CDC2B1-97B7-C50C-3686-2D27B68202E2}"/>
              </a:ext>
            </a:extLst>
          </p:cNvPr>
          <p:cNvSpPr txBox="1"/>
          <p:nvPr/>
        </p:nvSpPr>
        <p:spPr>
          <a:xfrm>
            <a:off x="3583459" y="827903"/>
            <a:ext cx="4829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17 </a:t>
            </a:r>
            <a:r>
              <a:rPr lang="en-US" sz="3200" dirty="0" err="1">
                <a:solidFill>
                  <a:schemeClr val="bg1"/>
                </a:solidFill>
              </a:rPr>
              <a:t>miliona</a:t>
            </a:r>
            <a:r>
              <a:rPr lang="en-US" sz="3200" dirty="0">
                <a:solidFill>
                  <a:schemeClr val="bg1"/>
                </a:solidFill>
              </a:rPr>
              <a:t> turista </a:t>
            </a:r>
            <a:r>
              <a:rPr lang="en-US" sz="3200" dirty="0" err="1">
                <a:solidFill>
                  <a:schemeClr val="bg1"/>
                </a:solidFill>
              </a:rPr>
              <a:t>godisnje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72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D2F02-F7F3-2F7D-1FF7-AAD89D709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F715C-8A70-DE04-E6ED-BF03983F4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DFD7F-F15F-545A-805A-AE7AABB6A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781" y="252530"/>
            <a:ext cx="9294438" cy="635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15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BDC3-207F-BE5B-8239-406B7C2A9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1160211" cy="1325563"/>
          </a:xfrm>
        </p:spPr>
        <p:txBody>
          <a:bodyPr>
            <a:noAutofit/>
          </a:bodyPr>
          <a:lstStyle/>
          <a:p>
            <a:r>
              <a:rPr lang="en-US" sz="3200" dirty="0"/>
              <a:t>AI - </a:t>
            </a:r>
            <a:r>
              <a:rPr lang="en-US" sz="3200" b="0" i="0" dirty="0">
                <a:solidFill>
                  <a:srgbClr val="3E4855"/>
                </a:solidFill>
                <a:effectLst/>
                <a:latin typeface="Averta"/>
              </a:rPr>
              <a:t>In 2024, Israel topped the list, as the country’s supply of AI talent is 1.98 times that of the global average. </a:t>
            </a:r>
            <a:r>
              <a:rPr lang="en-US" sz="3200" b="0" i="0" u="none" strike="noStrike" dirty="0">
                <a:solidFill>
                  <a:srgbClr val="6258FF"/>
                </a:solidFill>
                <a:effectLst/>
                <a:latin typeface="Averta"/>
                <a:hlinkClick r:id="rId2"/>
              </a:rPr>
              <a:t>Singapore</a:t>
            </a:r>
            <a:r>
              <a:rPr lang="en-US" sz="3200" b="0" i="0" dirty="0">
                <a:solidFill>
                  <a:srgbClr val="3E4855"/>
                </a:solidFill>
                <a:effectLst/>
                <a:latin typeface="Averta"/>
              </a:rPr>
              <a:t> follows in second place, as the city-state boasts an AI talent supply that is 1.64 times of the global average,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E8845-0E4E-8AEC-4971-1006D7605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7577"/>
            <a:ext cx="10515600" cy="3719386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Investicije</a:t>
            </a:r>
            <a:r>
              <a:rPr lang="en-US" dirty="0"/>
              <a:t> - 11 u </a:t>
            </a:r>
            <a:r>
              <a:rPr lang="en-US" dirty="0" err="1"/>
              <a:t>svetu</a:t>
            </a:r>
            <a:r>
              <a:rPr lang="en-US" dirty="0"/>
              <a:t> </a:t>
            </a:r>
            <a:r>
              <a:rPr lang="en-US" dirty="0" err="1"/>
              <a:t>ispred</a:t>
            </a:r>
            <a:r>
              <a:rPr lang="en-US" dirty="0"/>
              <a:t> </a:t>
            </a:r>
            <a:r>
              <a:rPr lang="en-US" dirty="0" err="1"/>
              <a:t>Australije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Japana</a:t>
            </a:r>
          </a:p>
          <a:p>
            <a:endParaRPr lang="en-US" dirty="0"/>
          </a:p>
          <a:p>
            <a:r>
              <a:rPr lang="en-US" dirty="0"/>
              <a:t>6 u </a:t>
            </a:r>
            <a:r>
              <a:rPr lang="en-US" dirty="0" err="1"/>
              <a:t>tehnologiji</a:t>
            </a:r>
            <a:r>
              <a:rPr lang="en-US" dirty="0"/>
              <a:t> </a:t>
            </a:r>
            <a:r>
              <a:rPr lang="en-US" dirty="0" err="1"/>
              <a:t>ispred</a:t>
            </a:r>
            <a:r>
              <a:rPr lang="en-US" dirty="0"/>
              <a:t> </a:t>
            </a:r>
            <a:r>
              <a:rPr lang="en-US" dirty="0" err="1"/>
              <a:t>Svedske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UK</a:t>
            </a:r>
          </a:p>
          <a:p>
            <a:endParaRPr lang="en-US" dirty="0"/>
          </a:p>
          <a:p>
            <a:r>
              <a:rPr lang="en-US" dirty="0"/>
              <a:t>50 </a:t>
            </a:r>
            <a:r>
              <a:rPr lang="en-US" dirty="0" err="1"/>
              <a:t>milijardi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US </a:t>
            </a:r>
            <a:r>
              <a:rPr lang="en-US" dirty="0" err="1"/>
              <a:t>kompanije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Energija</a:t>
            </a:r>
            <a:r>
              <a:rPr lang="en-US" dirty="0"/>
              <a:t>, </a:t>
            </a:r>
            <a:r>
              <a:rPr lang="en-US" dirty="0" err="1"/>
              <a:t>voda</a:t>
            </a:r>
            <a:endParaRPr lang="en-US" dirty="0"/>
          </a:p>
          <a:p>
            <a:endParaRPr lang="en-US" dirty="0"/>
          </a:p>
          <a:p>
            <a:r>
              <a:rPr lang="en-US" dirty="0"/>
              <a:t>$7 </a:t>
            </a:r>
            <a:r>
              <a:rPr lang="en-US" dirty="0" err="1"/>
              <a:t>miliona</a:t>
            </a:r>
            <a:r>
              <a:rPr lang="en-US" dirty="0"/>
              <a:t> – </a:t>
            </a:r>
            <a:r>
              <a:rPr lang="en-US" dirty="0" err="1"/>
              <a:t>boravak</a:t>
            </a:r>
            <a:r>
              <a:rPr lang="en-US" dirty="0"/>
              <a:t> 2g</a:t>
            </a:r>
            <a:br>
              <a:rPr lang="en-US" dirty="0"/>
            </a:br>
            <a:r>
              <a:rPr lang="en-US" dirty="0" err="1"/>
              <a:t>drzavljanstvo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AF75E3-99FA-DCBE-1182-9A65ADB301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38" t="32252" r="38074" b="13513"/>
          <a:stretch/>
        </p:blipFill>
        <p:spPr>
          <a:xfrm>
            <a:off x="5902410" y="3138615"/>
            <a:ext cx="6289590" cy="371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4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B5033-ED9B-1C04-1BA8-9727980CF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Jevreji</a:t>
            </a:r>
            <a:r>
              <a:rPr lang="en-US" dirty="0"/>
              <a:t> u </a:t>
            </a:r>
            <a:r>
              <a:rPr lang="en-US" dirty="0" err="1"/>
              <a:t>Singapuru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61B61-291C-E5A6-A160-B48A7B899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Jevreji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su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brojali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oko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2.500 u 2015.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godini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,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iz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oko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25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nacionalnosti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,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ali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samo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oko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180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među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njima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su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iz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prve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generacije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predaka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.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Ostali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su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iseljenici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.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Većina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izvorne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jevrejske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zajednice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u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Singapuru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su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ortodoksni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Jevreji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.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Jevreji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u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Singapuru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su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jedini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preostali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autohtoni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Jevreji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 u </a:t>
            </a:r>
            <a:r>
              <a:rPr lang="en-US" b="0" i="0" dirty="0" err="1">
                <a:solidFill>
                  <a:srgbClr val="474747"/>
                </a:solidFill>
                <a:effectLst/>
                <a:latin typeface="Google Sans"/>
              </a:rPr>
              <a:t>Aziji</a:t>
            </a:r>
            <a:r>
              <a:rPr lang="en-US" b="0" i="0" dirty="0">
                <a:solidFill>
                  <a:srgbClr val="474747"/>
                </a:solidFill>
                <a:effectLst/>
                <a:latin typeface="Google Sans"/>
              </a:rPr>
              <a:t>.</a:t>
            </a:r>
          </a:p>
          <a:p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Naslijeđe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jevrejske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zajednice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Singapuru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može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se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vidjeti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imenima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raznih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zgrada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puteva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i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institucija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, od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kojih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neke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nose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jevrejski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simbol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Davidove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zvijezde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što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je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konkretan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dokaz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snažnog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historijskog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prisustva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Singapuru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839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CB8C0-6FAE-DAA4-91FC-C452CC24A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1F5D1-88AF-CBA6-4A58-90441B36F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Historija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jevrejske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zajednice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Singapuru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seže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još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od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ranih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1800-ih.2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Zajednica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Singapuru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prvenstveno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iz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Mezopotamije,3 a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prvi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jevrejski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doseljenici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bili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su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potomci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religioznih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Jevreja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koji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su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živjeli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Bagdadu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Irak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nakon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njihovog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progonstva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iz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drevnog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Izraela.4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Popis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trgovaca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iz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1830.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godine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bilježi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prisustvo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devet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trgovaca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jevrejske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vjere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judaizma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)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ranom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Singapuru.5</a:t>
            </a:r>
            <a:b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</a:br>
            <a:b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53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C7011-9BC6-1F43-A186-FB68D2B69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E9BBE-1F0F-AB15-7973-9043B0847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Međutim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neizvjesno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je da li se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bilo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koji od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ovih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trgovaca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zaista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nastanio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Singapuru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jer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popis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doseljenika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1833.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godine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zabilježio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ukupno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samo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tri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Jevreja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kao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stvarne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doseljenike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Međutim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osam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godina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kasnije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drugi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popis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doseljenika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zabilježio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je 22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Jevreja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: 18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muškaraca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četiri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žene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. Do 1846.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godine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šest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od 43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zabilježene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trgovačke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kuće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bile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su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jevrejske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Godine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1858.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Singapuru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bilo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20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jevrejskih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porodica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. Do 1870.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godine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brojke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su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iznosile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172: 116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muškaraca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56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žena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Ovaj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novi talas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jevrejskih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imigranata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došao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iz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drugih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dijelova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svijeta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uključujući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Njemačku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Rusiju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Egipat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064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4FD3-2A8B-0A1B-8A02-77F1A8D06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Sinagoge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2D4B8-DA4D-6327-CEA7-24CD10A0B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Godine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1873.,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jevrejska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zajednica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je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kupila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komad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zemlje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od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vlade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ulici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Church Street,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danas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poznatoj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kao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Waterloo Street,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i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izgradila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svoju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glavnu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sinagogu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-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Maghain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Aboth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(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Štit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naših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očeva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).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Jedina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druga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sinagoga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sinagoga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Chesed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-El,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izgrađena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je za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vjerske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potrebe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porodice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Manasseh Meyer.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493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4E572C-9CFD-D9A5-C940-550EAF8E8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2400" b="1" i="0" dirty="0" err="1">
                <a:solidFill>
                  <a:srgbClr val="343A40"/>
                </a:solidFill>
                <a:effectLst/>
                <a:latin typeface="Urbanist"/>
              </a:rPr>
              <a:t>Maghain</a:t>
            </a:r>
            <a:r>
              <a:rPr lang="en-US" sz="2400" b="1" i="0" dirty="0">
                <a:solidFill>
                  <a:srgbClr val="343A40"/>
                </a:solidFill>
                <a:effectLst/>
                <a:latin typeface="Urbanist"/>
              </a:rPr>
              <a:t> </a:t>
            </a:r>
            <a:r>
              <a:rPr lang="en-US" sz="2400" b="1" i="0" dirty="0" err="1">
                <a:solidFill>
                  <a:srgbClr val="343A40"/>
                </a:solidFill>
                <a:effectLst/>
                <a:latin typeface="Urbanist"/>
              </a:rPr>
              <a:t>Aboth</a:t>
            </a:r>
            <a:r>
              <a:rPr lang="en-US" sz="2400" b="1" i="0" dirty="0">
                <a:solidFill>
                  <a:srgbClr val="343A40"/>
                </a:solidFill>
                <a:effectLst/>
                <a:latin typeface="Urbanist"/>
              </a:rPr>
              <a:t> Synagogue</a:t>
            </a:r>
            <a:br>
              <a:rPr lang="en-US" sz="2400" b="1" i="0" dirty="0">
                <a:solidFill>
                  <a:srgbClr val="343A40"/>
                </a:solidFill>
                <a:effectLst/>
                <a:latin typeface="Urbanist"/>
              </a:rPr>
            </a:br>
            <a:endParaRPr lang="en-US" sz="54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161710D-6E25-6DA6-48FD-071F4000738E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640080" y="2872899"/>
            <a:ext cx="4243589" cy="33206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endParaRPr lang="en-US" sz="2200"/>
          </a:p>
        </p:txBody>
      </p:sp>
      <p:pic>
        <p:nvPicPr>
          <p:cNvPr id="6" name="Picture 5" descr="A building with a fence&#10;&#10;AI-generated content may be incorrect.">
            <a:extLst>
              <a:ext uri="{FF2B5EF4-FFF2-40B4-BE49-F238E27FC236}">
                <a16:creationId xmlns:a16="http://schemas.microsoft.com/office/drawing/2014/main" id="{89C43B43-87F1-50A6-0D50-434C35202E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63" r="9873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482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05BF6-9690-8938-D58D-2FBDD44D19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Istorija</a:t>
            </a:r>
            <a:r>
              <a:rPr lang="en-US" dirty="0"/>
              <a:t> Singapura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34ED93-89A0-9C89-4637-2173D4187B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400" dirty="0" err="1"/>
              <a:t>Njegovi</a:t>
            </a:r>
            <a:r>
              <a:rPr lang="en-US" sz="4400" dirty="0"/>
              <a:t> </a:t>
            </a:r>
            <a:r>
              <a:rPr lang="en-US" sz="4400" dirty="0" err="1"/>
              <a:t>Jevreji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894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building with a fence&#10;&#10;AI-generated content may be incorrect.">
            <a:extLst>
              <a:ext uri="{FF2B5EF4-FFF2-40B4-BE49-F238E27FC236}">
                <a16:creationId xmlns:a16="http://schemas.microsoft.com/office/drawing/2014/main" id="{6C099849-5518-5CBF-C0E7-047A4BB05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557" b="1090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CBAD22-8E36-6A8E-5574-1F430DB1EF50}"/>
              </a:ext>
            </a:extLst>
          </p:cNvPr>
          <p:cNvSpPr txBox="1"/>
          <p:nvPr/>
        </p:nvSpPr>
        <p:spPr>
          <a:xfrm>
            <a:off x="750673" y="260177"/>
            <a:ext cx="6221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 err="1">
                <a:solidFill>
                  <a:srgbClr val="343A40"/>
                </a:solidFill>
                <a:effectLst/>
                <a:latin typeface="Urbanist"/>
              </a:rPr>
              <a:t>Chesed</a:t>
            </a:r>
            <a:r>
              <a:rPr lang="en-US" b="1" i="0" dirty="0">
                <a:solidFill>
                  <a:srgbClr val="343A40"/>
                </a:solidFill>
                <a:effectLst/>
                <a:latin typeface="Urbanist"/>
              </a:rPr>
              <a:t>-El Synagogue</a:t>
            </a:r>
          </a:p>
        </p:txBody>
      </p:sp>
    </p:spTree>
    <p:extLst>
      <p:ext uri="{BB962C8B-B14F-4D97-AF65-F5344CB8AC3E}">
        <p14:creationId xmlns:p14="http://schemas.microsoft.com/office/powerpoint/2010/main" val="1419345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504CD-016E-BCD3-3EDD-BB8742FDD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9D49C-C21F-863E-F459-A91B2E134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Tokom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ranih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1900-ih,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jedina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sinagoga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Singapuru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sinagoga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Maghain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Aboth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bila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je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opasnosti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da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postane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prenapučena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jer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se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jevrejska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populacija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više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nego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udvostručila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od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njenog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otvaranja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1878.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godine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. Neki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članovi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jevrejske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zajednice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su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tako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smatrali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da je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potrebna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druga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sinagoga.4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isto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vrijeme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, Manasseh Meyer, koji je bio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ključan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uspostavljanju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Maghain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Abotha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, bio je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uznemiren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čestim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neslaganjima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među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vjernicima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različitog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porijekla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oko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redoslijeda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službi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i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specifičnih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rituala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. To je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potaknulo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njegovu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odluku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1902.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godine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da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izgradi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vlastitu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privatnu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sinagogu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106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3E887-79CA-51D3-16E1-3244609EA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Manasseh Meyer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11691-A0CE-66E6-8FFC-DC85F3766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Školovan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Kalkuti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Indija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, Meyer je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došao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Singapur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1861.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godine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dobi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od 15 godina.3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Njegov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ujak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, Joshua Raphael Joshua,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etablirao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se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Singapuru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pod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kompanijom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Joshua Brothers,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bio je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ključan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dovođenju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Meyera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njegove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braće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, Rubina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Eliasa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, u Singapur.4 Meyer je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nastavio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svoje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obrazovanje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St Joseph's Institution,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prije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nego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što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vratio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Kalkutu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1864.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godine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nastavio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svoje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studije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hebrejskog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jezika.5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Zatim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postao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knjigovodstveni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šegrt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, 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pomagao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poslu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svog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ujaka</a:t>
            </a:r>
            <a:r>
              <a:rPr lang="en-US" b="0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 po majci.6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793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8B428-1FB5-B8F5-B42B-402241EB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623BC-5ABF-5FA2-22F5-F87919B8F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Godine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1867., 21-godišnji Meyer se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odvažio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na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svoju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ruku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u Rangoon (Yangon, Myanmar)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i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osnovao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posao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,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ostajući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tamo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šest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godina.7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Vratio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se u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Singapur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1873.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godine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kako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bi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započeo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uvozno-izvozni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posao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poznat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kao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Meyer Brothers,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i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razvio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kompaniju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u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najvećeg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lokalnog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uvoznika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i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izvoznika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u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indijskoj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trgovini.8 </a:t>
            </a:r>
          </a:p>
          <a:p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Posao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su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kasnije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vodili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njegovi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sinovi.9 Raphael Sassoon, 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još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jedan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pionir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u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lokalnoj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jevrejskoj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zajednici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, bio je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Meyerov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partner u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kompaniji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, a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kasnije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mu se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pridružio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kao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povjerenik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sinagoge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Maghain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Aboth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.
Meyer je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postao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još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bogatiji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kada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je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počeo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da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kupuje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nekretnine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,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sa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najvećim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brojem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kupovina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između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1890.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i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1892.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godine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.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Postao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je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najveci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vlasnik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 u </a:t>
            </a:r>
            <a:r>
              <a:rPr lang="en-US" i="0" dirty="0" err="1">
                <a:solidFill>
                  <a:srgbClr val="212529"/>
                </a:solidFill>
                <a:effectLst/>
                <a:latin typeface="unset"/>
              </a:rPr>
              <a:t>Singapuru</a:t>
            </a:r>
            <a:r>
              <a:rPr lang="en-US" i="0" dirty="0">
                <a:solidFill>
                  <a:srgbClr val="212529"/>
                </a:solidFill>
                <a:effectLst/>
                <a:latin typeface="unset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65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2548A-2062-37C8-8D2E-C094335A1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Groblje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EC25D-A786-55F1-E973-2562CDC11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Do 1841.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godine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jevrejsko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groblje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je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osnovano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na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periferiji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grada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iza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Fort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Canninga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poznato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kao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groblje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Orchard Road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ili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Old Cemetery.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Kako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su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komercijalni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interesi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zadirali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njihovu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zemlju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groblje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je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premješteno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u Moulmein, a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zatim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preimenovano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u Thomson Road Cemetery. Ali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ovo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zemljište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je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na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kraju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ponovo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kupljeno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od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strane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vlade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i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groblje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je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premješteno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Choa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Chu Kang, u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blizini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aerodroma</a:t>
            </a:r>
            <a:r>
              <a:rPr lang="en-US" b="0" i="0" dirty="0">
                <a:solidFill>
                  <a:srgbClr val="212529"/>
                </a:solidFill>
                <a:effectLst/>
                <a:latin typeface="Lato" panose="020F0502020204030203" pitchFamily="34" charset="0"/>
              </a:rPr>
              <a:t>.</a:t>
            </a:r>
          </a:p>
          <a:p>
            <a:endParaRPr lang="en-US" dirty="0">
              <a:solidFill>
                <a:srgbClr val="212529"/>
              </a:solidFill>
              <a:latin typeface="Lato" panose="020F0502020204030203" pitchFamily="34" charset="0"/>
            </a:endParaRPr>
          </a:p>
          <a:p>
            <a:r>
              <a:rPr lang="en-US" dirty="0" err="1">
                <a:solidFill>
                  <a:srgbClr val="212529"/>
                </a:solidFill>
                <a:latin typeface="Lato" panose="020F0502020204030203" pitchFamily="34" charset="0"/>
              </a:rPr>
              <a:t>Mnogi</a:t>
            </a:r>
            <a:r>
              <a:rPr lang="en-US" dirty="0">
                <a:solidFill>
                  <a:srgbClr val="212529"/>
                </a:solidFill>
                <a:latin typeface="Lato" panose="020F0502020204030203" pitchFamily="34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Lato" panose="020F0502020204030203" pitchFamily="34" charset="0"/>
              </a:rPr>
              <a:t>su</a:t>
            </a:r>
            <a:r>
              <a:rPr lang="en-US" dirty="0">
                <a:solidFill>
                  <a:srgbClr val="212529"/>
                </a:solidFill>
                <a:latin typeface="Lato" panose="020F0502020204030203" pitchFamily="34" charset="0"/>
              </a:rPr>
              <a:t> to </a:t>
            </a:r>
            <a:r>
              <a:rPr lang="en-US" dirty="0" err="1">
                <a:solidFill>
                  <a:srgbClr val="212529"/>
                </a:solidFill>
                <a:latin typeface="Lato" panose="020F0502020204030203" pitchFamily="34" charset="0"/>
              </a:rPr>
              <a:t>iskoristili</a:t>
            </a:r>
            <a:r>
              <a:rPr lang="en-US" dirty="0">
                <a:solidFill>
                  <a:srgbClr val="212529"/>
                </a:solidFill>
                <a:latin typeface="Lato" panose="020F0502020204030203" pitchFamily="34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Lato" panose="020F0502020204030203" pitchFamily="34" charset="0"/>
              </a:rPr>
              <a:t>i</a:t>
            </a:r>
            <a:r>
              <a:rPr lang="en-US" dirty="0">
                <a:solidFill>
                  <a:srgbClr val="212529"/>
                </a:solidFill>
                <a:latin typeface="Lato" panose="020F0502020204030203" pitchFamily="34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Lato" panose="020F0502020204030203" pitchFamily="34" charset="0"/>
              </a:rPr>
              <a:t>prebacili</a:t>
            </a:r>
            <a:r>
              <a:rPr lang="en-US" dirty="0">
                <a:solidFill>
                  <a:srgbClr val="212529"/>
                </a:solidFill>
                <a:latin typeface="Lato" panose="020F0502020204030203" pitchFamily="34" charset="0"/>
              </a:rPr>
              <a:t> </a:t>
            </a:r>
            <a:r>
              <a:rPr lang="en-US" dirty="0" err="1">
                <a:solidFill>
                  <a:srgbClr val="212529"/>
                </a:solidFill>
                <a:latin typeface="Lato" panose="020F0502020204030203" pitchFamily="34" charset="0"/>
              </a:rPr>
              <a:t>pokojnike</a:t>
            </a:r>
            <a:r>
              <a:rPr lang="en-US" dirty="0">
                <a:solidFill>
                  <a:srgbClr val="212529"/>
                </a:solidFill>
                <a:latin typeface="Lato" panose="020F0502020204030203" pitchFamily="34" charset="0"/>
              </a:rPr>
              <a:t> u </a:t>
            </a:r>
            <a:r>
              <a:rPr lang="en-US" dirty="0" err="1">
                <a:solidFill>
                  <a:srgbClr val="212529"/>
                </a:solidFill>
                <a:latin typeface="Lato" panose="020F0502020204030203" pitchFamily="34" charset="0"/>
              </a:rPr>
              <a:t>Izrael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300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DDC93-E11F-6949-1607-174E8B0DE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9BD49-3C40-E281-C6C0-CA19EB4F1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D69F3-A19B-D918-46B1-36592904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316"/>
            <a:ext cx="12192000" cy="565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67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D1461-714E-6F22-9284-B0FAD8BE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Podela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47872-EBBD-36F6-C523-4DE81491E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Budisti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Muslimani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Kinezi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87CCD4-C1F6-9AB3-3CF4-C4A03F395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209" y="0"/>
            <a:ext cx="5844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99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long shot of cars parked&#10;&#10;AI-generated content may be incorrect.">
            <a:extLst>
              <a:ext uri="{FF2B5EF4-FFF2-40B4-BE49-F238E27FC236}">
                <a16:creationId xmlns:a16="http://schemas.microsoft.com/office/drawing/2014/main" id="{9553CED0-FC97-6A3D-5C07-BE13D4B94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4" b="9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69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and gold building&#10;&#10;AI-generated content may be incorrect.">
            <a:extLst>
              <a:ext uri="{FF2B5EF4-FFF2-40B4-BE49-F238E27FC236}">
                <a16:creationId xmlns:a16="http://schemas.microsoft.com/office/drawing/2014/main" id="{45863B29-2DA2-C8AD-7F74-482CAB5DC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2" b="119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36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E6427-0369-5CC0-4EBC-55B9FF9B4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2014</a:t>
            </a:r>
          </a:p>
        </p:txBody>
      </p:sp>
      <p:pic>
        <p:nvPicPr>
          <p:cNvPr id="5" name="Content Placeholder 4" descr="A temple with a tower&#10;&#10;AI-generated content may be incorrect.">
            <a:extLst>
              <a:ext uri="{FF2B5EF4-FFF2-40B4-BE49-F238E27FC236}">
                <a16:creationId xmlns:a16="http://schemas.microsoft.com/office/drawing/2014/main" id="{C1BDA16E-6475-4869-1F08-D0F6587D8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1196" y="846439"/>
            <a:ext cx="6771503" cy="5078626"/>
          </a:xfrm>
        </p:spPr>
      </p:pic>
    </p:spTree>
    <p:extLst>
      <p:ext uri="{BB962C8B-B14F-4D97-AF65-F5344CB8AC3E}">
        <p14:creationId xmlns:p14="http://schemas.microsoft.com/office/powerpoint/2010/main" val="3405443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standing in front of a building&#10;&#10;AI-generated content may be incorrect.">
            <a:extLst>
              <a:ext uri="{FF2B5EF4-FFF2-40B4-BE49-F238E27FC236}">
                <a16:creationId xmlns:a16="http://schemas.microsoft.com/office/drawing/2014/main" id="{A39C7EDB-9408-AD2D-8F57-71A22B5B4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2" b="176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70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statues in a grassy area&#10;&#10;AI-generated content may be incorrect.">
            <a:extLst>
              <a:ext uri="{FF2B5EF4-FFF2-40B4-BE49-F238E27FC236}">
                <a16:creationId xmlns:a16="http://schemas.microsoft.com/office/drawing/2014/main" id="{DD96A07E-D241-A75B-9CDF-533F27C32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90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Statues of lions on a fence&#10;&#10;AI-generated content may be incorrect.">
            <a:extLst>
              <a:ext uri="{FF2B5EF4-FFF2-40B4-BE49-F238E27FC236}">
                <a16:creationId xmlns:a16="http://schemas.microsoft.com/office/drawing/2014/main" id="{7B75D6DD-4F98-6EAA-FC30-623946D57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 b="144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85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829</Words>
  <Application>Microsoft Office PowerPoint</Application>
  <PresentationFormat>Widescreen</PresentationFormat>
  <Paragraphs>42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Aptos</vt:lpstr>
      <vt:lpstr>Aptos Display</vt:lpstr>
      <vt:lpstr>Arial</vt:lpstr>
      <vt:lpstr>Arial</vt:lpstr>
      <vt:lpstr>Averta</vt:lpstr>
      <vt:lpstr>Google Sans</vt:lpstr>
      <vt:lpstr>Lato</vt:lpstr>
      <vt:lpstr>unset</vt:lpstr>
      <vt:lpstr>Urbanist</vt:lpstr>
      <vt:lpstr>Office Theme</vt:lpstr>
      <vt:lpstr>PowerPoint Presentation</vt:lpstr>
      <vt:lpstr>Istorija Singapura</vt:lpstr>
      <vt:lpstr>Podela </vt:lpstr>
      <vt:lpstr>PowerPoint Presentation</vt:lpstr>
      <vt:lpstr>PowerPoint Presentation</vt:lpstr>
      <vt:lpstr>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- In 2024, Israel topped the list, as the country’s supply of AI talent is 1.98 times that of the global average. Singapore follows in second place, as the city-state boasts an AI talent supply that is 1.64 times of the global average,</vt:lpstr>
      <vt:lpstr>Jevreji u Singapuru</vt:lpstr>
      <vt:lpstr>PowerPoint Presentation</vt:lpstr>
      <vt:lpstr>PowerPoint Presentation</vt:lpstr>
      <vt:lpstr>Sinagoge</vt:lpstr>
      <vt:lpstr>Maghain Aboth Synagogue </vt:lpstr>
      <vt:lpstr>PowerPoint Presentation</vt:lpstr>
      <vt:lpstr>PowerPoint Presentation</vt:lpstr>
      <vt:lpstr>Manasseh Meyer</vt:lpstr>
      <vt:lpstr>PowerPoint Presentation</vt:lpstr>
      <vt:lpstr>Groblje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Barbi Barbi</dc:creator>
  <cp:lastModifiedBy>Barbi Barbi</cp:lastModifiedBy>
  <cp:revision>8</cp:revision>
  <dcterms:created xsi:type="dcterms:W3CDTF">2025-03-11T13:53:15Z</dcterms:created>
  <dcterms:modified xsi:type="dcterms:W3CDTF">2025-04-11T06:15:22Z</dcterms:modified>
</cp:coreProperties>
</file>