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79" r:id="rId3"/>
    <p:sldId id="280" r:id="rId4"/>
    <p:sldId id="268" r:id="rId5"/>
    <p:sldId id="269" r:id="rId6"/>
    <p:sldId id="261" r:id="rId7"/>
    <p:sldId id="287" r:id="rId8"/>
    <p:sldId id="265" r:id="rId9"/>
    <p:sldId id="282" r:id="rId10"/>
    <p:sldId id="257" r:id="rId11"/>
    <p:sldId id="264" r:id="rId12"/>
    <p:sldId id="258" r:id="rId13"/>
    <p:sldId id="259" r:id="rId14"/>
    <p:sldId id="260" r:id="rId15"/>
    <p:sldId id="263" r:id="rId16"/>
    <p:sldId id="266" r:id="rId17"/>
    <p:sldId id="275" r:id="rId18"/>
    <p:sldId id="277" r:id="rId19"/>
    <p:sldId id="283" r:id="rId20"/>
    <p:sldId id="262" r:id="rId21"/>
    <p:sldId id="271" r:id="rId22"/>
    <p:sldId id="270" r:id="rId23"/>
    <p:sldId id="274" r:id="rId24"/>
    <p:sldId id="273" r:id="rId25"/>
    <p:sldId id="285" r:id="rId26"/>
    <p:sldId id="284" r:id="rId27"/>
    <p:sldId id="288" r:id="rId28"/>
    <p:sldId id="290" r:id="rId29"/>
    <p:sldId id="286" r:id="rId30"/>
    <p:sldId id="289" r:id="rId31"/>
    <p:sldId id="291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sa" initials="S" lastIdx="1" clrIdx="0">
    <p:extLst>
      <p:ext uri="{19B8F6BF-5375-455C-9EA6-DF929625EA0E}">
        <p15:presenceInfo xmlns:p15="http://schemas.microsoft.com/office/powerpoint/2012/main" userId="Sas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9AD"/>
    <a:srgbClr val="CC00FF"/>
    <a:srgbClr val="4A0CF8"/>
    <a:srgbClr val="D4ECBA"/>
    <a:srgbClr val="CC0000"/>
    <a:srgbClr val="009900"/>
    <a:srgbClr val="9900CC"/>
    <a:srgbClr val="FFFF00"/>
    <a:srgbClr val="FF00FF"/>
    <a:srgbClr val="202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74" autoAdjust="0"/>
  </p:normalViewPr>
  <p:slideViewPr>
    <p:cSldViewPr snapToGrid="0">
      <p:cViewPr varScale="1">
        <p:scale>
          <a:sx n="119" d="100"/>
          <a:sy n="119" d="100"/>
        </p:scale>
        <p:origin x="557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1-22T18:25:10.238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BB82D-8DE2-4DB1-84EE-051C93DAEB7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D9D7A-425B-4266-AE6C-A0894A6FD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71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D9D7A-425B-4266-AE6C-A0894A6FD5E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80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D9D7A-425B-4266-AE6C-A0894A6FD5E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48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D9D7A-425B-4266-AE6C-A0894A6FD5E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32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1334-7E12-4380-8793-DCA814E554E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6B409-02CD-45B0-BC5D-6EECBD5DA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8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1334-7E12-4380-8793-DCA814E554E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6B409-02CD-45B0-BC5D-6EECBD5DA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1334-7E12-4380-8793-DCA814E554E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6B409-02CD-45B0-BC5D-6EECBD5DA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1334-7E12-4380-8793-DCA814E554E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6B409-02CD-45B0-BC5D-6EECBD5DA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7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1334-7E12-4380-8793-DCA814E554E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6B409-02CD-45B0-BC5D-6EECBD5DA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62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1334-7E12-4380-8793-DCA814E554E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6B409-02CD-45B0-BC5D-6EECBD5DA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1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1334-7E12-4380-8793-DCA814E554E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6B409-02CD-45B0-BC5D-6EECBD5DA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1334-7E12-4380-8793-DCA814E554E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6B409-02CD-45B0-BC5D-6EECBD5DA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8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1334-7E12-4380-8793-DCA814E554E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6B409-02CD-45B0-BC5D-6EECBD5DA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99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1334-7E12-4380-8793-DCA814E554E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6B409-02CD-45B0-BC5D-6EECBD5DA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1334-7E12-4380-8793-DCA814E554E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6B409-02CD-45B0-BC5D-6EECBD5DA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8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C1334-7E12-4380-8793-DCA814E554E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6B409-02CD-45B0-BC5D-6EECBD5DA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4760" y="300171"/>
            <a:ext cx="9144000" cy="1426129"/>
          </a:xfrm>
          <a:ln>
            <a:noFill/>
          </a:ln>
        </p:spPr>
        <p:txBody>
          <a:bodyPr>
            <a:noAutofit/>
          </a:bodyPr>
          <a:lstStyle/>
          <a:p>
            <a:r>
              <a:rPr lang="sr-Latn-RS" sz="54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REČNIK JEVREJSKIH IMENA I SINONIMA</a:t>
            </a:r>
            <a:endParaRPr lang="en-US" sz="5400" b="1" dirty="0">
              <a:ln w="38100">
                <a:solidFill>
                  <a:schemeClr val="tx1"/>
                </a:solidFill>
              </a:ln>
              <a:solidFill>
                <a:srgbClr val="CC66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Rob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20639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16901" y="2186295"/>
            <a:ext cx="6280565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r-Latn-RS" sz="4400" b="1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</a:rPr>
              <a:t>KUDA SU ME </a:t>
            </a:r>
            <a:r>
              <a:rPr lang="sr-Latn-RS" sz="4400" b="1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</a:rPr>
              <a:t>ODVELA SVA</a:t>
            </a:r>
          </a:p>
          <a:p>
            <a:r>
              <a:rPr lang="sr-Latn-RS" sz="4400" b="1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sr-Latn-RS" sz="4400" b="1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</a:rPr>
              <a:t>TA JEVREJSKA </a:t>
            </a:r>
            <a:r>
              <a:rPr lang="sr-Latn-RS" sz="4400" b="1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</a:rPr>
              <a:t>IMENA</a:t>
            </a:r>
          </a:p>
          <a:p>
            <a:r>
              <a:rPr lang="sr-Latn-RS" sz="3200" b="1" dirty="0" smtClean="0">
                <a:ln w="2857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      </a:t>
            </a:r>
          </a:p>
          <a:p>
            <a:r>
              <a:rPr lang="sr-Latn-RS" sz="3200" b="1" dirty="0">
                <a:ln w="2857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sr-Latn-RS" sz="3200" b="1" dirty="0" smtClean="0">
                <a:ln w="2857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      </a:t>
            </a:r>
            <a:r>
              <a:rPr lang="sr-Latn-RS" sz="3200" b="1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CC0000"/>
                </a:solidFill>
              </a:rPr>
              <a:t>ALEKSANDAR KERENJI</a:t>
            </a:r>
            <a:endParaRPr lang="en-US" sz="3200" b="1" dirty="0">
              <a:ln w="28575">
                <a:solidFill>
                  <a:schemeClr val="tx1"/>
                </a:solidFill>
                <a:prstDash val="solid"/>
              </a:ln>
              <a:solidFill>
                <a:srgbClr val="CC0000"/>
              </a:solidFill>
            </a:endParaRPr>
          </a:p>
          <a:p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324760" y="300641"/>
            <a:ext cx="9144000" cy="142612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54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REČNIK JEVREJSKIH IMENA I SINONIMA</a:t>
            </a:r>
            <a:endParaRPr lang="en-US" sz="5400" b="1" dirty="0">
              <a:ln w="38100">
                <a:solidFill>
                  <a:schemeClr val="tx1"/>
                </a:solidFill>
              </a:ln>
              <a:solidFill>
                <a:srgbClr val="CC660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20639" y="1726769"/>
            <a:ext cx="11377568" cy="459995"/>
          </a:xfrm>
          <a:prstGeom prst="rect">
            <a:avLst/>
          </a:prstGeom>
          <a:ln w="635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b="1" smtClean="0">
                <a:ln>
                  <a:solidFill>
                    <a:schemeClr val="tx1"/>
                  </a:solidFill>
                </a:ln>
                <a:solidFill>
                  <a:srgbClr val="FF6699"/>
                </a:solidFill>
              </a:rPr>
              <a:t>ILI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FF6699"/>
              </a:solidFill>
            </a:endParaRPr>
          </a:p>
        </p:txBody>
      </p:sp>
      <p:pic>
        <p:nvPicPr>
          <p:cNvPr id="11" name="Picture 2" descr="Star Of David Images - Free Download on Freep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136" y="4894729"/>
            <a:ext cx="1516000" cy="18192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6120668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94737" y="124364"/>
            <a:ext cx="10654792" cy="2138069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4800" b="1" dirty="0" smtClean="0"/>
              <a:t>PRVOBITNA PREZIMENA U JEVREJA </a:t>
            </a:r>
          </a:p>
          <a:p>
            <a:pPr marL="0" indent="0" algn="ctr">
              <a:buNone/>
            </a:pPr>
            <a:r>
              <a:rPr lang="sr-Latn-RS" sz="4300" b="1" dirty="0" smtClean="0"/>
              <a:t>(</a:t>
            </a:r>
            <a:r>
              <a:rPr lang="sr-Latn-RS" sz="4300" b="1" dirty="0" smtClean="0">
                <a:solidFill>
                  <a:srgbClr val="FF0000"/>
                </a:solidFill>
              </a:rPr>
              <a:t>Ben=Bin=Bar</a:t>
            </a:r>
            <a:r>
              <a:rPr lang="sr-Latn-RS" sz="4300" b="1" dirty="0" smtClean="0"/>
              <a:t>)</a:t>
            </a:r>
            <a:endParaRPr lang="en-US" sz="4300" b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079345"/>
              </p:ext>
            </p:extLst>
          </p:nvPr>
        </p:nvGraphicFramePr>
        <p:xfrm>
          <a:off x="838200" y="3244422"/>
          <a:ext cx="9281160" cy="224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3720">
                  <a:extLst>
                    <a:ext uri="{9D8B030D-6E8A-4147-A177-3AD203B41FA5}">
                      <a16:colId xmlns:a16="http://schemas.microsoft.com/office/drawing/2014/main" val="2252190851"/>
                    </a:ext>
                  </a:extLst>
                </a:gridCol>
                <a:gridCol w="3093720">
                  <a:extLst>
                    <a:ext uri="{9D8B030D-6E8A-4147-A177-3AD203B41FA5}">
                      <a16:colId xmlns:a16="http://schemas.microsoft.com/office/drawing/2014/main" val="2315794565"/>
                    </a:ext>
                  </a:extLst>
                </a:gridCol>
                <a:gridCol w="3093720">
                  <a:extLst>
                    <a:ext uri="{9D8B030D-6E8A-4147-A177-3AD203B41FA5}">
                      <a16:colId xmlns:a16="http://schemas.microsoft.com/office/drawing/2014/main" val="2772400373"/>
                    </a:ext>
                  </a:extLst>
                </a:gridCol>
              </a:tblGrid>
              <a:tr h="562447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OTAC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SIN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IME i PREZIME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356620"/>
                  </a:ext>
                </a:extLst>
              </a:tr>
              <a:tr h="562447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MIHAEL </a:t>
                      </a:r>
                      <a:endParaRPr lang="en-US" sz="2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JOSEF</a:t>
                      </a:r>
                      <a:endParaRPr lang="en-US" sz="2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JOSEF BEN MIHAEL</a:t>
                      </a:r>
                      <a:endParaRPr lang="en-US" sz="2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118717"/>
                  </a:ext>
                </a:extLst>
              </a:tr>
              <a:tr h="562447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JOSEF</a:t>
                      </a:r>
                      <a:endParaRPr lang="en-US" sz="2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JEHUDA</a:t>
                      </a:r>
                      <a:endParaRPr lang="en-US" sz="2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JEHUDA BEN JOSEF</a:t>
                      </a:r>
                      <a:endParaRPr lang="en-US" sz="2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956720"/>
                  </a:ext>
                </a:extLst>
              </a:tr>
              <a:tr h="562447"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JEHUDA</a:t>
                      </a:r>
                      <a:endParaRPr lang="en-US" sz="2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ARON</a:t>
                      </a:r>
                      <a:endParaRPr lang="en-US" sz="2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b="1" dirty="0" smtClean="0"/>
                        <a:t>ARON BEN JEHUDA</a:t>
                      </a:r>
                      <a:endParaRPr lang="en-US" sz="2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094614"/>
                  </a:ext>
                </a:extLst>
              </a:tr>
            </a:tbl>
          </a:graphicData>
        </a:graphic>
      </p:graphicFrame>
      <p:sp>
        <p:nvSpPr>
          <p:cNvPr id="4" name="Down Arrow 3"/>
          <p:cNvSpPr/>
          <p:nvPr/>
        </p:nvSpPr>
        <p:spPr>
          <a:xfrm>
            <a:off x="4547616" y="5229034"/>
            <a:ext cx="140208" cy="5303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657344" y="5540248"/>
            <a:ext cx="128016" cy="560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527987"/>
              </p:ext>
            </p:extLst>
          </p:nvPr>
        </p:nvGraphicFramePr>
        <p:xfrm>
          <a:off x="8857488" y="6101080"/>
          <a:ext cx="2023872" cy="365760"/>
        </p:xfrm>
        <a:graphic>
          <a:graphicData uri="http://schemas.openxmlformats.org/drawingml/2006/table">
            <a:tbl>
              <a:tblPr/>
              <a:tblGrid>
                <a:gridCol w="2023872">
                  <a:extLst>
                    <a:ext uri="{9D8B030D-6E8A-4147-A177-3AD203B41FA5}">
                      <a16:colId xmlns:a16="http://schemas.microsoft.com/office/drawing/2014/main" val="28253037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937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0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376" y="0"/>
            <a:ext cx="11492624" cy="6039134"/>
          </a:xfrm>
          <a:gradFill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sr-Latn-RS" sz="4800" b="1" dirty="0">
                <a:ln w="28575">
                  <a:solidFill>
                    <a:schemeClr val="tx1"/>
                  </a:solidFill>
                </a:ln>
                <a:solidFill>
                  <a:schemeClr val="accent6"/>
                </a:solidFill>
              </a:rPr>
              <a:t>Prezimena su se počela davati od X veka pa sve do XIX veka. Ona su pobliže definisala i razvrstavala </a:t>
            </a:r>
            <a:r>
              <a:rPr lang="sr-Latn-RS" sz="4800" b="1" dirty="0" smtClean="0">
                <a:ln w="28575">
                  <a:solidFill>
                    <a:schemeClr val="tx1"/>
                  </a:solidFill>
                </a:ln>
                <a:solidFill>
                  <a:schemeClr val="accent6"/>
                </a:solidFill>
              </a:rPr>
              <a:t>poreklo</a:t>
            </a:r>
            <a:r>
              <a:rPr lang="sr-Latn-RS" sz="4800" b="1" dirty="0">
                <a:ln w="28575">
                  <a:solidFill>
                    <a:schemeClr val="tx1"/>
                  </a:solidFill>
                </a:ln>
                <a:solidFill>
                  <a:schemeClr val="accent6"/>
                </a:solidFill>
              </a:rPr>
              <a:t>, koren, i tradiciju.</a:t>
            </a:r>
            <a:endParaRPr lang="en-US" sz="4800" b="1" dirty="0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96867" y="5082766"/>
            <a:ext cx="6229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/>
              <a:t>Kaiser und König, DTD, Vojvodina Jozef i Gabor Kiš 1780, </a:t>
            </a:r>
          </a:p>
          <a:p>
            <a:pPr algn="ctr"/>
            <a:r>
              <a:rPr lang="sr-Latn-RS" dirty="0" smtClean="0"/>
              <a:t>Knjiga o Vrbasu, Friedrich Lotz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7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520" y="9426"/>
            <a:ext cx="11557959" cy="673073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sr-Latn-R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Ovakav način davanja pezimena bio je nepogodan za svaku organizovaniju državnu evidenciju, pa je s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toga u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Austrougarskoj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carevini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, 23.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jula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1787.godine, Josip II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obznanio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Patent o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jevrejskim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imenima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sr-Latn-R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„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Za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smanjenje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svakog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nereda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(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nepravilnosti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)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koje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se</a:t>
            </a:r>
            <a:r>
              <a:rPr lang="sr-Latn-R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mora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sprovesti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kod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jedne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klase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ljudi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, u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političkim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i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pravnim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postupcima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i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njihovom</a:t>
            </a:r>
            <a:r>
              <a:rPr lang="sr-Latn-R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privatnom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život</a:t>
            </a:r>
            <a:r>
              <a:rPr lang="sr-Latn-R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u“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, a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koji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se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odnosio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na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uvođenje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stalnog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prezimena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umesto</a:t>
            </a:r>
            <a:r>
              <a:rPr lang="sr-Latn-R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patronimijskog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tipa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4000" b="1" dirty="0" err="1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imenovanja</a:t>
            </a:r>
            <a:r>
              <a:rPr lang="en-US" sz="4000" b="1" dirty="0">
                <a:ln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.</a:t>
            </a:r>
            <a:endParaRPr lang="en-US" sz="4000" dirty="0">
              <a:ln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75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713" y="-534390"/>
            <a:ext cx="10168218" cy="697081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sr-Latn-RS" sz="4000" b="1" dirty="0" smtClean="0"/>
              <a:t>-</a:t>
            </a:r>
            <a:br>
              <a:rPr lang="sr-Latn-RS" sz="4000" b="1" dirty="0" smtClean="0"/>
            </a:br>
            <a:r>
              <a:rPr lang="sr-Latn-RS" sz="4000" b="1" dirty="0"/>
              <a:t/>
            </a:r>
            <a:br>
              <a:rPr lang="sr-Latn-RS" sz="4000" b="1" dirty="0"/>
            </a:br>
            <a:r>
              <a:rPr lang="sr-Latn-RS" sz="4000" b="1" dirty="0" smtClean="0"/>
              <a:t> </a:t>
            </a:r>
            <a:br>
              <a:rPr lang="sr-Latn-RS" sz="4000" b="1" dirty="0" smtClean="0"/>
            </a:br>
            <a:r>
              <a:rPr lang="sr-Latn-RS" sz="40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Prezimena je delila komisija od tri člana </a:t>
            </a:r>
            <a:br>
              <a:rPr lang="sr-Latn-RS" sz="40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(Rabin, </a:t>
            </a:r>
            <a:r>
              <a:rPr lang="sr-Latn-RS" sz="40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sudija, činovnik </a:t>
            </a:r>
            <a:r>
              <a:rPr lang="sr-Latn-RS" sz="40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 </a:t>
            </a:r>
            <a:r>
              <a:rPr lang="sr-Latn-RS" sz="40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40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pisar) bar što se tiče Austrougarske monarhije</a:t>
            </a:r>
            <a:br>
              <a:rPr lang="sr-Latn-RS" sz="40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b="1" dirty="0"/>
              <a:t/>
            </a:r>
            <a:br>
              <a:rPr lang="sr-Latn-RS" sz="4000" b="1" dirty="0"/>
            </a:br>
            <a:r>
              <a:rPr lang="sr-Latn-RS" sz="40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40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40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Za „bolje“ (ornamentalno) prezime se plaćalo.          (korupcija, iznuda). Kratka imena su bila jeftinija.</a:t>
            </a:r>
            <a:br>
              <a:rPr lang="sr-Latn-RS" sz="40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Ostalima su sledila pogrdna, ružna i ironična imena kao:</a:t>
            </a:r>
            <a:r>
              <a:rPr lang="sr-Latn-RS" sz="4000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4000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33657" y="6263950"/>
            <a:ext cx="403024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avotaynu.com/books/DJSGNames.htm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74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597" y="129654"/>
            <a:ext cx="11928143" cy="649408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Schlam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blato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mulj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glib, 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talog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drek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ološ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</a:t>
            </a:r>
            <a:r>
              <a:rPr lang="sr-Latn-R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nas </a:t>
            </a:r>
            <a:r>
              <a:rPr lang="pt-BR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kaže šljam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Fresser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žderonja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Eselkopf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magareća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glava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Kaker</a:t>
            </a:r>
            <a:r>
              <a:rPr lang="sr-Latn-R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Kakerling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Latn-RS" sz="3200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Bubašvaba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sr-Latn-R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Galgenstrick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kanap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vešanje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Gottlos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bezbožnik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Drachenblut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zmajeva</a:t>
            </a:r>
            <a:r>
              <a:rPr lang="sr-Latn-R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krv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Krummnas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krivonos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Nachtkäfer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noćna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buba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Rindkopf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Marven</a:t>
            </a:r>
            <a:r>
              <a:rPr lang="sr-Latn-RS" sz="3200" b="1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Latn-RS" sz="3200" b="1" dirty="0" smtClean="0">
                <a:ln w="12700">
                  <a:solidFill>
                    <a:schemeClr val="bg2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glava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Schwindler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prevarant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Trinker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pijandura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Unglück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nesreća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Keiner</a:t>
            </a:r>
            <a:r>
              <a:rPr 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nikakav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Niemand (</a:t>
            </a:r>
            <a:r>
              <a:rPr lang="pl-PL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Niko, Nikogović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Blöde </a:t>
            </a:r>
            <a:r>
              <a:rPr lang="pl-PL" sz="3200" b="1" dirty="0">
                <a:ln w="9525"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Glup, blesav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Trinkaus (</a:t>
            </a:r>
            <a:r>
              <a:rPr lang="pl-PL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onaj, koji ispija, ispičutura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Handloser (</a:t>
            </a:r>
            <a:r>
              <a:rPr lang="pl-PL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 ruku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Frischbier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sveže pivo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Angstreich (</a:t>
            </a:r>
            <a:r>
              <a:rPr lang="pl-PL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zastrašujuće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Oxenfeld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Bauer 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seljak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Krummer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iskrivljeni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Lahm</a:t>
            </a:r>
            <a:r>
              <a:rPr 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jadan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Eisenkopf</a:t>
            </a:r>
            <a:r>
              <a:rPr lang="sr-Latn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gvozdena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glava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slučajni</a:t>
            </a: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sinonim</a:t>
            </a: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Baš</a:t>
            </a: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Čelikom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Kurzrock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kratka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suknja</a:t>
            </a:r>
            <a:r>
              <a:rPr lang="en-U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ironično</a:t>
            </a:r>
            <a:r>
              <a:rPr lang="sr-Latn-R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suknjica</a:t>
            </a:r>
            <a:r>
              <a:rPr lang="sr-Latn-RS" sz="3200" b="1" dirty="0">
                <a:ln w="9525">
                  <a:solidFill>
                    <a:schemeClr val="tx1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sr-Latn-RS" sz="3200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sr-Latn-R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Pisser (</a:t>
            </a:r>
            <a:r>
              <a:rPr lang="sr-Latn-RS" sz="3200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onaj koji mokri</a:t>
            </a:r>
            <a:r>
              <a:rPr lang="sr-Latn-R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sr-Latn-R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Singmirwas (</a:t>
            </a:r>
            <a:r>
              <a:rPr lang="sr-Latn-RS" sz="3200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otpevaj mi nešto</a:t>
            </a:r>
            <a:r>
              <a:rPr lang="sr-Latn-R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5342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5800"/>
          </a:xfrm>
          <a:solidFill>
            <a:schemeClr val="accent1">
              <a:alpha val="28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r-Latn-RS" sz="4000" b="1" dirty="0">
                <a:ln w="12700">
                  <a:solidFill>
                    <a:schemeClr val="tx1"/>
                  </a:solidFill>
                </a:ln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Nakon pada drugog hrama, Jevreji su se rasuli po </a:t>
            </a:r>
            <a:r>
              <a:rPr lang="sr-Latn-RS" sz="4000" b="1" dirty="0" smtClean="0">
                <a:ln w="12700">
                  <a:solidFill>
                    <a:schemeClr val="tx1"/>
                  </a:solidFill>
                </a:ln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svetu (galut). </a:t>
            </a:r>
            <a:br>
              <a:rPr lang="sr-Latn-RS" sz="4000" b="1" dirty="0" smtClean="0">
                <a:ln w="12700">
                  <a:solidFill>
                    <a:schemeClr val="tx1"/>
                  </a:solidFill>
                </a:ln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b="1" dirty="0" smtClean="0">
                <a:ln w="12700">
                  <a:solidFill>
                    <a:schemeClr val="tx1"/>
                  </a:solidFill>
                </a:ln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-Putevi migracije</a:t>
            </a:r>
            <a:br>
              <a:rPr lang="sr-Latn-RS" sz="4000" b="1" dirty="0" smtClean="0">
                <a:ln w="12700">
                  <a:solidFill>
                    <a:schemeClr val="tx1"/>
                  </a:solidFill>
                </a:ln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b="1" dirty="0" smtClean="0">
                <a:ln w="12700">
                  <a:solidFill>
                    <a:schemeClr val="tx1"/>
                  </a:solidFill>
                </a:ln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Aškenazim, Sefardim, Mizrahim</a:t>
            </a:r>
            <a:br>
              <a:rPr lang="sr-Latn-RS" sz="4000" b="1" dirty="0" smtClean="0">
                <a:ln w="12700">
                  <a:solidFill>
                    <a:schemeClr val="tx1"/>
                  </a:solidFill>
                </a:ln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b="1" dirty="0" smtClean="0">
                <a:ln w="12700">
                  <a:solidFill>
                    <a:schemeClr val="tx1"/>
                  </a:solidFill>
                </a:ln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-Novi Jezici </a:t>
            </a:r>
            <a:endParaRPr lang="en-US" sz="4000" dirty="0">
              <a:ln w="12700">
                <a:solidFill>
                  <a:schemeClr val="tx1"/>
                </a:solidFill>
              </a:ln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88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sr-Latn-RS" b="1" dirty="0" smtClean="0">
                <a:latin typeface="Arial Black" panose="020B0A04020102020204" pitchFamily="34" charset="0"/>
              </a:rPr>
              <a:t/>
            </a:r>
            <a:br>
              <a:rPr lang="sr-Latn-RS" b="1" dirty="0" smtClean="0">
                <a:latin typeface="Arial Black" panose="020B0A04020102020204" pitchFamily="34" charset="0"/>
              </a:rPr>
            </a:br>
            <a:r>
              <a:rPr lang="sr-Latn-RS" b="1" dirty="0">
                <a:latin typeface="Arial Black" panose="020B0A04020102020204" pitchFamily="34" charset="0"/>
              </a:rPr>
              <a:t/>
            </a:r>
            <a:br>
              <a:rPr lang="sr-Latn-RS" b="1" dirty="0">
                <a:latin typeface="Arial Black" panose="020B0A04020102020204" pitchFamily="34" charset="0"/>
              </a:rPr>
            </a:br>
            <a:r>
              <a:rPr lang="sr-Latn-RS" b="1" dirty="0" smtClean="0">
                <a:latin typeface="Arial Black" panose="020B0A04020102020204" pitchFamily="34" charset="0"/>
              </a:rPr>
              <a:t/>
            </a:r>
            <a:br>
              <a:rPr lang="sr-Latn-RS" b="1" dirty="0" smtClean="0">
                <a:latin typeface="Arial Black" panose="020B0A04020102020204" pitchFamily="34" charset="0"/>
              </a:rPr>
            </a:br>
            <a:r>
              <a:rPr lang="sr-Latn-RS" b="1" dirty="0">
                <a:latin typeface="Arial Black" panose="020B0A04020102020204" pitchFamily="34" charset="0"/>
              </a:rPr>
              <a:t/>
            </a:r>
            <a:br>
              <a:rPr lang="sr-Latn-RS" b="1" dirty="0">
                <a:latin typeface="Arial Black" panose="020B0A04020102020204" pitchFamily="34" charset="0"/>
              </a:rPr>
            </a:br>
            <a:r>
              <a:rPr lang="sr-Latn-RS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AŠKENASKI I SEFARDSKI JEVREJI</a:t>
            </a:r>
            <a:br>
              <a:rPr lang="sr-Latn-RS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sr-Latn-RS" b="1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sr-Latn-RS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sr-Latn-RS" b="1" dirty="0" smtClean="0">
                <a:latin typeface="Arial Black" panose="020B0A04020102020204" pitchFamily="34" charset="0"/>
              </a:rPr>
              <a:t/>
            </a:r>
            <a:br>
              <a:rPr lang="sr-Latn-RS" b="1" dirty="0" smtClean="0">
                <a:latin typeface="Arial Black" panose="020B0A04020102020204" pitchFamily="34" charset="0"/>
              </a:rPr>
            </a:br>
            <a:r>
              <a:rPr lang="sr-Latn-RS" b="1" dirty="0">
                <a:latin typeface="Arial Black" panose="020B0A04020102020204" pitchFamily="34" charset="0"/>
              </a:rPr>
              <a:t/>
            </a:r>
            <a:br>
              <a:rPr lang="sr-Latn-RS" b="1" dirty="0">
                <a:latin typeface="Arial Black" panose="020B0A04020102020204" pitchFamily="34" charset="0"/>
              </a:rPr>
            </a:br>
            <a:r>
              <a:rPr lang="sr-Latn-RS" b="1" dirty="0" smtClean="0">
                <a:solidFill>
                  <a:srgbClr val="5497D4"/>
                </a:solidFill>
                <a:latin typeface="Arial Black" panose="020B0A04020102020204" pitchFamily="34" charset="0"/>
              </a:rPr>
              <a:t>Jezici</a:t>
            </a:r>
            <a:endParaRPr lang="en-US" b="1" dirty="0">
              <a:solidFill>
                <a:srgbClr val="5497D4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439115"/>
              </p:ext>
            </p:extLst>
          </p:nvPr>
        </p:nvGraphicFramePr>
        <p:xfrm>
          <a:off x="2161553" y="1690688"/>
          <a:ext cx="7346260" cy="53497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11968">
                  <a:extLst>
                    <a:ext uri="{9D8B030D-6E8A-4147-A177-3AD203B41FA5}">
                      <a16:colId xmlns:a16="http://schemas.microsoft.com/office/drawing/2014/main" val="3551945271"/>
                    </a:ext>
                  </a:extLst>
                </a:gridCol>
                <a:gridCol w="1911968">
                  <a:extLst>
                    <a:ext uri="{9D8B030D-6E8A-4147-A177-3AD203B41FA5}">
                      <a16:colId xmlns:a16="http://schemas.microsoft.com/office/drawing/2014/main" val="1928509464"/>
                    </a:ext>
                  </a:extLst>
                </a:gridCol>
                <a:gridCol w="1911968">
                  <a:extLst>
                    <a:ext uri="{9D8B030D-6E8A-4147-A177-3AD203B41FA5}">
                      <a16:colId xmlns:a16="http://schemas.microsoft.com/office/drawing/2014/main" val="2888634563"/>
                    </a:ext>
                  </a:extLst>
                </a:gridCol>
                <a:gridCol w="1402076">
                  <a:extLst>
                    <a:ext uri="{9D8B030D-6E8A-4147-A177-3AD203B41FA5}">
                      <a16:colId xmlns:a16="http://schemas.microsoft.com/office/drawing/2014/main" val="269323404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8922958"/>
                    </a:ext>
                  </a:extLst>
                </a:gridCol>
              </a:tblGrid>
              <a:tr h="331082">
                <a:tc rowSpan="2"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JEZIK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NAZIV</a:t>
                      </a:r>
                      <a:endParaRPr lang="en-US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IZVOR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AŠKENAZI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255797"/>
                  </a:ext>
                </a:extLst>
              </a:tr>
              <a:tr h="3507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SEFARDI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736771"/>
                  </a:ext>
                </a:extLst>
              </a:tr>
              <a:tr h="827705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HEBREJSKI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1.LITURGIJSKI</a:t>
                      </a:r>
                    </a:p>
                    <a:p>
                      <a:pPr marL="0" algn="ctr" defTabSz="914400" rtl="0" eaLnBrk="1" latinLnBrk="0" hangingPunct="1"/>
                      <a:r>
                        <a:rPr lang="sr-Latn-R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IZRAEL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TORA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AŠKENAZI  I SEFARDI</a:t>
                      </a:r>
                      <a:endParaRPr lang="en-US" dirty="0" smtClean="0"/>
                    </a:p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065068"/>
                  </a:ext>
                </a:extLst>
              </a:tr>
              <a:tr h="1041574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JIDIŠ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(YIDDISH), MAME LOŠEN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HEBREJSKI,  NEMAČKI, SLOVENSKI JEZICI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r-Latn-RS" dirty="0" smtClean="0"/>
                        <a:t>AŠKENAZI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950198"/>
                  </a:ext>
                </a:extLst>
              </a:tr>
              <a:tr h="579393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LADINO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ŽUDIO ESPANJOL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ŠPANSKI, HEBREJSKI, 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r-Latn-RS" dirty="0" smtClean="0"/>
                        <a:t>SEFARDI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130941"/>
                  </a:ext>
                </a:extLst>
              </a:tr>
              <a:tr h="579393">
                <a:tc>
                  <a:txBody>
                    <a:bodyPr/>
                    <a:lstStyle/>
                    <a:p>
                      <a:pPr algn="ctr" rtl="0"/>
                      <a:r>
                        <a:rPr lang="sr-Latn-RS" dirty="0" smtClean="0"/>
                        <a:t>JUDEO</a:t>
                      </a:r>
                      <a:r>
                        <a:rPr lang="sr-Latn-RS" baseline="0" dirty="0" smtClean="0"/>
                        <a:t> ARAPSKI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GOVORE</a:t>
                      </a:r>
                      <a:r>
                        <a:rPr lang="sr-Latn-RS" baseline="0" dirty="0" smtClean="0"/>
                        <a:t> GA MIZRAHIM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HEBREJSKI ARAPSKI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r-Latn-RS" dirty="0" smtClean="0"/>
                        <a:t>SEFARDI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458932"/>
                  </a:ext>
                </a:extLst>
              </a:tr>
              <a:tr h="569119">
                <a:tc>
                  <a:txBody>
                    <a:bodyPr/>
                    <a:lstStyle/>
                    <a:p>
                      <a:pPr algn="ctr" rtl="0"/>
                      <a:r>
                        <a:rPr lang="sr-Latn-RS" dirty="0" smtClean="0"/>
                        <a:t>YINGLISH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GOVORE GA U</a:t>
                      </a:r>
                      <a:r>
                        <a:rPr lang="sr-Latn-RS" baseline="0" dirty="0" smtClean="0"/>
                        <a:t> UK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ENGLESKI-JIDIŠ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r-Latn-RS" dirty="0" smtClean="0"/>
                        <a:t>AŠKENAZI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174744"/>
                  </a:ext>
                </a:extLst>
              </a:tr>
              <a:tr h="813026">
                <a:tc>
                  <a:txBody>
                    <a:bodyPr/>
                    <a:lstStyle/>
                    <a:p>
                      <a:pPr algn="ctr" rtl="0"/>
                      <a:r>
                        <a:rPr lang="sr-Latn-RS" dirty="0" smtClean="0"/>
                        <a:t>AMERIDISH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GOVORE GA U USA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ENGLESKI</a:t>
                      </a:r>
                      <a:r>
                        <a:rPr lang="sr-Latn-RS" baseline="0" dirty="0" smtClean="0"/>
                        <a:t> (USA) JIDIŠ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AŠKENAZI 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890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3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787001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b="1" dirty="0" smtClean="0"/>
              <a:t>Belgrado, Toledano, Soriano, Romano,</a:t>
            </a:r>
            <a:r>
              <a:rPr lang="sr-Latn-RS" sz="3200" b="1" dirty="0" smtClean="0">
                <a:solidFill>
                  <a:srgbClr val="C00000"/>
                </a:solidFill>
              </a:rPr>
              <a:t> </a:t>
            </a:r>
            <a:r>
              <a:rPr lang="sr-Latn-RS" sz="3200" b="1" dirty="0" smtClean="0">
                <a:solidFill>
                  <a:srgbClr val="FF0000"/>
                </a:solidFill>
              </a:rPr>
              <a:t>Morpurgo, </a:t>
            </a:r>
            <a:r>
              <a:rPr lang="sr-Latn-RS" sz="3200" b="1" dirty="0">
                <a:solidFill>
                  <a:srgbClr val="C00000"/>
                </a:solidFill>
              </a:rPr>
              <a:t>Aškenazi</a:t>
            </a:r>
            <a:endParaRPr lang="sr-Latn-RS" sz="3200" b="1" dirty="0" smtClean="0">
              <a:solidFill>
                <a:srgbClr val="FF0000"/>
              </a:solidFill>
            </a:endParaRPr>
          </a:p>
          <a:p>
            <a:r>
              <a:rPr lang="sr-Latn-RS" sz="3200" b="1" dirty="0" smtClean="0"/>
              <a:t>Mizrahi, Turkel, </a:t>
            </a:r>
            <a:r>
              <a:rPr lang="pt-BR" sz="3200" b="1" dirty="0" smtClean="0"/>
              <a:t> da Costa, da Fonseca, da Veiga</a:t>
            </a:r>
            <a:r>
              <a:rPr lang="sr-Latn-RS" sz="3200" b="1" dirty="0" smtClean="0"/>
              <a:t> &amp; </a:t>
            </a:r>
            <a:r>
              <a:rPr lang="sr-Latn-RS" sz="3200" b="1" dirty="0"/>
              <a:t>Prado (livada)</a:t>
            </a:r>
          </a:p>
          <a:p>
            <a:r>
              <a:rPr lang="sr-Latn-RS" sz="3200" b="1" dirty="0" smtClean="0"/>
              <a:t> Benaroya(sin rečice), </a:t>
            </a:r>
            <a:r>
              <a:rPr lang="en-US" sz="3200" b="1" dirty="0" err="1" smtClean="0"/>
              <a:t>Abravanel</a:t>
            </a:r>
            <a:r>
              <a:rPr lang="sr-Latn-RS" sz="3200" dirty="0" smtClean="0"/>
              <a:t>, </a:t>
            </a:r>
            <a:r>
              <a:rPr lang="en-US" sz="3200" b="1" dirty="0" err="1" smtClean="0"/>
              <a:t>Benvenist</a:t>
            </a:r>
            <a:r>
              <a:rPr lang="sr-Latn-RS" sz="3200" b="1" dirty="0" smtClean="0"/>
              <a:t>i, </a:t>
            </a:r>
            <a:r>
              <a:rPr lang="pt-BR" sz="3200" b="1" dirty="0" smtClean="0"/>
              <a:t>Delgado</a:t>
            </a:r>
            <a:r>
              <a:rPr lang="sr-Latn-RS" sz="3200" b="1" dirty="0" smtClean="0"/>
              <a:t>  (mršav)</a:t>
            </a:r>
            <a:r>
              <a:rPr lang="pt-BR" sz="3200" b="1" dirty="0" smtClean="0"/>
              <a:t>, </a:t>
            </a:r>
            <a:endParaRPr lang="sr-Latn-RS" sz="3200" b="1" dirty="0" smtClean="0"/>
          </a:p>
          <a:p>
            <a:r>
              <a:rPr lang="pt-BR" sz="3200" b="1" dirty="0" smtClean="0"/>
              <a:t>Fernandes, Gomes</a:t>
            </a:r>
            <a:r>
              <a:rPr lang="sr-Latn-RS" sz="3200" b="1" dirty="0" smtClean="0"/>
              <a:t> (čovek)</a:t>
            </a:r>
            <a:r>
              <a:rPr lang="pt-BR" sz="3200" b="1" dirty="0" smtClean="0"/>
              <a:t>, Henriques, Nunes, Lopes, </a:t>
            </a:r>
            <a:r>
              <a:rPr lang="sr-Latn-RS" sz="3200" b="1" dirty="0" smtClean="0"/>
              <a:t>Benzaken,</a:t>
            </a:r>
          </a:p>
          <a:p>
            <a:r>
              <a:rPr lang="pt-BR" sz="3200" b="1" dirty="0" smtClean="0"/>
              <a:t>Marques</a:t>
            </a:r>
            <a:r>
              <a:rPr lang="sr-Latn-RS" sz="3200" b="1" dirty="0" smtClean="0"/>
              <a:t> (Mars)</a:t>
            </a:r>
            <a:r>
              <a:rPr lang="pt-BR" sz="3200" b="1" dirty="0" smtClean="0"/>
              <a:t>, Mendes</a:t>
            </a:r>
            <a:r>
              <a:rPr lang="sr-Latn-RS" sz="3200" b="1" dirty="0" smtClean="0"/>
              <a:t> (Mendel)</a:t>
            </a:r>
            <a:r>
              <a:rPr lang="pt-BR" sz="3200" b="1" dirty="0" smtClean="0"/>
              <a:t>, Pinto</a:t>
            </a:r>
            <a:r>
              <a:rPr lang="sr-Latn-RS" sz="3200" b="1" dirty="0" smtClean="0"/>
              <a:t> (ofarban)</a:t>
            </a:r>
            <a:r>
              <a:rPr lang="pt-BR" sz="3200" b="1" dirty="0" smtClean="0"/>
              <a:t>, Pereira</a:t>
            </a:r>
            <a:r>
              <a:rPr lang="sr-Latn-RS" sz="3200" b="1" dirty="0" smtClean="0"/>
              <a:t> (kruška)</a:t>
            </a:r>
            <a:r>
              <a:rPr lang="pt-BR" sz="3200" b="1" dirty="0" smtClean="0"/>
              <a:t>, </a:t>
            </a:r>
            <a:endParaRPr lang="sr-Latn-RS" sz="3200" b="1" dirty="0" smtClean="0"/>
          </a:p>
          <a:p>
            <a:r>
              <a:rPr lang="pt-BR" sz="3200" b="1" dirty="0" smtClean="0"/>
              <a:t>Rodrigues</a:t>
            </a:r>
            <a:r>
              <a:rPr lang="sr-Latn-RS" sz="3200" b="1" dirty="0" smtClean="0"/>
              <a:t> (Roderigo)</a:t>
            </a:r>
            <a:r>
              <a:rPr lang="pt-BR" sz="3200" b="1" dirty="0" smtClean="0"/>
              <a:t>, </a:t>
            </a:r>
            <a:r>
              <a:rPr lang="sr-Latn-RS" sz="3200" b="1" dirty="0" smtClean="0"/>
              <a:t>Adania,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Adaniyyah</a:t>
            </a:r>
            <a:r>
              <a:rPr lang="sr-Latn-RS" sz="3200" b="1" dirty="0" smtClean="0"/>
              <a:t>, Adanja (poklon od Boga, </a:t>
            </a:r>
          </a:p>
          <a:p>
            <a:r>
              <a:rPr lang="sr-Latn-RS" sz="3200" b="1" dirty="0" smtClean="0"/>
              <a:t>Devojka iz Adena???), Musafija (harmonija, dobra volja, iskrenost),</a:t>
            </a:r>
          </a:p>
          <a:p>
            <a:r>
              <a:rPr lang="sr-Latn-RS" sz="3200" b="1" dirty="0" smtClean="0"/>
              <a:t> Almoslino (arap. Mujezin, propovednik), Alcalai (</a:t>
            </a:r>
            <a:r>
              <a:rPr lang="sr-Latn-RS" sz="3200" b="1" dirty="0"/>
              <a:t>arab.</a:t>
            </a:r>
            <a:r>
              <a:rPr lang="en-US" sz="3200" b="1" dirty="0"/>
              <a:t>al-</a:t>
            </a:r>
            <a:r>
              <a:rPr lang="en-US" sz="3200" b="1" dirty="0" err="1"/>
              <a:t>qalʿah</a:t>
            </a:r>
            <a:r>
              <a:rPr lang="sr-Latn-RS" sz="3200" b="1" dirty="0"/>
              <a:t> utvrda ili </a:t>
            </a:r>
            <a:r>
              <a:rPr lang="sr-Latn-RS" sz="3200" b="1" dirty="0" smtClean="0"/>
              <a:t>citadela), Adania, Adanja (?)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3596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640" y="1539637"/>
            <a:ext cx="1138843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„Zalutala“ prezimena – KATZENELLENBOGEN (u Pruskoj </a:t>
            </a:r>
            <a:r>
              <a:rPr 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naseljeno od </a:t>
            </a:r>
            <a:r>
              <a:rPr 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nekoliko nemačkih </a:t>
            </a:r>
            <a:r>
              <a:rPr 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plemena od lat. Cattimelibochi</a:t>
            </a:r>
            <a:r>
              <a:rPr 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var. ELLENBOGEN,BOGEN, KATZENELSON,KATZIN, ELIN </a:t>
            </a:r>
            <a:r>
              <a:rPr 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BOGEN. Prezime se </a:t>
            </a:r>
            <a:r>
              <a:rPr 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proširlo se po Italiji, Alzasu, Veneciji, Poljskoj, USA </a:t>
            </a:r>
            <a:r>
              <a:rPr 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Legenda </a:t>
            </a:r>
            <a:r>
              <a:rPr 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(bez istorijske </a:t>
            </a:r>
            <a:r>
              <a:rPr 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potvrde): </a:t>
            </a:r>
            <a:r>
              <a:rPr 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Saul Katzenellenbogen, sin Meira, je navodno izabran za kralja Poljske na jedan dan, što je dalo krila mašti </a:t>
            </a:r>
            <a:r>
              <a:rPr 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srednjevekovnim Jevrejima</a:t>
            </a:r>
            <a:r>
              <a:rPr 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koji su generacijama p</a:t>
            </a:r>
            <a:r>
              <a:rPr 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renosili i modifikovali ova imena. Kako je Saul bio „izabran“, nazvali su ga WAHL (nemački i jidiš „izbor“), što su mnogi Jevreji prihvatili za prezime. Zatim se vremenom ime promenilo u Vol (poljski vo) i dalje se transformisalo u Byk (poljski), Ochs (nemački) i Schorr (hebrejski) </a:t>
            </a:r>
            <a:r>
              <a:rPr lang="he-I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he-I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שור</a:t>
            </a:r>
            <a:r>
              <a:rPr lang="sr-Latn-R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(yiddish).</a:t>
            </a:r>
            <a:endParaRPr lang="sr-Latn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999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4">
                <a:alpha val="0"/>
                <a:lumMod val="0"/>
                <a:lumOff val="100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85891" y="374260"/>
            <a:ext cx="71966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RS" sz="36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PREZIMENA TRGOVACA I ZANATLIJA</a:t>
            </a:r>
            <a:endParaRPr lang="en-US" sz="36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8269" y="15285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20808" y="974551"/>
            <a:ext cx="18473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17824" y="1464340"/>
            <a:ext cx="12309824" cy="39087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R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KUPFER, BAKARIĆ, BAKAREC, COPPER(MANN), </a:t>
            </a:r>
          </a:p>
          <a:p>
            <a:pPr algn="ctr"/>
            <a:r>
              <a:rPr lang="sr-Latn-R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BARZILAI, FERRERO, GVOZDENOVIĆ, DEMIR,</a:t>
            </a:r>
          </a:p>
          <a:p>
            <a:pPr algn="ctr"/>
            <a:r>
              <a:rPr lang="sr-Latn-R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SREBRIĆ, SILBER, ARGENTER, ARGENTIER, SILVER, </a:t>
            </a:r>
          </a:p>
          <a:p>
            <a:pPr algn="ctr"/>
            <a:r>
              <a:rPr lang="sr-Latn-R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599763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GOLD, GOLDNER, ZLATIĆ, ZLATKOVIĆ, ARANY, De ORO</a:t>
            </a:r>
          </a:p>
          <a:p>
            <a:pPr algn="ctr"/>
            <a:r>
              <a:rPr lang="sr-Latn-R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2024D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DIAMANT, DIAMANTINO, DIJAMANT</a:t>
            </a:r>
          </a:p>
          <a:p>
            <a:pPr algn="ctr"/>
            <a:r>
              <a:rPr lang="sr-Latn-R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SCHUSTER, CORDONIER, ZAPTERO, COBBLER, CALZOLAIO</a:t>
            </a:r>
          </a:p>
          <a:p>
            <a:pPr algn="ctr"/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PEKARSKI, PEKARSKY, PEKATCH, PEKAREK, PEKATZ</a:t>
            </a:r>
            <a:r>
              <a:rPr lang="sr-Latn-RS" sz="3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BEKER</a:t>
            </a: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FF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071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5750">
              <a:srgbClr val="CFE5BF"/>
            </a:gs>
            <a:gs pos="93625">
              <a:srgbClr val="CCE4BC"/>
            </a:gs>
            <a:gs pos="91500">
              <a:srgbClr val="C9E2B8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9550" y="-55821"/>
            <a:ext cx="3857873" cy="6865935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965940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01974" y="0"/>
            <a:ext cx="10515600" cy="6544101"/>
          </a:xfrm>
          <a:gradFill flip="none" rotWithShape="1">
            <a:gsLst>
              <a:gs pos="0">
                <a:srgbClr val="FFC000"/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sr-Latn-RS" dirty="0"/>
              <a:t/>
            </a:r>
            <a:br>
              <a:rPr lang="sr-Latn-RS" dirty="0"/>
            </a:br>
            <a:r>
              <a:rPr lang="sr-Latn-RS" sz="4900" b="1" dirty="0" smtClean="0">
                <a:latin typeface="Arial Black" panose="020B0A04020102020204" pitchFamily="34" charset="0"/>
              </a:rPr>
              <a:t>Što se tiče imena, Jevreji su u početku davali hebrejska i aramejska imena iz Biblije, pri čemu su često povezivali ime sa kontekstom, ličnostima i događajima, tzv. konnotativna imena.(npr. Mojsije, Juda, Debora.)</a:t>
            </a:r>
            <a:endParaRPr lang="en-US" sz="49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04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4298" y="675564"/>
            <a:ext cx="11507702" cy="483209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  <a:bevelB/>
          </a:sp3d>
        </p:spPr>
        <p:txBody>
          <a:bodyPr wrap="none" rtlCol="0">
            <a:spAutoFit/>
          </a:bodyPr>
          <a:lstStyle/>
          <a:p>
            <a:pPr algn="ctr"/>
            <a:r>
              <a:rPr lang="sr-Latn-R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kako su Jevreji sveta, delom kao trgovci i </a:t>
            </a:r>
          </a:p>
          <a:p>
            <a:pPr algn="ctr"/>
            <a:r>
              <a:rPr lang="sr-Latn-R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putnici, bilo kao izgnanici živeli maltene u </a:t>
            </a:r>
          </a:p>
          <a:p>
            <a:pPr algn="ctr"/>
            <a:r>
              <a:rPr lang="sr-Latn-R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svim državama sveta, oni su pokupili </a:t>
            </a:r>
          </a:p>
          <a:p>
            <a:pPr algn="ctr"/>
            <a:r>
              <a:rPr lang="sr-Latn-R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mnogobrojna strana imena i obratno. Zajedno </a:t>
            </a:r>
          </a:p>
          <a:p>
            <a:pPr algn="ctr"/>
            <a:r>
              <a:rPr lang="sr-Latn-R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biblijskim /aramejskim i hebrejskim </a:t>
            </a:r>
          </a:p>
          <a:p>
            <a:pPr algn="ctr"/>
            <a:r>
              <a:rPr lang="sr-Latn-R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Imenima jevrejska onomastika predstavlja </a:t>
            </a:r>
          </a:p>
          <a:p>
            <a:pPr algn="ctr"/>
            <a:r>
              <a:rPr lang="sr-Latn-R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bogatu zbirku imena. 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99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3104" y="-111308"/>
            <a:ext cx="6428096" cy="784830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pPr algn="ctr"/>
            <a:endParaRPr lang="sr-Latn-RS" sz="5400" b="1" u="sng" dirty="0" smtClean="0">
              <a:ln w="22225">
                <a:solidFill>
                  <a:schemeClr val="tx1"/>
                </a:solidFill>
                <a:prstDash val="solid"/>
              </a:ln>
              <a:solidFill>
                <a:srgbClr val="CC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Latn-RS" sz="5400" b="1" u="sng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Prezimena</a:t>
            </a:r>
          </a:p>
          <a:p>
            <a:pPr algn="ctr"/>
            <a:r>
              <a:rPr lang="sr-Latn-RS" sz="44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Ornamentalna</a:t>
            </a:r>
          </a:p>
          <a:p>
            <a:pPr algn="ctr"/>
            <a:r>
              <a:rPr lang="sr-Latn-RS" sz="44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poreklu</a:t>
            </a:r>
          </a:p>
          <a:p>
            <a:pPr algn="ctr"/>
            <a:r>
              <a:rPr lang="sr-Latn-RS" sz="44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zanimanju</a:t>
            </a:r>
          </a:p>
          <a:p>
            <a:pPr algn="ctr"/>
            <a:r>
              <a:rPr lang="sr-Latn-RS" sz="44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funkciji</a:t>
            </a:r>
          </a:p>
          <a:p>
            <a:pPr algn="ctr"/>
            <a:r>
              <a:rPr lang="sr-Latn-RS" sz="44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„Gradska“</a:t>
            </a:r>
          </a:p>
          <a:p>
            <a:pPr algn="ctr"/>
            <a:r>
              <a:rPr lang="sr-Latn-RS" sz="44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Akronimi</a:t>
            </a:r>
          </a:p>
          <a:p>
            <a:pPr algn="ctr"/>
            <a:r>
              <a:rPr lang="sr-Latn-RS" sz="4400" b="1" dirty="0" smtClean="0">
                <a:ln w="22225">
                  <a:solidFill>
                    <a:schemeClr val="accent4"/>
                  </a:solidFill>
                  <a:prstDash val="solid"/>
                </a:ln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Obfuskacija</a:t>
            </a:r>
          </a:p>
          <a:p>
            <a:pPr algn="ctr"/>
            <a:endParaRPr lang="sr-Latn-RS" sz="4400" b="1" dirty="0">
              <a:ln w="22225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b="1" dirty="0">
              <a:ln w="22225">
                <a:solidFill>
                  <a:schemeClr val="accent4"/>
                </a:solidFill>
                <a:prstDash val="solid"/>
              </a:ln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79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4000">
              <a:schemeClr val="accent2">
                <a:lumMod val="4000"/>
                <a:lumOff val="96000"/>
              </a:schemeClr>
            </a:gs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35968" y="628153"/>
            <a:ext cx="11734358" cy="77251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ORNAMENTALNA PREZIMENA</a:t>
            </a:r>
          </a:p>
          <a:p>
            <a:endParaRPr lang="sr-Latn-RS" sz="2800" dirty="0" smtClean="0"/>
          </a:p>
          <a:p>
            <a:pPr>
              <a:lnSpc>
                <a:spcPct val="150000"/>
              </a:lnSpc>
            </a:pP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ROSENTHAL - ROZSAVÖLGYI,        ZUCKERBERG,  BLUMENBLATT</a:t>
            </a:r>
          </a:p>
          <a:p>
            <a:pPr>
              <a:lnSpc>
                <a:spcPct val="150000"/>
              </a:lnSpc>
            </a:pP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LILIENTHAL- LILOMVÖLGYI</a:t>
            </a:r>
          </a:p>
          <a:p>
            <a:pPr>
              <a:lnSpc>
                <a:spcPct val="150000"/>
              </a:lnSpc>
            </a:pP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KLINGHOFFER,   HIRSCHFELD</a:t>
            </a:r>
          </a:p>
          <a:p>
            <a:pPr>
              <a:lnSpc>
                <a:spcPct val="150000"/>
              </a:lnSpc>
            </a:pP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ROSWNZWEIG, RUBINSTEIN, MANDELSTAM, EDELSTEIN,</a:t>
            </a:r>
          </a:p>
          <a:p>
            <a:pPr>
              <a:lnSpc>
                <a:spcPct val="150000"/>
              </a:lnSpc>
            </a:pP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SCHÖNBERG - BEL(L)MONTE – MONTEBELLO</a:t>
            </a:r>
            <a:r>
              <a:rPr 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SZÉPHEGYI</a:t>
            </a:r>
          </a:p>
          <a:p>
            <a:pPr>
              <a:lnSpc>
                <a:spcPct val="150000"/>
              </a:lnSpc>
            </a:pP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GOLDBERG – ZLATOGORSKI - HARPAZ,  </a:t>
            </a:r>
          </a:p>
          <a:p>
            <a:pPr>
              <a:lnSpc>
                <a:spcPct val="150000"/>
              </a:lnSpc>
            </a:pP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BLUMENBERG - FLEURMONT – FLOREMONTE</a:t>
            </a:r>
            <a:r>
              <a:rPr 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BLOOMHILL - BLOOMBERG</a:t>
            </a:r>
          </a:p>
          <a:p>
            <a:pPr>
              <a:lnSpc>
                <a:spcPct val="150000"/>
              </a:lnSpc>
            </a:pPr>
            <a:r>
              <a:rPr lang="sr-Latn-R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GOLDSTEIN - GOLDSTONE</a:t>
            </a:r>
          </a:p>
          <a:p>
            <a:endParaRPr lang="sr-Latn-RS" sz="2800" dirty="0" smtClean="0"/>
          </a:p>
          <a:p>
            <a:endParaRPr lang="sr-Latn-RS" sz="2800" dirty="0"/>
          </a:p>
          <a:p>
            <a:endParaRPr lang="sr-Latn-RS" sz="2800" dirty="0"/>
          </a:p>
          <a:p>
            <a:endParaRPr lang="sr-Latn-R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15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88710" y="-232012"/>
            <a:ext cx="12280710" cy="57246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r-Latn-RS" sz="2800" b="1" u="sng" dirty="0" smtClean="0"/>
              <a:t>POREKLO-GEOGRAFSKO</a:t>
            </a:r>
          </a:p>
          <a:p>
            <a:pPr algn="ctr"/>
            <a:r>
              <a:rPr lang="sr-Latn-RS" sz="3200" b="1" dirty="0" smtClean="0"/>
              <a:t>Litvak, Litvinjenko, Litauer, Ukraincheck</a:t>
            </a:r>
          </a:p>
          <a:p>
            <a:pPr algn="ctr"/>
            <a:r>
              <a:rPr lang="sr-Latn-RS" sz="3200" b="1" dirty="0" smtClean="0"/>
              <a:t>Schlesinger – iz Šlezije</a:t>
            </a:r>
          </a:p>
          <a:p>
            <a:pPr algn="ctr"/>
            <a:r>
              <a:rPr lang="sr-Latn-RS" sz="3200" b="1" dirty="0" smtClean="0"/>
              <a:t>Holl</a:t>
            </a:r>
            <a:r>
              <a:rPr lang="en-US" sz="3200" b="1" dirty="0" smtClean="0"/>
              <a:t>ä</a:t>
            </a:r>
            <a:r>
              <a:rPr lang="sr-Latn-RS" sz="3200" b="1" dirty="0" smtClean="0"/>
              <a:t>nder iz Holandije, Luxemburg, Hamburg, Bacharach,</a:t>
            </a:r>
          </a:p>
          <a:p>
            <a:pPr algn="ctr"/>
            <a:r>
              <a:rPr lang="sr-Latn-RS" sz="3200" b="1" dirty="0" smtClean="0"/>
              <a:t>Wiener – iz Beča, Berliner, Berlinguer – </a:t>
            </a:r>
            <a:r>
              <a:rPr lang="sr-Latn-RS" sz="3200" b="1" smtClean="0"/>
              <a:t>iz Berlina,Landau(er)</a:t>
            </a:r>
            <a:endParaRPr lang="sr-Latn-RS" sz="3200" b="1" dirty="0" smtClean="0"/>
          </a:p>
          <a:p>
            <a:pPr algn="ctr"/>
            <a:r>
              <a:rPr lang="sr-Latn-RS" sz="3200" b="1" dirty="0" smtClean="0"/>
              <a:t>Ungar – iz Mađarske, Moschkovitz, Moskovski iz Moskve</a:t>
            </a:r>
          </a:p>
          <a:p>
            <a:pPr algn="ctr"/>
            <a:r>
              <a:rPr lang="sr-Latn-RS" sz="3200" b="1" dirty="0" smtClean="0"/>
              <a:t>Polack, Polak – iz Poljske, Boehm iz Moravske</a:t>
            </a:r>
          </a:p>
          <a:p>
            <a:pPr algn="ctr"/>
            <a:r>
              <a:rPr lang="sr-Latn-RS" sz="3200" b="1" dirty="0" smtClean="0"/>
              <a:t>Oistrach – iz </a:t>
            </a:r>
            <a:r>
              <a:rPr lang="sr-Latn-RS" sz="3200" b="1" dirty="0"/>
              <a:t>Austrije, Frankfurter, </a:t>
            </a:r>
          </a:p>
          <a:p>
            <a:pPr algn="ctr"/>
            <a:r>
              <a:rPr lang="sr-Latn-RS" sz="3200" b="1" dirty="0" smtClean="0"/>
              <a:t>Vinaver, </a:t>
            </a:r>
            <a:r>
              <a:rPr lang="en-US" sz="3200" b="1" dirty="0" err="1"/>
              <a:t>Vinevski</a:t>
            </a:r>
            <a:r>
              <a:rPr lang="en-US" sz="3200" b="1" dirty="0"/>
              <a:t>, </a:t>
            </a:r>
            <a:r>
              <a:rPr lang="en-US" sz="3200" b="1" dirty="0" err="1"/>
              <a:t>Wieniawski</a:t>
            </a:r>
            <a:r>
              <a:rPr lang="en-US" sz="3200" b="1" dirty="0"/>
              <a:t> </a:t>
            </a:r>
            <a:r>
              <a:rPr lang="sr-Latn-RS" sz="3200" b="1" dirty="0" smtClean="0"/>
              <a:t>jevr. predgrađe Lublina</a:t>
            </a:r>
          </a:p>
          <a:p>
            <a:pPr algn="ctr"/>
            <a:r>
              <a:rPr lang="sr-Latn-RS" sz="3200" b="1" dirty="0" smtClean="0"/>
              <a:t>Belgrader, Agramer iz Zagreba, </a:t>
            </a:r>
            <a:r>
              <a:rPr lang="en-US" sz="3200" b="1" dirty="0" err="1"/>
              <a:t>Yerushalmi</a:t>
            </a:r>
            <a:r>
              <a:rPr lang="en-US" sz="3200" b="1" dirty="0"/>
              <a:t>,</a:t>
            </a:r>
            <a:endParaRPr lang="sr-Latn-RS" sz="3200" b="1" dirty="0"/>
          </a:p>
          <a:p>
            <a:pPr algn="ctr"/>
            <a:r>
              <a:rPr lang="sr-Latn-RS" sz="3200" b="1" dirty="0" smtClean="0"/>
              <a:t>Offner – iz Bude, Budapester (</a:t>
            </a:r>
            <a:r>
              <a:rPr lang="sr-Latn-RS" sz="3200" b="1" dirty="0"/>
              <a:t>Budimpešta itd.)</a:t>
            </a:r>
            <a:endParaRPr lang="sr-Latn-RS" sz="32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79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5000">
              <a:schemeClr val="accent5">
                <a:lumMod val="60000"/>
                <a:lumOff val="40000"/>
              </a:schemeClr>
            </a:gs>
            <a:gs pos="93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20166" y="511350"/>
            <a:ext cx="46666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FUNKCIJI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04692"/>
            <a:ext cx="1166626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b="1" dirty="0" smtClean="0"/>
              <a:t>Kohn, Kahn, Kohen, Cohen, Kagan(ovič), Barkan, Duchen, Duchan, Levi, Levy, Levinsky, Löwy, Rabin, Rabinovič, Rabinsky, Rabinek, Rabiner, </a:t>
            </a:r>
            <a:r>
              <a:rPr lang="en-US" sz="2800" b="1" dirty="0" err="1"/>
              <a:t>Rabinerson</a:t>
            </a:r>
            <a:r>
              <a:rPr lang="en-US" sz="2800" b="1" dirty="0"/>
              <a:t>, </a:t>
            </a:r>
            <a:r>
              <a:rPr lang="en-US" sz="2800" b="1" dirty="0" err="1"/>
              <a:t>Rabinowicz</a:t>
            </a:r>
            <a:r>
              <a:rPr lang="en-US" sz="2800" b="1" dirty="0"/>
              <a:t>, </a:t>
            </a:r>
            <a:r>
              <a:rPr lang="en-US" sz="2800" b="1" dirty="0" err="1" smtClean="0"/>
              <a:t>Rabinoff</a:t>
            </a:r>
            <a:r>
              <a:rPr lang="en-US" sz="2800" b="1" dirty="0" smtClean="0"/>
              <a:t>,</a:t>
            </a:r>
            <a:r>
              <a:rPr lang="sr-Latn-RS" sz="2800" b="1" dirty="0" smtClean="0"/>
              <a:t> </a:t>
            </a:r>
            <a:r>
              <a:rPr lang="en-US" sz="2800" b="1" dirty="0" err="1" smtClean="0"/>
              <a:t>Rabinow</a:t>
            </a:r>
            <a:r>
              <a:rPr lang="en-US" sz="2800" b="1" dirty="0"/>
              <a:t>, </a:t>
            </a:r>
            <a:r>
              <a:rPr lang="en-US" sz="2800" b="1" dirty="0" err="1"/>
              <a:t>Rabinovich</a:t>
            </a:r>
            <a:r>
              <a:rPr lang="en-US" sz="2800" b="1" dirty="0"/>
              <a:t>,</a:t>
            </a:r>
            <a:r>
              <a:rPr lang="sr-Latn-RS" sz="2800" b="1" dirty="0" smtClean="0"/>
              <a:t> </a:t>
            </a:r>
            <a:r>
              <a:rPr lang="en-US" sz="2800" b="1" dirty="0" err="1"/>
              <a:t>Sacerdote</a:t>
            </a:r>
            <a:r>
              <a:rPr lang="en-US" sz="2800" b="1" dirty="0"/>
              <a:t>, </a:t>
            </a:r>
            <a:r>
              <a:rPr lang="en-US" sz="2800" b="1" dirty="0" err="1"/>
              <a:t>Sacerdoti</a:t>
            </a:r>
            <a:r>
              <a:rPr lang="en-US" sz="2800" b="1" dirty="0"/>
              <a:t>, </a:t>
            </a:r>
            <a:r>
              <a:rPr lang="en-US" sz="2800" b="1" dirty="0" err="1"/>
              <a:t>Sacerdotte</a:t>
            </a:r>
            <a:r>
              <a:rPr lang="en-US" sz="2800" b="1" dirty="0"/>
              <a:t> </a:t>
            </a:r>
            <a:r>
              <a:rPr lang="en-US" sz="2800" b="1" dirty="0" smtClean="0"/>
              <a:t>Abate</a:t>
            </a:r>
            <a:r>
              <a:rPr lang="sr-Latn-RS" sz="2800" b="1" dirty="0" smtClean="0"/>
              <a:t>,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Hacham</a:t>
            </a:r>
            <a:r>
              <a:rPr lang="en-US" sz="2800" b="1" dirty="0"/>
              <a:t>, </a:t>
            </a:r>
            <a:r>
              <a:rPr lang="sr-Latn-RS" sz="2800" b="1" dirty="0" smtClean="0"/>
              <a:t>Kaplan</a:t>
            </a:r>
            <a:r>
              <a:rPr lang="sr-Latn-RS" sz="2800" b="1" dirty="0"/>
              <a:t>, 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Lamdan</a:t>
            </a:r>
            <a:r>
              <a:rPr lang="sr-Latn-RS" sz="2800" b="1" dirty="0" smtClean="0"/>
              <a:t>,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Abravanel</a:t>
            </a:r>
            <a:r>
              <a:rPr lang="sr-Latn-RS" sz="2800" b="1" dirty="0" smtClean="0"/>
              <a:t>, A</a:t>
            </a:r>
            <a:r>
              <a:rPr lang="en-US" sz="2800" b="1" dirty="0" err="1" smtClean="0"/>
              <a:t>barbanel</a:t>
            </a:r>
            <a:r>
              <a:rPr lang="en-US" sz="2800" b="1" dirty="0" smtClean="0"/>
              <a:t>, </a:t>
            </a:r>
            <a:r>
              <a:rPr lang="en-US" sz="2800" b="1" dirty="0" err="1"/>
              <a:t>Avravanel</a:t>
            </a:r>
            <a:r>
              <a:rPr lang="en-US" sz="2800" b="1" dirty="0"/>
              <a:t>, </a:t>
            </a:r>
            <a:r>
              <a:rPr lang="en-US" sz="2800" b="1" dirty="0" err="1"/>
              <a:t>Barbernell</a:t>
            </a:r>
            <a:r>
              <a:rPr lang="en-US" sz="2800" b="1" dirty="0"/>
              <a:t>, </a:t>
            </a:r>
            <a:r>
              <a:rPr lang="en-US" sz="2800" b="1" dirty="0" err="1" smtClean="0"/>
              <a:t>Barbanel</a:t>
            </a:r>
            <a:r>
              <a:rPr lang="sr-Latn-RS" sz="2800" b="1" dirty="0" smtClean="0"/>
              <a:t>, </a:t>
            </a:r>
            <a:r>
              <a:rPr lang="en-US" sz="2800" b="1" dirty="0" err="1"/>
              <a:t>Praistre</a:t>
            </a:r>
            <a:r>
              <a:rPr lang="en-US" sz="2800" b="1" dirty="0"/>
              <a:t>, </a:t>
            </a:r>
            <a:r>
              <a:rPr lang="en-US" sz="2800" b="1" dirty="0" err="1"/>
              <a:t>Praitre</a:t>
            </a:r>
            <a:r>
              <a:rPr lang="en-US" sz="2800" b="1" dirty="0"/>
              <a:t>, </a:t>
            </a:r>
            <a:r>
              <a:rPr lang="en-US" sz="2800" b="1" dirty="0" err="1"/>
              <a:t>Preste</a:t>
            </a:r>
            <a:r>
              <a:rPr lang="en-US" sz="2800" b="1" dirty="0"/>
              <a:t>, </a:t>
            </a:r>
            <a:r>
              <a:rPr lang="en-US" sz="2800" b="1" dirty="0" err="1"/>
              <a:t>Prestre</a:t>
            </a:r>
            <a:r>
              <a:rPr lang="en-US" sz="2800" b="1" dirty="0"/>
              <a:t>, </a:t>
            </a:r>
            <a:r>
              <a:rPr lang="en-US" sz="2800" b="1" dirty="0" err="1" smtClean="0"/>
              <a:t>Prestrel</a:t>
            </a:r>
            <a:r>
              <a:rPr lang="en-US" sz="2800" b="1" dirty="0" smtClean="0"/>
              <a:t>,</a:t>
            </a:r>
            <a:r>
              <a:rPr lang="sr-Latn-RS" sz="2800" b="1" dirty="0" smtClean="0"/>
              <a:t> </a:t>
            </a:r>
            <a:r>
              <a:rPr lang="en-US" sz="2800" b="1" dirty="0" err="1" smtClean="0"/>
              <a:t>Prestrelle</a:t>
            </a:r>
            <a:r>
              <a:rPr lang="en-US" sz="2800" b="1" dirty="0"/>
              <a:t>, </a:t>
            </a:r>
            <a:r>
              <a:rPr lang="en-US" sz="2800" b="1" dirty="0" err="1" smtClean="0"/>
              <a:t>Prête</a:t>
            </a:r>
            <a:r>
              <a:rPr lang="en-US" sz="2800" b="1" dirty="0"/>
              <a:t>, </a:t>
            </a:r>
            <a:r>
              <a:rPr lang="en-US" sz="2800" b="1" dirty="0" err="1"/>
              <a:t>Pretree</a:t>
            </a:r>
            <a:r>
              <a:rPr lang="en-US" sz="2800" b="1" dirty="0"/>
              <a:t>, </a:t>
            </a:r>
            <a:r>
              <a:rPr lang="en-US" sz="2800" b="1" dirty="0" err="1"/>
              <a:t>Pretrel</a:t>
            </a:r>
            <a:r>
              <a:rPr lang="en-US" sz="2800" b="1" dirty="0"/>
              <a:t>, </a:t>
            </a:r>
            <a:r>
              <a:rPr lang="en-US" sz="2800" b="1" dirty="0" err="1" smtClean="0"/>
              <a:t>PretteLapretre</a:t>
            </a:r>
            <a:r>
              <a:rPr lang="en-US" sz="2800" b="1" dirty="0"/>
              <a:t>, Le </a:t>
            </a:r>
            <a:r>
              <a:rPr lang="en-US" sz="2800" b="1" dirty="0" err="1"/>
              <a:t>Prebstre</a:t>
            </a:r>
            <a:r>
              <a:rPr lang="en-US" sz="2800" b="1" dirty="0"/>
              <a:t>, Le </a:t>
            </a:r>
            <a:r>
              <a:rPr lang="en-US" sz="2800" b="1" dirty="0" err="1"/>
              <a:t>Prestre</a:t>
            </a:r>
            <a:r>
              <a:rPr lang="en-US" sz="2800" b="1" dirty="0"/>
              <a:t>, </a:t>
            </a:r>
            <a:r>
              <a:rPr lang="en-US" sz="2800" b="1" dirty="0" smtClean="0"/>
              <a:t>Le</a:t>
            </a:r>
            <a:r>
              <a:rPr lang="sr-Latn-RS" sz="2800" b="1" dirty="0" smtClean="0"/>
              <a:t> </a:t>
            </a:r>
            <a:r>
              <a:rPr lang="nn-NO" sz="2800" b="1" dirty="0"/>
              <a:t>Priest, Preist, Prest, Prost i </a:t>
            </a:r>
            <a:r>
              <a:rPr lang="nn-NO" sz="2800" b="1" dirty="0" smtClean="0"/>
              <a:t>Priestman</a:t>
            </a:r>
            <a:r>
              <a:rPr lang="sr-Latn-RS" sz="2800" b="1" dirty="0" smtClean="0"/>
              <a:t>,</a:t>
            </a:r>
            <a:r>
              <a:rPr lang="en-US" sz="2800" b="1" dirty="0"/>
              <a:t> </a:t>
            </a:r>
            <a:r>
              <a:rPr lang="en-US" sz="2800" b="1" dirty="0" err="1"/>
              <a:t>Grossinger</a:t>
            </a:r>
            <a:r>
              <a:rPr lang="en-US" sz="2800" b="1" dirty="0"/>
              <a:t>, </a:t>
            </a:r>
            <a:r>
              <a:rPr lang="en-US" sz="2800" b="1" dirty="0" err="1"/>
              <a:t>Kleinsinger</a:t>
            </a:r>
            <a:r>
              <a:rPr lang="en-US" sz="2800" b="1" dirty="0"/>
              <a:t>, </a:t>
            </a:r>
            <a:r>
              <a:rPr lang="en-US" sz="2800" b="1" dirty="0" err="1"/>
              <a:t>Singerman</a:t>
            </a:r>
            <a:r>
              <a:rPr lang="en-US" sz="2800" b="1" dirty="0"/>
              <a:t>(n</a:t>
            </a:r>
            <a:r>
              <a:rPr lang="en-US" sz="2800" b="1" dirty="0" smtClean="0"/>
              <a:t>),</a:t>
            </a:r>
            <a:r>
              <a:rPr lang="sr-Latn-RS" sz="2800" b="1" dirty="0" smtClean="0"/>
              <a:t> </a:t>
            </a:r>
            <a:r>
              <a:rPr lang="en-US" sz="2800" b="1" dirty="0" err="1" smtClean="0"/>
              <a:t>Schulsinge</a:t>
            </a:r>
            <a:r>
              <a:rPr lang="sr-Latn-RS" sz="2800" b="1" dirty="0" smtClean="0"/>
              <a:t>r, </a:t>
            </a:r>
            <a:r>
              <a:rPr lang="en-US" sz="2800" b="1" dirty="0" err="1"/>
              <a:t>Meshorer</a:t>
            </a:r>
            <a:r>
              <a:rPr lang="en-US" sz="2800" b="1" dirty="0"/>
              <a:t>, </a:t>
            </a:r>
            <a:r>
              <a:rPr lang="en-US" sz="2800" b="1" dirty="0" err="1"/>
              <a:t>Meschores</a:t>
            </a:r>
            <a:r>
              <a:rPr lang="en-US" sz="2800" b="1" dirty="0"/>
              <a:t>, </a:t>
            </a:r>
            <a:r>
              <a:rPr lang="en-US" sz="2800" b="1" dirty="0" err="1" smtClean="0"/>
              <a:t>Meschures</a:t>
            </a:r>
            <a:r>
              <a:rPr lang="sr-Latn-RS" sz="2800" b="1" dirty="0" smtClean="0"/>
              <a:t>,</a:t>
            </a:r>
            <a:r>
              <a:rPr lang="en-US" sz="2800" b="1" dirty="0"/>
              <a:t> </a:t>
            </a:r>
            <a:r>
              <a:rPr lang="en-US" sz="2800" b="1" dirty="0" err="1"/>
              <a:t>Spivak</a:t>
            </a:r>
            <a:r>
              <a:rPr lang="en-US" sz="2800" b="1" dirty="0"/>
              <a:t>, </a:t>
            </a:r>
            <a:r>
              <a:rPr lang="en-US" sz="2800" b="1" dirty="0" err="1"/>
              <a:t>Spiewak</a:t>
            </a:r>
            <a:r>
              <a:rPr lang="en-US" sz="2800" b="1" dirty="0"/>
              <a:t>, </a:t>
            </a:r>
            <a:r>
              <a:rPr lang="en-US" sz="2800" b="1" dirty="0" err="1" smtClean="0"/>
              <a:t>Spevak</a:t>
            </a:r>
            <a:r>
              <a:rPr lang="sr-Latn-RS" sz="2800" b="1" dirty="0" smtClean="0"/>
              <a:t>, Šameš, Šamaš, Gabai, </a:t>
            </a:r>
          </a:p>
          <a:p>
            <a:r>
              <a:rPr lang="sr-Latn-RS" sz="2800" b="1" i="1" dirty="0" smtClean="0">
                <a:solidFill>
                  <a:srgbClr val="FF0000"/>
                </a:solidFill>
              </a:rPr>
              <a:t>Schatz</a:t>
            </a:r>
            <a:r>
              <a:rPr lang="sr-Latn-RS" sz="2800" b="1" i="1" dirty="0" smtClean="0"/>
              <a:t> (</a:t>
            </a:r>
            <a:r>
              <a:rPr lang="sr-Latn-RS" sz="2800" b="1" i="1" dirty="0">
                <a:solidFill>
                  <a:srgbClr val="FF0000"/>
                </a:solidFill>
              </a:rPr>
              <a:t>S</a:t>
            </a:r>
            <a:r>
              <a:rPr lang="en-US" sz="2800" b="1" i="1" dirty="0" err="1" smtClean="0">
                <a:solidFill>
                  <a:srgbClr val="FF0000"/>
                </a:solidFill>
              </a:rPr>
              <a:t>h</a:t>
            </a:r>
            <a:r>
              <a:rPr lang="en-US" sz="2800" b="1" i="1" dirty="0" err="1" smtClean="0"/>
              <a:t>aliah</a:t>
            </a:r>
            <a:r>
              <a:rPr lang="en-US" sz="2800" b="1" i="1" dirty="0" smtClean="0"/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tz</a:t>
            </a:r>
            <a:r>
              <a:rPr lang="en-US" sz="2800" b="1" i="1" dirty="0" err="1" smtClean="0"/>
              <a:t>ibbur</a:t>
            </a:r>
            <a:r>
              <a:rPr lang="sr-Latn-RS" sz="2800" b="1" i="1" dirty="0" smtClean="0"/>
              <a:t> </a:t>
            </a:r>
            <a:r>
              <a:rPr lang="en-US" sz="2800" b="1" i="1" dirty="0" err="1"/>
              <a:t>sveštenik</a:t>
            </a:r>
            <a:r>
              <a:rPr lang="en-US" sz="2800" b="1" i="1" dirty="0"/>
              <a:t> </a:t>
            </a:r>
            <a:r>
              <a:rPr lang="en-US" sz="2800" b="1" i="1" dirty="0" err="1"/>
              <a:t>zajednice</a:t>
            </a:r>
            <a:r>
              <a:rPr lang="en-US" sz="2800" b="1" i="1" dirty="0" smtClean="0"/>
              <a:t>).</a:t>
            </a:r>
            <a:r>
              <a:rPr lang="sr-Latn-RS" sz="2800" b="1" i="1" dirty="0" smtClean="0"/>
              <a:t> </a:t>
            </a:r>
            <a:r>
              <a:rPr lang="sr-Latn-RS" sz="2800" b="1" i="1" dirty="0" smtClean="0">
                <a:solidFill>
                  <a:srgbClr val="FF0000"/>
                </a:solidFill>
              </a:rPr>
              <a:t>Katz</a:t>
            </a:r>
            <a:r>
              <a:rPr lang="sr-Latn-RS" sz="2800" b="1" i="1" dirty="0" smtClean="0"/>
              <a:t> (</a:t>
            </a:r>
            <a:r>
              <a:rPr lang="sr-Latn-RS" sz="2800" b="1" i="1" dirty="0" smtClean="0">
                <a:solidFill>
                  <a:srgbClr val="FF0000"/>
                </a:solidFill>
              </a:rPr>
              <a:t>K</a:t>
            </a:r>
            <a:r>
              <a:rPr lang="sr-Latn-RS" sz="2800" b="1" i="1" dirty="0" smtClean="0"/>
              <a:t>ohen </a:t>
            </a:r>
            <a:r>
              <a:rPr lang="sr-Latn-RS" sz="2800" b="1" i="1" dirty="0" smtClean="0">
                <a:solidFill>
                  <a:srgbClr val="FF0000"/>
                </a:solidFill>
              </a:rPr>
              <a:t>tz</a:t>
            </a:r>
            <a:r>
              <a:rPr lang="sr-Latn-RS" sz="2800" b="1" i="1" dirty="0" smtClean="0"/>
              <a:t>edek-</a:t>
            </a:r>
            <a:r>
              <a:rPr lang="en-US" sz="2800" b="1" i="1" dirty="0" err="1"/>
              <a:t>pravedni</a:t>
            </a:r>
            <a:r>
              <a:rPr lang="en-US" sz="2800" b="1" i="1" dirty="0"/>
              <a:t> </a:t>
            </a:r>
            <a:r>
              <a:rPr lang="en-US" sz="2800" b="1" i="1" dirty="0" err="1"/>
              <a:t>sveštenik</a:t>
            </a:r>
            <a:r>
              <a:rPr lang="en-US" sz="2800" b="1" i="1" dirty="0"/>
              <a:t>.</a:t>
            </a:r>
            <a:r>
              <a:rPr lang="sr-Latn-RS" sz="2800" b="1" i="1" dirty="0" smtClean="0"/>
              <a:t>), </a:t>
            </a:r>
            <a:r>
              <a:rPr lang="sr-Latn-RS" sz="2800" b="1" i="1" dirty="0" smtClean="0">
                <a:solidFill>
                  <a:srgbClr val="FF0000"/>
                </a:solidFill>
              </a:rPr>
              <a:t>Schoen</a:t>
            </a:r>
            <a:r>
              <a:rPr lang="sr-Latn-RS" sz="2800" b="1" i="1" dirty="0" smtClean="0"/>
              <a:t> (</a:t>
            </a:r>
            <a:r>
              <a:rPr lang="sr-Latn-RS" sz="2800" b="1" i="1" dirty="0">
                <a:solidFill>
                  <a:srgbClr val="FF0000"/>
                </a:solidFill>
              </a:rPr>
              <a:t>Sh</a:t>
            </a:r>
            <a:r>
              <a:rPr lang="sr-Latn-RS" sz="2800" b="1" i="1" dirty="0" smtClean="0"/>
              <a:t>aliah </a:t>
            </a:r>
            <a:r>
              <a:rPr lang="sr-Latn-RS" sz="2800" b="1" i="1" dirty="0">
                <a:solidFill>
                  <a:srgbClr val="FF0000"/>
                </a:solidFill>
              </a:rPr>
              <a:t>n</a:t>
            </a:r>
            <a:r>
              <a:rPr lang="sr-Latn-RS" sz="2800" b="1" i="1" dirty="0" smtClean="0"/>
              <a:t>eeman - pouzdani poverenik zajednice), </a:t>
            </a:r>
            <a:r>
              <a:rPr lang="sr-Latn-RS" sz="2800" b="1" i="1" dirty="0" smtClean="0">
                <a:solidFill>
                  <a:srgbClr val="FF0000"/>
                </a:solidFill>
              </a:rPr>
              <a:t>Segal </a:t>
            </a:r>
            <a:r>
              <a:rPr lang="sr-Latn-RS" sz="2800" b="1" i="1" dirty="0" smtClean="0"/>
              <a:t>(</a:t>
            </a:r>
            <a:r>
              <a:rPr lang="sr-Latn-RS" sz="2800" b="1" i="1" dirty="0">
                <a:solidFill>
                  <a:srgbClr val="FF0000"/>
                </a:solidFill>
              </a:rPr>
              <a:t>seg</a:t>
            </a:r>
            <a:r>
              <a:rPr lang="sr-Latn-RS" sz="2800" b="1" i="1" dirty="0"/>
              <a:t>a</a:t>
            </a:r>
            <a:r>
              <a:rPr lang="sr-Latn-RS" sz="2800" b="1" i="1" dirty="0" smtClean="0"/>
              <a:t>n</a:t>
            </a:r>
            <a:r>
              <a:rPr lang="sr-Latn-RS" sz="2800" b="1" i="1" dirty="0" smtClean="0">
                <a:solidFill>
                  <a:srgbClr val="FF0000"/>
                </a:solidFill>
              </a:rPr>
              <a:t> </a:t>
            </a:r>
            <a:r>
              <a:rPr lang="sr-Latn-RS" sz="2800" b="1" i="1" dirty="0">
                <a:solidFill>
                  <a:srgbClr val="FF0000"/>
                </a:solidFill>
              </a:rPr>
              <a:t>l</a:t>
            </a:r>
            <a:r>
              <a:rPr lang="sr-Latn-RS" sz="2800" b="1" i="1" dirty="0" smtClean="0"/>
              <a:t>eviah),</a:t>
            </a:r>
            <a:r>
              <a:rPr lang="sr-Latn-RS" sz="2800" b="1" i="1" dirty="0" smtClean="0">
                <a:solidFill>
                  <a:srgbClr val="FF0000"/>
                </a:solidFill>
              </a:rPr>
              <a:t> </a:t>
            </a:r>
            <a:r>
              <a:rPr lang="sr-Latn-RS" sz="2800" b="1" i="1" dirty="0"/>
              <a:t>član </a:t>
            </a:r>
            <a:r>
              <a:rPr lang="sr-Latn-RS" sz="2800" b="1" i="1" dirty="0" smtClean="0"/>
              <a:t>levita), </a:t>
            </a:r>
            <a:r>
              <a:rPr lang="sr-Latn-RS" sz="2800" b="1" i="1" dirty="0">
                <a:solidFill>
                  <a:srgbClr val="FF0000"/>
                </a:solidFill>
              </a:rPr>
              <a:t>C</a:t>
            </a:r>
            <a:r>
              <a:rPr lang="sr-Latn-RS" sz="2800" b="1" i="1" dirty="0" smtClean="0">
                <a:solidFill>
                  <a:srgbClr val="FF0000"/>
                </a:solidFill>
              </a:rPr>
              <a:t>hagal, Zoegel</a:t>
            </a:r>
            <a:r>
              <a:rPr lang="sr-Latn-RS" sz="2800" b="1" i="1" dirty="0" smtClean="0"/>
              <a:t>.</a:t>
            </a:r>
            <a:r>
              <a:rPr lang="sr-Latn-RS" sz="2800" b="1" i="1" dirty="0" smtClean="0">
                <a:solidFill>
                  <a:srgbClr val="FF0000"/>
                </a:solidFill>
              </a:rPr>
              <a:t>     </a:t>
            </a:r>
            <a:endParaRPr lang="sr-Latn-RS" sz="2800" b="1" i="1" dirty="0" smtClean="0"/>
          </a:p>
          <a:p>
            <a:endParaRPr lang="en-US" sz="2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588758" y="7198558"/>
            <a:ext cx="6640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A Dictionary of Jewish Names and TheirHhistory by Benzion Kaganoff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3865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29653" y="1371600"/>
            <a:ext cx="15246920" cy="526297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/>
              <a:t>Blechman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limar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Fleischauer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Fleischmann (</a:t>
            </a:r>
            <a:r>
              <a:rPr lang="en-US" sz="2400" b="1" dirty="0" err="1" smtClean="0"/>
              <a:t>mesar</a:t>
            </a:r>
            <a:r>
              <a:rPr lang="en-US" sz="2400" b="1" dirty="0" smtClean="0"/>
              <a:t>), Garfunkel</a:t>
            </a:r>
            <a:r>
              <a:rPr lang="he-IL" sz="2400" b="1" dirty="0" smtClean="0"/>
              <a:t>גאָרפינקל) - </a:t>
            </a:r>
            <a:r>
              <a:rPr lang="sr-Latn-RS" sz="2400" b="1" dirty="0" smtClean="0"/>
              <a:t> </a:t>
            </a:r>
            <a:r>
              <a:rPr lang="en-US" sz="2400" b="1" dirty="0" err="1" smtClean="0"/>
              <a:t>Gorfinkl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jidiš</a:t>
            </a:r>
            <a:r>
              <a:rPr lang="en-US" sz="2400" b="1" dirty="0" smtClean="0"/>
              <a:t> – </a:t>
            </a:r>
            <a:endParaRPr lang="sr-Latn-RS" sz="2400" b="1" dirty="0" smtClean="0"/>
          </a:p>
          <a:p>
            <a:pPr algn="just"/>
            <a:r>
              <a:rPr lang="en-US" sz="2400" b="1" dirty="0" err="1" smtClean="0"/>
              <a:t>Gerstmann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trgovac</a:t>
            </a:r>
            <a:r>
              <a:rPr lang="en-US" sz="2400" b="1" dirty="0" smtClean="0"/>
              <a:t> - </a:t>
            </a:r>
            <a:r>
              <a:rPr lang="en-US" sz="2400" b="1" dirty="0" err="1" smtClean="0"/>
              <a:t>zrno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ječma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Gewürtzmann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trgovac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začinima</a:t>
            </a:r>
            <a:r>
              <a:rPr lang="en-US" sz="2400" b="1" dirty="0" smtClean="0"/>
              <a:t>), Glassman (</a:t>
            </a:r>
            <a:r>
              <a:rPr lang="en-US" sz="2400" b="1" dirty="0" err="1" smtClean="0"/>
              <a:t>staklar</a:t>
            </a:r>
            <a:r>
              <a:rPr lang="en-US" sz="2400" b="1" dirty="0" smtClean="0"/>
              <a:t>), Glazer </a:t>
            </a:r>
            <a:endParaRPr lang="sr-Latn-RS" sz="2400" b="1" dirty="0" smtClean="0"/>
          </a:p>
          <a:p>
            <a:pPr algn="just"/>
            <a:r>
              <a:rPr lang="en-US" sz="2400" b="1" dirty="0" smtClean="0"/>
              <a:t>(</a:t>
            </a:r>
            <a:r>
              <a:rPr lang="en-US" sz="2400" b="1" dirty="0" err="1" smtClean="0"/>
              <a:t>pravi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glazuru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Hammerschlag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udara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čekićem</a:t>
            </a:r>
            <a:r>
              <a:rPr lang="en-US" sz="2400" b="1" dirty="0" smtClean="0"/>
              <a:t>),</a:t>
            </a:r>
            <a:r>
              <a:rPr lang="sr-Latn-RS" sz="2400" b="1" dirty="0" smtClean="0"/>
              <a:t> </a:t>
            </a:r>
            <a:r>
              <a:rPr lang="en-US" sz="2400" b="1" dirty="0" smtClean="0"/>
              <a:t>Hammerstein (</a:t>
            </a:r>
            <a:r>
              <a:rPr lang="en-US" sz="2400" b="1" dirty="0" err="1" smtClean="0"/>
              <a:t>kamen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čekić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Harmelin</a:t>
            </a:r>
            <a:r>
              <a:rPr lang="en-US" sz="2400" b="1" dirty="0" smtClean="0"/>
              <a:t> </a:t>
            </a:r>
            <a:endParaRPr lang="sr-Latn-RS" sz="2400" b="1" dirty="0" smtClean="0"/>
          </a:p>
          <a:p>
            <a:pPr algn="just"/>
            <a:r>
              <a:rPr lang="en-US" sz="2400" b="1" dirty="0" smtClean="0"/>
              <a:t>(</a:t>
            </a:r>
            <a:r>
              <a:rPr lang="en-US" sz="2400" b="1" dirty="0" err="1" smtClean="0"/>
              <a:t>krznar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hermelin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Kerz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Kerzer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Candella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sveća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svećar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Kornmehl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pšenično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brašno</a:t>
            </a:r>
            <a:r>
              <a:rPr lang="en-US" sz="2400" b="1" dirty="0" smtClean="0"/>
              <a:t>), </a:t>
            </a:r>
            <a:endParaRPr lang="sr-Latn-RS" sz="2400" b="1" dirty="0" smtClean="0"/>
          </a:p>
          <a:p>
            <a:pPr algn="just"/>
            <a:r>
              <a:rPr lang="en-US" sz="2400" b="1" dirty="0" err="1" smtClean="0"/>
              <a:t>Tischler</a:t>
            </a:r>
            <a:r>
              <a:rPr lang="en-US" sz="2400" b="1" dirty="0" smtClean="0"/>
              <a:t>, Carpenter (</a:t>
            </a:r>
            <a:r>
              <a:rPr lang="en-US" sz="2400" b="1" dirty="0" err="1" smtClean="0"/>
              <a:t>stolar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Koval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Kowalsky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Kowal</a:t>
            </a:r>
            <a:r>
              <a:rPr lang="en-US" sz="2400" b="1" dirty="0" smtClean="0"/>
              <a:t> (</a:t>
            </a:r>
            <a:r>
              <a:rPr lang="he-IL" sz="2400" b="1" dirty="0" smtClean="0"/>
              <a:t>קובל</a:t>
            </a:r>
            <a:r>
              <a:rPr lang="sr-Latn-RS" sz="2400" b="1" dirty="0" smtClean="0"/>
              <a:t>) </a:t>
            </a:r>
            <a:r>
              <a:rPr lang="en-US" sz="2400" b="1" dirty="0" smtClean="0"/>
              <a:t>- </a:t>
            </a:r>
            <a:r>
              <a:rPr lang="en-US" sz="2400" b="1" dirty="0" err="1" smtClean="0"/>
              <a:t>ukrajinski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poljski</a:t>
            </a:r>
            <a:r>
              <a:rPr lang="en-US" sz="2400" b="1" dirty="0" smtClean="0"/>
              <a:t>), </a:t>
            </a:r>
            <a:r>
              <a:rPr lang="sr-Latn-RS" sz="2400" b="1" dirty="0" smtClean="0"/>
              <a:t>Schmidt,</a:t>
            </a:r>
          </a:p>
          <a:p>
            <a:pPr algn="just"/>
            <a:r>
              <a:rPr lang="sr-Latn-RS" sz="2400" b="1" dirty="0" smtClean="0"/>
              <a:t> Smith </a:t>
            </a:r>
            <a:r>
              <a:rPr lang="en-US" sz="2400" b="1" dirty="0" err="1" smtClean="0"/>
              <a:t>kovač</a:t>
            </a:r>
            <a:r>
              <a:rPr lang="sr-Latn-RS" sz="2400" b="1" dirty="0" smtClean="0"/>
              <a:t>, </a:t>
            </a:r>
            <a:r>
              <a:rPr lang="en-US" sz="2400" b="1" dirty="0" err="1" smtClean="0"/>
              <a:t>Zeifer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Seifer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Midler (</a:t>
            </a:r>
            <a:r>
              <a:rPr lang="en-US" sz="2400" b="1" dirty="0" err="1" smtClean="0"/>
              <a:t>nem</a:t>
            </a:r>
            <a:r>
              <a:rPr lang="sr-Latn-RS" sz="2400" b="1" dirty="0" smtClean="0"/>
              <a:t>, engl.)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hebrejski</a:t>
            </a:r>
            <a:r>
              <a:rPr lang="en-US" sz="2400" b="1" dirty="0" smtClean="0"/>
              <a:t> - </a:t>
            </a:r>
            <a:r>
              <a:rPr lang="en-US" sz="2400" b="1" dirty="0" err="1" smtClean="0"/>
              <a:t>sapundžija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Lederer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endParaRPr lang="sr-Latn-RS" sz="2400" b="1" dirty="0" smtClean="0"/>
          </a:p>
          <a:p>
            <a:pPr algn="just"/>
            <a:r>
              <a:rPr lang="en-US" sz="2400" b="1" dirty="0" smtClean="0"/>
              <a:t>Ledermann (</a:t>
            </a:r>
            <a:r>
              <a:rPr lang="en-US" sz="2400" b="1" dirty="0" err="1" smtClean="0"/>
              <a:t>kožar</a:t>
            </a:r>
            <a:r>
              <a:rPr lang="en-US" sz="2400" b="1" dirty="0" smtClean="0"/>
              <a:t>), Müller, </a:t>
            </a:r>
            <a:r>
              <a:rPr lang="en-US" sz="2400" b="1" dirty="0" err="1" smtClean="0"/>
              <a:t>Meljnik</a:t>
            </a:r>
            <a:r>
              <a:rPr lang="en-US" sz="2400" b="1" dirty="0" smtClean="0"/>
              <a:t> (</a:t>
            </a:r>
            <a:r>
              <a:rPr lang="sr-Cyrl-RS" sz="2400" b="1" dirty="0" smtClean="0"/>
              <a:t>Мельник,</a:t>
            </a:r>
            <a:r>
              <a:rPr lang="sr-Latn-RS" sz="2400" b="1" dirty="0" smtClean="0"/>
              <a:t> </a:t>
            </a:r>
            <a:r>
              <a:rPr lang="en-US" sz="2400" b="1" dirty="0" err="1" smtClean="0"/>
              <a:t>ruski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Milman</a:t>
            </a:r>
            <a:r>
              <a:rPr lang="en-US" sz="2400" b="1" dirty="0" smtClean="0"/>
              <a:t>,</a:t>
            </a:r>
            <a:r>
              <a:rPr lang="sr-Latn-RS" sz="2400" b="1" dirty="0" smtClean="0"/>
              <a:t> </a:t>
            </a:r>
            <a:r>
              <a:rPr lang="en-US" sz="2400" b="1" dirty="0" err="1" smtClean="0"/>
              <a:t>Mlynář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Mlynárik</a:t>
            </a:r>
            <a:r>
              <a:rPr lang="en-US" sz="2400" b="1" dirty="0" smtClean="0"/>
              <a:t>, </a:t>
            </a:r>
            <a:r>
              <a:rPr lang="sr-Latn-RS" sz="2400" b="1" dirty="0" smtClean="0"/>
              <a:t>š</a:t>
            </a:r>
            <a:r>
              <a:rPr lang="en-US" sz="2400" b="1" dirty="0" err="1" smtClean="0"/>
              <a:t>panski</a:t>
            </a:r>
            <a:endParaRPr lang="sr-Latn-RS" sz="2400" b="1" dirty="0" smtClean="0"/>
          </a:p>
          <a:p>
            <a:pPr algn="just"/>
            <a:r>
              <a:rPr lang="sr-Latn-RS" sz="2400" b="1" dirty="0" smtClean="0"/>
              <a:t> </a:t>
            </a:r>
            <a:r>
              <a:rPr lang="en-US" sz="2400" b="1" dirty="0" err="1" smtClean="0"/>
              <a:t>Molinero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italijanski</a:t>
            </a:r>
            <a:r>
              <a:rPr lang="en-US" sz="2400" b="1" dirty="0" smtClean="0"/>
              <a:t> Molina, Molinari, </a:t>
            </a:r>
            <a:r>
              <a:rPr lang="en-US" sz="2400" b="1" dirty="0" err="1" smtClean="0"/>
              <a:t>Molinaro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mađarski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Molnár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veoma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često</a:t>
            </a:r>
            <a:r>
              <a:rPr lang="sr-Latn-RS" sz="2400" b="1" dirty="0" smtClean="0"/>
              <a:t> </a:t>
            </a:r>
            <a:r>
              <a:rPr lang="en-US" sz="2400" b="1" dirty="0" err="1" smtClean="0"/>
              <a:t>francusko</a:t>
            </a:r>
            <a:r>
              <a:rPr lang="en-US" sz="2400" b="1" dirty="0" smtClean="0"/>
              <a:t> </a:t>
            </a:r>
            <a:endParaRPr lang="sr-Latn-RS" sz="2400" b="1" dirty="0" smtClean="0"/>
          </a:p>
          <a:p>
            <a:pPr algn="just"/>
            <a:r>
              <a:rPr lang="en-US" sz="2400" b="1" dirty="0" err="1" smtClean="0"/>
              <a:t>prezime</a:t>
            </a:r>
            <a:r>
              <a:rPr lang="en-US" sz="2400" b="1" dirty="0" smtClean="0"/>
              <a:t> - Moulin, </a:t>
            </a:r>
            <a:r>
              <a:rPr lang="en-US" sz="2400" b="1" dirty="0" err="1" smtClean="0"/>
              <a:t>Dumoulin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Dumolin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Moulinier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Moulinet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Moulinot,Desmoulin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Demoulin</a:t>
            </a:r>
            <a:r>
              <a:rPr lang="en-US" sz="2400" b="1" dirty="0" smtClean="0"/>
              <a:t>, </a:t>
            </a:r>
            <a:endParaRPr lang="sr-Latn-RS" sz="2400" b="1" dirty="0" smtClean="0"/>
          </a:p>
          <a:p>
            <a:pPr algn="just"/>
            <a:r>
              <a:rPr lang="en-US" sz="2400" b="1" dirty="0" err="1" smtClean="0"/>
              <a:t>Moliner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mlinar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zatim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Najaar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Najjar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arapski</a:t>
            </a:r>
            <a:r>
              <a:rPr lang="en-US" sz="2400" b="1" dirty="0" smtClean="0"/>
              <a:t> </a:t>
            </a:r>
            <a:r>
              <a:rPr lang="ar-AE" sz="2400" b="1" dirty="0" smtClean="0"/>
              <a:t>نجّار</a:t>
            </a:r>
            <a:r>
              <a:rPr lang="sr-Latn-RS" sz="2400" b="1" dirty="0" smtClean="0"/>
              <a:t> </a:t>
            </a:r>
            <a:r>
              <a:rPr lang="ar-AE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sefardski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ogledalo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Muskat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muskatni</a:t>
            </a:r>
            <a:r>
              <a:rPr lang="en-US" sz="2400" b="1" dirty="0" smtClean="0"/>
              <a:t> </a:t>
            </a:r>
            <a:endParaRPr lang="sr-Latn-RS" sz="2400" b="1" dirty="0" smtClean="0"/>
          </a:p>
          <a:p>
            <a:pPr algn="just"/>
            <a:r>
              <a:rPr lang="en-US" sz="2400" b="1" dirty="0" err="1" smtClean="0"/>
              <a:t>oraščići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začin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Nadelreich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bogat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Iglama</a:t>
            </a:r>
            <a:r>
              <a:rPr lang="sr-Latn-RS" sz="2400" b="1" dirty="0" smtClean="0"/>
              <a:t> </a:t>
            </a:r>
            <a:r>
              <a:rPr lang="en-US" sz="2400" b="1" dirty="0" err="1" smtClean="0"/>
              <a:t>pletilac</a:t>
            </a:r>
            <a:r>
              <a:rPr lang="en-US" sz="2400" b="1" dirty="0" smtClean="0"/>
              <a:t>?), </a:t>
            </a:r>
            <a:r>
              <a:rPr lang="en-US" sz="2400" b="1" dirty="0" err="1" smtClean="0"/>
              <a:t>Nudelmann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koji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pravi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nudle,testeninu</a:t>
            </a:r>
            <a:r>
              <a:rPr lang="en-US" sz="2400" b="1" dirty="0" smtClean="0"/>
              <a:t>), </a:t>
            </a:r>
            <a:endParaRPr lang="sr-Latn-RS" sz="2400" b="1" dirty="0" smtClean="0"/>
          </a:p>
          <a:p>
            <a:pPr algn="just"/>
            <a:r>
              <a:rPr lang="en-US" sz="2400" b="1" dirty="0" err="1" smtClean="0"/>
              <a:t>Schleifstein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žrvanj</a:t>
            </a:r>
            <a:r>
              <a:rPr lang="en-US" sz="2400" b="1" dirty="0" smtClean="0"/>
              <a:t>), Schneider, </a:t>
            </a:r>
            <a:r>
              <a:rPr lang="en-US" sz="2400" b="1" dirty="0" err="1" smtClean="0"/>
              <a:t>Schneidman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Lacouture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krojač</a:t>
            </a:r>
            <a:r>
              <a:rPr lang="en-US" sz="2400" b="1" dirty="0" smtClean="0"/>
              <a:t>), </a:t>
            </a:r>
            <a:r>
              <a:rPr lang="sr-Latn-RS" sz="2400" b="1" dirty="0" smtClean="0"/>
              <a:t>Limonov - Citroen,</a:t>
            </a:r>
            <a:r>
              <a:rPr lang="en-US" sz="2400" b="1" dirty="0" err="1" smtClean="0"/>
              <a:t>Silberer</a:t>
            </a:r>
            <a:r>
              <a:rPr lang="en-US" sz="2400" b="1" dirty="0" smtClean="0"/>
              <a:t> </a:t>
            </a:r>
            <a:endParaRPr lang="sr-Latn-RS" sz="2400" b="1" dirty="0" smtClean="0"/>
          </a:p>
          <a:p>
            <a:pPr algn="just"/>
            <a:r>
              <a:rPr lang="en-US" sz="2400" b="1" dirty="0" smtClean="0"/>
              <a:t>(</a:t>
            </a:r>
            <a:r>
              <a:rPr lang="en-US" sz="2400" b="1" dirty="0" err="1" smtClean="0"/>
              <a:t>radi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srebrom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Sklarsky</a:t>
            </a:r>
            <a:r>
              <a:rPr lang="sr-Latn-RS" sz="2400" b="1" dirty="0" smtClean="0"/>
              <a:t>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majstor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koji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pravi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gleđ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Werber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onaj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koji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oglašava</a:t>
            </a:r>
            <a:r>
              <a:rPr lang="en-US" sz="2400" b="1" dirty="0" smtClean="0"/>
              <a:t>,</a:t>
            </a:r>
            <a:r>
              <a:rPr lang="sr-Latn-RS" sz="2400" b="1" dirty="0" smtClean="0"/>
              <a:t> novačiti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oglašivač</a:t>
            </a:r>
            <a:r>
              <a:rPr lang="sr-Latn-RS" sz="2400" b="1" dirty="0" smtClean="0"/>
              <a:t> </a:t>
            </a:r>
          </a:p>
          <a:p>
            <a:pPr algn="just"/>
            <a:r>
              <a:rPr lang="sr-Latn-RS" sz="2400" b="1" dirty="0" smtClean="0">
                <a:solidFill>
                  <a:schemeClr val="accent2">
                    <a:lumMod val="75000"/>
                  </a:schemeClr>
                </a:solidFill>
              </a:rPr>
              <a:t>werben - vrbovati</a:t>
            </a:r>
            <a:r>
              <a:rPr lang="en-US" sz="2400" b="1" dirty="0" smtClean="0"/>
              <a:t>)</a:t>
            </a:r>
            <a:r>
              <a:rPr lang="sr-Latn-RS" sz="2400" b="1" dirty="0" smtClean="0"/>
              <a:t>, 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323230" y="354842"/>
            <a:ext cx="3903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ZANIMANJU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4795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EC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8213" y="365125"/>
            <a:ext cx="4073236" cy="1006475"/>
          </a:xfrm>
        </p:spPr>
        <p:txBody>
          <a:bodyPr>
            <a:normAutofit/>
          </a:bodyPr>
          <a:lstStyle/>
          <a:p>
            <a:r>
              <a:rPr lang="sr-Latn-RS" sz="5400" b="1" dirty="0" smtClean="0">
                <a:ln w="22225">
                  <a:solidFill>
                    <a:srgbClr val="CC0000"/>
                  </a:solidFill>
                  <a:prstDash val="solid"/>
                </a:ln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AKRONIMI</a:t>
            </a:r>
            <a:endParaRPr lang="en-US" sz="5400" b="1" dirty="0">
              <a:ln w="22225">
                <a:solidFill>
                  <a:srgbClr val="CC0000"/>
                </a:solidFill>
                <a:prstDash val="solid"/>
              </a:ln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8115" y="1238400"/>
            <a:ext cx="9595263" cy="5509200"/>
          </a:xfrm>
          <a:prstGeom prst="rect">
            <a:avLst/>
          </a:prstGeom>
          <a:solidFill>
            <a:srgbClr val="CCE9AD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r-Latn-RS" dirty="0" smtClean="0"/>
              <a:t> </a:t>
            </a:r>
            <a:r>
              <a:rPr lang="pl-PL" sz="4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 SVE TO (ŠTO  JE DO SADA REČENO) NIJE BILO DOVOLJNO DA SE OSOBA OKARAKTERIŠE I NAPRAVI RAZLIKA U ODNOSU NA DRUGE, A DA BI SE IZBEGLA NEJEVREJSKA IMENA ONDA </a:t>
            </a:r>
            <a:r>
              <a:rPr lang="en-US" sz="4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SE DODAVALI NADIMCI, ALI I AKRONIMI U CILJU </a:t>
            </a:r>
            <a:r>
              <a:rPr lang="en-US" sz="4400" b="1" i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OBFUSKACIJE</a:t>
            </a:r>
            <a:endParaRPr lang="en-US" sz="44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9984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332" y="1165997"/>
            <a:ext cx="1195712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AKRONIMI</a:t>
            </a:r>
          </a:p>
          <a:p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BARDACH - Ben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reb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David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harif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sin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Davida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brilijantnog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endParaRPr lang="sr-Latn-RS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BARU – Ben reb Wolf</a:t>
            </a:r>
          </a:p>
          <a:p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REMBA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Rabi Moshe ben Avraham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sr-Latn-RS" sz="3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RAMBAM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Rabi Moshe ben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Maimon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(Maimonides-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Abraham Joshua</a:t>
            </a:r>
            <a:r>
              <a:rPr lang="sr-Latn-R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Heschel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r-Latn-R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RASHI - 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Rabi Solomon Ben Isak</a:t>
            </a:r>
            <a:r>
              <a:rPr lang="it-IT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sr-Latn-R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469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6644" y="469075"/>
            <a:ext cx="42676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000" b="1" dirty="0" smtClean="0"/>
              <a:t>„GRADSKA“ IMENA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0005" y="1549730"/>
            <a:ext cx="11815948" cy="5755422"/>
          </a:xfrm>
          <a:prstGeom prst="rect">
            <a:avLst/>
          </a:prstGeom>
          <a:pattFill prst="wave">
            <a:fgClr>
              <a:srgbClr val="FFFF00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3200" b="1" dirty="0" err="1">
                <a:ln w="3175">
                  <a:solidFill>
                    <a:srgbClr val="FF0000"/>
                  </a:solidFill>
                </a:ln>
              </a:rPr>
              <a:t>oznake</a:t>
            </a:r>
            <a:r>
              <a:rPr lang="en-US" sz="3200" b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3200" b="1" dirty="0" err="1">
                <a:ln w="3175">
                  <a:solidFill>
                    <a:srgbClr val="FF0000"/>
                  </a:solidFill>
                </a:ln>
              </a:rPr>
              <a:t>na</a:t>
            </a:r>
            <a:r>
              <a:rPr lang="en-US" sz="3200" b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3200" b="1" dirty="0" err="1">
                <a:ln w="3175">
                  <a:solidFill>
                    <a:srgbClr val="FF0000"/>
                  </a:solidFill>
                </a:ln>
              </a:rPr>
              <a:t>zgradama</a:t>
            </a:r>
            <a:endParaRPr lang="en-US" sz="3200" b="1" dirty="0">
              <a:ln w="3175">
                <a:solidFill>
                  <a:srgbClr val="FF0000"/>
                </a:solidFill>
              </a:ln>
            </a:endParaRPr>
          </a:p>
          <a:p>
            <a:pPr algn="ctr"/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dirty="0" err="1">
                <a:ln w="3175">
                  <a:solidFill>
                    <a:srgbClr val="FF0000"/>
                  </a:solidFill>
                </a:ln>
              </a:rPr>
              <a:t>npr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. u </a:t>
            </a:r>
            <a:r>
              <a:rPr lang="en-US" sz="2800" b="1" dirty="0" err="1">
                <a:ln w="3175">
                  <a:solidFill>
                    <a:srgbClr val="FF0000"/>
                  </a:solidFill>
                </a:ln>
              </a:rPr>
              <a:t>Nemačkoj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, </a:t>
            </a:r>
            <a:r>
              <a:rPr lang="en-US" sz="2800" b="1" dirty="0" err="1">
                <a:ln w="3175">
                  <a:solidFill>
                    <a:srgbClr val="FF0000"/>
                  </a:solidFill>
                </a:ln>
              </a:rPr>
              <a:t>Češkoj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)</a:t>
            </a:r>
            <a:r>
              <a:rPr lang="sr-Latn-RS" sz="2800" b="1" dirty="0" smtClean="0">
                <a:ln w="3175">
                  <a:solidFill>
                    <a:srgbClr val="FF0000"/>
                  </a:solidFill>
                </a:ln>
              </a:rPr>
              <a:t> su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bile: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orao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Adler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golub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 smtClean="0">
                <a:ln w="3175">
                  <a:solidFill>
                    <a:srgbClr val="FF0000"/>
                  </a:solidFill>
                </a:ln>
              </a:rPr>
              <a:t>Taube</a:t>
            </a:r>
            <a:r>
              <a:rPr lang="sr-Latn-RS" sz="2800" b="1" i="1" dirty="0" smtClean="0">
                <a:ln w="3175">
                  <a:solidFill>
                    <a:srgbClr val="FF0000"/>
                  </a:solidFill>
                </a:ln>
              </a:rPr>
              <a:t>, Holub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guska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Gans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 smtClean="0">
                <a:ln w="3175">
                  <a:solidFill>
                    <a:srgbClr val="FF0000"/>
                  </a:solidFill>
                </a:ln>
              </a:rPr>
              <a:t>patka</a:t>
            </a:r>
            <a:r>
              <a:rPr lang="sr-Latn-RS" sz="2800" b="1" i="1" dirty="0">
                <a:ln w="3175">
                  <a:solidFill>
                    <a:srgbClr val="FF0000"/>
                  </a:solidFill>
                </a:ln>
              </a:rPr>
              <a:t>,</a:t>
            </a:r>
            <a:r>
              <a:rPr lang="en-US" sz="2800" b="1" i="1" dirty="0" smtClean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 err="1" smtClean="0">
                <a:ln w="3175">
                  <a:solidFill>
                    <a:srgbClr val="FF0000"/>
                  </a:solidFill>
                </a:ln>
              </a:rPr>
              <a:t>Enta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Ente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labud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(Schwa(a)n, </a:t>
            </a:r>
            <a:r>
              <a:rPr lang="en-US" sz="2800" b="1" dirty="0" err="1">
                <a:ln w="3175">
                  <a:solidFill>
                    <a:srgbClr val="FF0000"/>
                  </a:solidFill>
                </a:ln>
              </a:rPr>
              <a:t>ruski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sr-Cyrl-RS" sz="2800" b="1" i="1" dirty="0" smtClean="0">
                <a:ln w="3175">
                  <a:solidFill>
                    <a:srgbClr val="FF0000"/>
                  </a:solidFill>
                </a:ln>
              </a:rPr>
              <a:t>Лебедь</a:t>
            </a:r>
            <a:r>
              <a:rPr lang="sr-Latn-RS" sz="2800" b="1" i="1" dirty="0">
                <a:ln w="3175">
                  <a:solidFill>
                    <a:srgbClr val="FF0000"/>
                  </a:solidFill>
                </a:ln>
              </a:rPr>
              <a:t>, czech Labuť</a:t>
            </a:r>
            <a:r>
              <a:rPr lang="sr-Cyrl-RS" sz="2800" b="1" i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sr-Latn-RS" sz="2800" b="1" i="1" dirty="0" smtClean="0">
                <a:ln w="3175">
                  <a:solidFill>
                    <a:srgbClr val="FF0000"/>
                  </a:solidFill>
                </a:ln>
              </a:rPr>
              <a:t>, </a:t>
            </a:r>
            <a:r>
              <a:rPr lang="en-US" sz="2800" b="1" i="1" dirty="0" err="1" smtClean="0">
                <a:ln w="3175">
                  <a:solidFill>
                    <a:srgbClr val="FF0000"/>
                  </a:solidFill>
                </a:ln>
              </a:rPr>
              <a:t>medved</a:t>
            </a:r>
            <a:r>
              <a:rPr lang="en-US" sz="2800" b="1" i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 err="1" smtClean="0">
                <a:ln w="3175">
                  <a:solidFill>
                    <a:srgbClr val="FF0000"/>
                  </a:solidFill>
                </a:ln>
              </a:rPr>
              <a:t>Baer,Beer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, Behr,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Bä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(h)r,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Baar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>
                <a:ln w="3175">
                  <a:solidFill>
                    <a:srgbClr val="FF0000"/>
                  </a:solidFill>
                </a:ln>
              </a:rPr>
              <a:t>itd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lav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Löwe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Leib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>
                <a:ln w="3175">
                  <a:solidFill>
                    <a:srgbClr val="FF0000"/>
                  </a:solidFill>
                </a:ln>
              </a:rPr>
              <a:t>ili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Loeb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srp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Sickel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ptica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Vogel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),</a:t>
            </a:r>
            <a:r>
              <a:rPr lang="en-US" sz="2800" b="1" i="1" dirty="0" err="1" smtClean="0">
                <a:ln w="3175">
                  <a:solidFill>
                    <a:srgbClr val="FF0000"/>
                  </a:solidFill>
                </a:ln>
              </a:rPr>
              <a:t>noj</a:t>
            </a:r>
            <a:r>
              <a:rPr lang="en-US" sz="2800" b="1" i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Strauss)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ribar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Fisher), Hecht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štuka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lisica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Fuchs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kovač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Scmidt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 smtClean="0">
                <a:ln w="3175">
                  <a:solidFill>
                    <a:srgbClr val="FF0000"/>
                  </a:solidFill>
                </a:ln>
              </a:rPr>
              <a:t>roda</a:t>
            </a:r>
            <a:r>
              <a:rPr lang="sr-Latn-RS" sz="2800" b="1" i="1" dirty="0">
                <a:ln w="3175">
                  <a:solidFill>
                    <a:srgbClr val="FF0000"/>
                  </a:solidFill>
                </a:ln>
              </a:rPr>
              <a:t>,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 err="1" smtClean="0">
                <a:ln w="3175">
                  <a:solidFill>
                    <a:srgbClr val="FF0000"/>
                  </a:solidFill>
                </a:ln>
              </a:rPr>
              <a:t>Storch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vuk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Wolf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mačka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Katz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drvo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Baum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jabuka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Apfel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),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kruška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Birn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) </a:t>
            </a:r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ili</a:t>
            </a:r>
            <a:r>
              <a:rPr lang="sr-Latn-RS" sz="2800" b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i="1" dirty="0" err="1" smtClean="0">
                <a:ln w="3175">
                  <a:solidFill>
                    <a:srgbClr val="FF0000"/>
                  </a:solidFill>
                </a:ln>
              </a:rPr>
              <a:t>drvo</a:t>
            </a:r>
            <a:r>
              <a:rPr lang="en-US" sz="2800" b="1" i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kruške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Birnmbaum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>
                <a:ln w="3175">
                  <a:solidFill>
                    <a:srgbClr val="FF0000"/>
                  </a:solidFill>
                </a:ln>
              </a:rPr>
              <a:t>ili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i="1" dirty="0" err="1">
                <a:ln w="3175">
                  <a:solidFill>
                    <a:srgbClr val="FF0000"/>
                  </a:solidFill>
                </a:ln>
              </a:rPr>
              <a:t>Berenbaum</a:t>
            </a:r>
            <a:r>
              <a:rPr lang="en-US" sz="2800" b="1" i="1" dirty="0">
                <a:ln w="3175">
                  <a:solidFill>
                    <a:srgbClr val="FF0000"/>
                  </a:solidFill>
                </a:ln>
              </a:rPr>
              <a:t>, </a:t>
            </a:r>
            <a:r>
              <a:rPr lang="en-US" sz="2800" b="1" i="1" dirty="0" err="1" smtClean="0">
                <a:ln w="3175">
                  <a:solidFill>
                    <a:srgbClr val="FF0000"/>
                  </a:solidFill>
                </a:ln>
              </a:rPr>
              <a:t>Berenboim</a:t>
            </a:r>
            <a:r>
              <a:rPr lang="en-US" sz="2800" b="1" i="1" dirty="0" smtClean="0">
                <a:ln w="3175">
                  <a:solidFill>
                    <a:srgbClr val="FF0000"/>
                  </a:solidFill>
                </a:ln>
              </a:rPr>
              <a:t>)</a:t>
            </a:r>
            <a:r>
              <a:rPr lang="sr-Latn-RS" sz="2800" b="1" i="1" dirty="0" smtClean="0">
                <a:ln w="3175">
                  <a:solidFill>
                    <a:srgbClr val="FF0000"/>
                  </a:solidFill>
                </a:ln>
              </a:rPr>
              <a:t>m, jelen Hirsch, Jelinek, Cerf, a sova </a:t>
            </a:r>
            <a:r>
              <a:rPr lang="en-US" sz="2800" b="1" i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sr-Latn-RS" sz="2800" b="1" i="1" dirty="0" smtClean="0">
                <a:ln w="3175">
                  <a:solidFill>
                    <a:srgbClr val="FF0000"/>
                  </a:solidFill>
                </a:ln>
              </a:rPr>
              <a:t>Eule, Sova (cze)</a:t>
            </a:r>
          </a:p>
          <a:p>
            <a:pPr algn="ctr"/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Sve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>
                <a:ln w="3175">
                  <a:solidFill>
                    <a:srgbClr val="FF0000"/>
                  </a:solidFill>
                </a:ln>
              </a:rPr>
              <a:t>su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 to </a:t>
            </a:r>
            <a:r>
              <a:rPr lang="en-US" sz="2800" b="1" dirty="0" err="1">
                <a:ln w="3175">
                  <a:solidFill>
                    <a:srgbClr val="FF0000"/>
                  </a:solidFill>
                </a:ln>
              </a:rPr>
              <a:t>nemačka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>
                <a:ln w="3175">
                  <a:solidFill>
                    <a:srgbClr val="FF0000"/>
                  </a:solidFill>
                </a:ln>
              </a:rPr>
              <a:t>i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aškenaska</a:t>
            </a:r>
            <a:r>
              <a:rPr lang="sr-Latn-RS" sz="2800" b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prezimena</a:t>
            </a:r>
            <a:r>
              <a:rPr lang="en-US" sz="2800" b="1" dirty="0">
                <a:ln w="3175">
                  <a:solidFill>
                    <a:srgbClr val="FF0000"/>
                  </a:solidFill>
                </a:ln>
              </a:rPr>
              <a:t>. </a:t>
            </a:r>
            <a:endParaRPr lang="en-US" sz="2800" b="1" dirty="0" smtClean="0">
              <a:ln w="3175">
                <a:solidFill>
                  <a:srgbClr val="FF0000"/>
                </a:solidFill>
              </a:ln>
            </a:endParaRPr>
          </a:p>
          <a:p>
            <a:pPr algn="ctr"/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Vidimo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 da je </a:t>
            </a:r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bilo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prezimena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i="1" dirty="0" smtClean="0">
                <a:ln w="3175">
                  <a:solidFill>
                    <a:srgbClr val="FF0000"/>
                  </a:solidFill>
                </a:ln>
              </a:rPr>
              <a:t>Katz</a:t>
            </a:r>
            <a:r>
              <a:rPr lang="sr-Latn-RS" sz="2800" b="1" i="1" dirty="0" smtClean="0">
                <a:ln w="3175">
                  <a:solidFill>
                    <a:srgbClr val="FF0000"/>
                  </a:solidFill>
                </a:ln>
              </a:rPr>
              <a:t>, Schatz</a:t>
            </a:r>
            <a:r>
              <a:rPr lang="en-US" sz="2800" b="1" i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i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kao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akronima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, </a:t>
            </a:r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ali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i</a:t>
            </a:r>
            <a:r>
              <a:rPr lang="en-US" sz="2800" b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en-US" sz="2800" b="1" dirty="0" err="1" smtClean="0">
                <a:ln w="3175">
                  <a:solidFill>
                    <a:srgbClr val="FF0000"/>
                  </a:solidFill>
                </a:ln>
              </a:rPr>
              <a:t>kao</a:t>
            </a:r>
            <a:r>
              <a:rPr lang="sr-Latn-RS" sz="2800" b="1" dirty="0" smtClean="0">
                <a:ln w="3175">
                  <a:solidFill>
                    <a:srgbClr val="FF0000"/>
                  </a:solidFill>
                </a:ln>
              </a:rPr>
              <a:t> </a:t>
            </a:r>
            <a:r>
              <a:rPr lang="pl-PL" sz="2800" b="1" dirty="0" smtClean="0">
                <a:ln w="3175">
                  <a:solidFill>
                    <a:srgbClr val="FF0000"/>
                  </a:solidFill>
                </a:ln>
              </a:rPr>
              <a:t>oznaka </a:t>
            </a:r>
            <a:r>
              <a:rPr lang="pl-PL" sz="2800" b="1" dirty="0">
                <a:ln w="3175">
                  <a:solidFill>
                    <a:srgbClr val="FF0000"/>
                  </a:solidFill>
                </a:ln>
              </a:rPr>
              <a:t>na kući – </a:t>
            </a:r>
            <a:r>
              <a:rPr lang="pl-PL" sz="2800" b="1" dirty="0" smtClean="0">
                <a:ln w="3175">
                  <a:solidFill>
                    <a:srgbClr val="FF0000"/>
                  </a:solidFill>
                </a:ln>
              </a:rPr>
              <a:t>(</a:t>
            </a:r>
            <a:r>
              <a:rPr lang="pl-PL" sz="2800" b="1" i="1" dirty="0" smtClean="0">
                <a:ln w="3175">
                  <a:solidFill>
                    <a:srgbClr val="FF0000"/>
                  </a:solidFill>
                </a:ln>
              </a:rPr>
              <a:t>mačka, blago</a:t>
            </a:r>
            <a:r>
              <a:rPr lang="pl-PL" sz="2800" b="1" dirty="0" smtClean="0">
                <a:ln w="3175">
                  <a:solidFill>
                    <a:srgbClr val="FF0000"/>
                  </a:solidFill>
                </a:ln>
              </a:rPr>
              <a:t>). </a:t>
            </a:r>
            <a:r>
              <a:rPr lang="pl-PL" sz="2800" b="1" dirty="0">
                <a:ln w="3175">
                  <a:solidFill>
                    <a:srgbClr val="FF0000"/>
                  </a:solidFill>
                </a:ln>
              </a:rPr>
              <a:t>Stanare tih zgrada zvali su na osnovu pomenutih znakova.</a:t>
            </a:r>
          </a:p>
          <a:p>
            <a:endParaRPr lang="en-US" sz="2800" dirty="0">
              <a:ln w="635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3663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2967335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r-Latn-RS" sz="40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Roditi se u jevrejskoj porodici </a:t>
            </a:r>
          </a:p>
          <a:p>
            <a:pPr algn="ctr"/>
            <a:r>
              <a:rPr lang="sr-Latn-RS" sz="40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znači mnogo toga. Između ostalog </a:t>
            </a:r>
          </a:p>
          <a:p>
            <a:pPr algn="ctr"/>
            <a:r>
              <a:rPr lang="sr-Latn-RS" sz="40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znači i govoriti jezike.</a:t>
            </a:r>
            <a:endParaRPr lang="en-US" sz="4000" b="1" dirty="0">
              <a:ln w="22225">
                <a:solidFill>
                  <a:schemeClr val="tx1"/>
                </a:solidFill>
                <a:prstDash val="solid"/>
              </a:ln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0825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2041" y="15413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415" y="2074459"/>
            <a:ext cx="1213058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Isaac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smejao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→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Lachman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Shalom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Friedman,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Tuvia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→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Gutman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Goodman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sr-Latn-R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Katan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Latn-R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</a:t>
            </a:r>
            <a:r>
              <a:rPr lang="sr-Latn-R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Klein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Small</a:t>
            </a:r>
            <a:r>
              <a:rPr lang="sr-Latn-R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Piccoli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Petit,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LePeti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R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Debor</a:t>
            </a:r>
            <a:r>
              <a:rPr lang="sr-Latn-R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(pčela)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Biene</a:t>
            </a:r>
            <a:r>
              <a:rPr lang="sr-Latn-R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Binah (nem,yid), Dwoscha (yid)</a:t>
            </a:r>
          </a:p>
          <a:p>
            <a:r>
              <a:rPr lang="sr-Latn-R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Shaina (lepa yid),</a:t>
            </a:r>
            <a:r>
              <a:rPr lang="it-IT" dirty="0"/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sr-Latn-R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Jaffe, Jefet (heb) Schön (nem.) Bella, Bellino,  Bellini (ita), Belinelli (braz)</a:t>
            </a:r>
          </a:p>
          <a:p>
            <a:r>
              <a:rPr lang="sr-Latn-R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Samson (Stark, Starkmann, Starker (nem,yid), Strong(e) (eng), Er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ő</a:t>
            </a:r>
            <a:r>
              <a:rPr lang="sr-Latn-R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(hun), Silnicky (pol) Oz (heb), Fort, Lefort (fra)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22979" y="927753"/>
            <a:ext cx="7235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Bilo je i prevođenja (prez)imena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644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499" y="124723"/>
            <a:ext cx="8900514" cy="667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460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7DA3"/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8515" y="2341223"/>
            <a:ext cx="10381440" cy="4832092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RS" sz="4400" b="1" dirty="0" smtClean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JER, JEVREJI SU JOŠ SAMO PRE II SVETSKOG RATA GOVORILI </a:t>
            </a:r>
            <a:r>
              <a:rPr lang="sr-Latn-RS" sz="4400" b="1" cap="none" spc="0" dirty="0" smtClean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- A MNOGI </a:t>
            </a:r>
            <a:r>
              <a:rPr lang="sr-Latn-RS" sz="4400" b="1" dirty="0" smtClean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JOŠ</a:t>
            </a:r>
            <a:r>
              <a:rPr lang="sr-Latn-RS" sz="4400" b="1" cap="none" spc="0" dirty="0" smtClean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sr-Latn-RS" sz="4400" b="1" dirty="0" smtClean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sr-Latn-RS" sz="4400" b="1" dirty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I </a:t>
            </a:r>
            <a:r>
              <a:rPr lang="sr-Latn-RS" sz="4400" b="1" cap="none" spc="0" dirty="0" smtClean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DANAS </a:t>
            </a:r>
            <a:r>
              <a:rPr lang="sr-Latn-RS" sz="4400" b="1" dirty="0" smtClean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GOVORE - NAJMANJE TRI JEZIKA</a:t>
            </a:r>
          </a:p>
          <a:p>
            <a:pPr algn="ctr"/>
            <a:endParaRPr lang="sr-Latn-RS" sz="4400" b="1" cap="none" spc="0" dirty="0" smtClean="0">
              <a:ln w="28575"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ctr"/>
            <a:r>
              <a:rPr lang="sr-Latn-R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Shachrit, mincha, maariv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sr-Latn-RS" sz="4400" b="1" dirty="0">
              <a:ln w="28575"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ctr"/>
            <a:endParaRPr lang="sr-Latn-RS" sz="4400" b="1" cap="none" spc="0" dirty="0">
              <a:ln w="28575"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29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008" y="966343"/>
            <a:ext cx="11498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RS" sz="4000" b="1" dirty="0" smtClean="0">
                <a:ln w="2857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-BIBLIJSKI HEBREJSKI ILI LITURGIJSKI</a:t>
            </a:r>
            <a:endParaRPr lang="en-US" sz="4000" b="1" cap="none" spc="0" dirty="0">
              <a:ln w="28575">
                <a:solidFill>
                  <a:schemeClr val="tx1"/>
                </a:solidFill>
              </a:ln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70363" y="2042279"/>
            <a:ext cx="535595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RS" sz="4400" b="1" cap="none" spc="0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-</a:t>
            </a:r>
            <a:r>
              <a:rPr lang="sr-Latn-RS" sz="4400" b="1" cap="none" spc="0" dirty="0" smtClean="0">
                <a:ln w="28575">
                  <a:solidFill>
                    <a:schemeClr val="tx1"/>
                  </a:solidFill>
                </a:ln>
                <a:solidFill>
                  <a:srgbClr val="00729A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LADINO  /  JIDIŠ</a:t>
            </a:r>
            <a:endParaRPr lang="en-US" sz="4400" b="1" cap="none" spc="0" dirty="0">
              <a:ln w="28575">
                <a:solidFill>
                  <a:schemeClr val="tx1"/>
                </a:solidFill>
              </a:ln>
              <a:solidFill>
                <a:srgbClr val="00729A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5269" y="2982773"/>
            <a:ext cx="528696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RS" sz="4000" b="1" cap="none" spc="0" dirty="0" smtClean="0">
                <a:ln w="28575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-</a:t>
            </a:r>
            <a:r>
              <a:rPr lang="sr-Latn-RS" sz="4400" b="1" dirty="0">
                <a:ln w="28575">
                  <a:solidFill>
                    <a:schemeClr val="tx1"/>
                  </a:solidFill>
                </a:ln>
                <a:solidFill>
                  <a:srgbClr val="00729A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JEZIK OKOLINE</a:t>
            </a:r>
            <a:endParaRPr lang="en-US" sz="4400" b="1" dirty="0">
              <a:ln w="28575">
                <a:solidFill>
                  <a:schemeClr val="tx1"/>
                </a:solidFill>
              </a:ln>
              <a:solidFill>
                <a:srgbClr val="00729A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084" y="4088825"/>
            <a:ext cx="91290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5400" b="1" dirty="0" smtClean="0">
                <a:ln w="28575">
                  <a:solidFill>
                    <a:schemeClr val="tx1"/>
                  </a:solidFill>
                </a:ln>
                <a:solidFill>
                  <a:schemeClr val="accent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ZVANIČNI JEZIK DRŽAVE IZRAEL</a:t>
            </a:r>
            <a:endParaRPr lang="en-US" sz="5400" b="1" dirty="0">
              <a:ln w="28575">
                <a:solidFill>
                  <a:schemeClr val="tx1"/>
                </a:solidFill>
              </a:ln>
              <a:solidFill>
                <a:schemeClr val="accent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5323" y="5520479"/>
            <a:ext cx="83535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ELIEZER BEN JEHUDA -  ISAK PERLMAN LEKSIKOGRAF I IZDAVAČ, NOVI GRADIVAN JEZIK, </a:t>
            </a:r>
          </a:p>
          <a:p>
            <a:pPr algn="ctr"/>
            <a:r>
              <a:rPr lang="sr-Latn-RS" dirty="0" smtClean="0"/>
              <a:t>ZA RAZLIKU OD  LITURGIJSKOG -(PROMETEJSKI) </a:t>
            </a:r>
            <a:endParaRPr lang="en-US" dirty="0"/>
          </a:p>
        </p:txBody>
      </p:sp>
      <p:pic>
        <p:nvPicPr>
          <p:cNvPr id="1026" name="Picture 2" descr="https://upload.wikimedia.org/wikipedia/commons/2/22/Portrait_of_Eliezer_Ben-Yehuda_%28cropped%2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9867" y="4394429"/>
            <a:ext cx="1747650" cy="225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96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800" y="283849"/>
            <a:ext cx="10515600" cy="3412661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sr-Latn-RS" dirty="0" smtClean="0">
                <a:solidFill>
                  <a:srgbClr val="FF0000"/>
                </a:solidFill>
              </a:rPr>
              <a:t/>
            </a:r>
            <a:br>
              <a:rPr lang="sr-Latn-RS" dirty="0" smtClean="0">
                <a:solidFill>
                  <a:srgbClr val="FF0000"/>
                </a:solidFill>
              </a:rPr>
            </a:br>
            <a:r>
              <a:rPr lang="sr-Latn-RS" dirty="0">
                <a:solidFill>
                  <a:srgbClr val="FF0000"/>
                </a:solidFill>
              </a:rPr>
              <a:t/>
            </a:r>
            <a:br>
              <a:rPr lang="sr-Latn-RS" dirty="0">
                <a:solidFill>
                  <a:srgbClr val="FF0000"/>
                </a:solidFill>
              </a:rPr>
            </a:br>
            <a:r>
              <a:rPr lang="sr-Latn-RS" dirty="0" smtClean="0">
                <a:solidFill>
                  <a:srgbClr val="FF0000"/>
                </a:solidFill>
              </a:rPr>
              <a:t/>
            </a:r>
            <a:br>
              <a:rPr lang="sr-Latn-RS" dirty="0" smtClean="0">
                <a:solidFill>
                  <a:srgbClr val="FF0000"/>
                </a:solidFill>
              </a:rPr>
            </a:br>
            <a:r>
              <a:rPr lang="sr-Latn-RS" dirty="0">
                <a:solidFill>
                  <a:srgbClr val="FF0000"/>
                </a:solidFill>
              </a:rPr>
              <a:t/>
            </a:r>
            <a:br>
              <a:rPr lang="sr-Latn-RS" dirty="0">
                <a:solidFill>
                  <a:srgbClr val="FF0000"/>
                </a:solidFill>
              </a:rPr>
            </a:br>
            <a:r>
              <a:rPr lang="sr-Latn-RS" dirty="0" smtClean="0">
                <a:solidFill>
                  <a:srgbClr val="FF0000"/>
                </a:solidFill>
              </a:rPr>
              <a:t/>
            </a:r>
            <a:br>
              <a:rPr lang="sr-Latn-RS" dirty="0" smtClean="0">
                <a:solidFill>
                  <a:srgbClr val="FF0000"/>
                </a:solidFill>
              </a:rPr>
            </a:br>
            <a:r>
              <a:rPr lang="sr-Latn-RS" dirty="0">
                <a:solidFill>
                  <a:srgbClr val="FF0000"/>
                </a:solidFill>
              </a:rPr>
              <a:t/>
            </a:r>
            <a:br>
              <a:rPr lang="sr-Latn-RS" dirty="0">
                <a:solidFill>
                  <a:srgbClr val="FF0000"/>
                </a:solidFill>
              </a:rPr>
            </a:br>
            <a:r>
              <a:rPr lang="sr-Latn-RS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Evolucija</a:t>
            </a:r>
            <a:br>
              <a:rPr lang="sr-Latn-RS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artikulisana komunikacija - (rudimentarna komunikacije </a:t>
            </a:r>
            <a:r>
              <a:rPr lang="sr-Latn-RS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među životinjama - kitovi delfini).</a:t>
            </a:r>
            <a:br>
              <a:rPr lang="sr-Latn-RS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govor, </a:t>
            </a:r>
            <a:r>
              <a:rPr lang="sr-Latn-RS" b="1" dirty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ljudi </a:t>
            </a:r>
            <a:r>
              <a:rPr lang="sr-Latn-RS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lang="en-US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 100</a:t>
            </a:r>
            <a:r>
              <a:rPr lang="sr-Latn-RS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</a:t>
            </a:r>
            <a:r>
              <a:rPr lang="sr-Latn-RS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god. </a:t>
            </a:r>
            <a:r>
              <a:rPr lang="en-US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BCE</a:t>
            </a:r>
            <a:r>
              <a:rPr lang="sr-Latn-RS" b="1" dirty="0" smtClean="0">
                <a:ln w="952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Latn-RS" b="1" dirty="0">
                <a:solidFill>
                  <a:srgbClr val="FF0000"/>
                </a:solidFill>
              </a:rPr>
              <a:t/>
            </a:r>
            <a:br>
              <a:rPr lang="sr-Latn-RS" b="1" dirty="0">
                <a:solidFill>
                  <a:srgbClr val="FF0000"/>
                </a:solidFill>
              </a:rPr>
            </a:br>
            <a:r>
              <a:rPr lang="sr-Latn-RS" b="1" dirty="0">
                <a:solidFill>
                  <a:srgbClr val="FF0000"/>
                </a:solidFill>
              </a:rPr>
              <a:t/>
            </a:r>
            <a:br>
              <a:rPr lang="sr-Latn-RS" b="1" dirty="0">
                <a:solidFill>
                  <a:srgbClr val="FF0000"/>
                </a:solidFill>
              </a:rPr>
            </a:br>
            <a:r>
              <a:rPr lang="sr-Latn-RS" b="1" dirty="0" smtClean="0">
                <a:ln w="9525">
                  <a:solidFill>
                    <a:schemeClr val="tx1"/>
                  </a:solidFill>
                </a:ln>
                <a:solidFill>
                  <a:schemeClr val="accent5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Jevrejska imena dodeljivana  su ne samo u svrhu distinkcije, već i zbog ideje koju su izražavala. Ta konnotativna svojstva su naročito crpljena iz Biblije i biblijskih narativa.</a:t>
            </a:r>
            <a:br>
              <a:rPr lang="sr-Latn-RS" b="1" dirty="0" smtClean="0">
                <a:ln w="9525">
                  <a:solidFill>
                    <a:schemeClr val="tx1"/>
                  </a:solidFill>
                </a:ln>
                <a:solidFill>
                  <a:schemeClr val="accent5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n w="9525">
                <a:solidFill>
                  <a:schemeClr val="tx1"/>
                </a:solidFill>
              </a:ln>
              <a:solidFill>
                <a:schemeClr val="accent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81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90" y="1895634"/>
            <a:ext cx="7873340" cy="400640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i="1" dirty="0" err="1" smtClean="0"/>
              <a:t>shem</a:t>
            </a:r>
            <a:r>
              <a:rPr lang="en-US" sz="3200" i="1" dirty="0" smtClean="0"/>
              <a:t> </a:t>
            </a:r>
            <a:r>
              <a:rPr lang="en-US" sz="3200" i="1" dirty="0" err="1"/>
              <a:t>hakodesh</a:t>
            </a:r>
            <a:r>
              <a:rPr lang="en-US" sz="3200" i="1" dirty="0"/>
              <a:t> </a:t>
            </a:r>
            <a:r>
              <a:rPr lang="en-US" sz="3200" dirty="0" smtClean="0"/>
              <a:t>je </a:t>
            </a:r>
            <a:r>
              <a:rPr lang="sr-Latn-RS" sz="3200" dirty="0" smtClean="0"/>
              <a:t>religiozno ime</a:t>
            </a:r>
            <a:r>
              <a:rPr lang="sr-Latn-RS" sz="3200" dirty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/>
              <a:t>koristi</a:t>
            </a:r>
            <a:r>
              <a:rPr lang="en-US" sz="3200" dirty="0"/>
              <a:t> se </a:t>
            </a:r>
            <a:r>
              <a:rPr lang="en-US" sz="3200" dirty="0" smtClean="0"/>
              <a:t>u </a:t>
            </a:r>
            <a:r>
              <a:rPr lang="en-US" sz="3200" dirty="0" err="1" smtClean="0"/>
              <a:t>sinagogi</a:t>
            </a:r>
            <a:r>
              <a:rPr lang="sr-Latn-RS" sz="3200" dirty="0" smtClean="0"/>
              <a:t>,</a:t>
            </a:r>
            <a:r>
              <a:rPr lang="en-US" sz="3200" dirty="0" smtClean="0"/>
              <a:t> </a:t>
            </a:r>
            <a:r>
              <a:rPr lang="sr-Latn-RS" sz="3200" dirty="0" smtClean="0"/>
              <a:t>(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/>
              <a:t>jidišu</a:t>
            </a:r>
            <a:r>
              <a:rPr lang="en-US" sz="3200" dirty="0"/>
              <a:t> se </a:t>
            </a:r>
            <a:r>
              <a:rPr lang="en-US" sz="3200" dirty="0" err="1"/>
              <a:t>zove</a:t>
            </a:r>
            <a:r>
              <a:rPr lang="en-US" sz="3200" dirty="0"/>
              <a:t> </a:t>
            </a:r>
            <a:r>
              <a:rPr lang="en-US" sz="3200" i="1" dirty="0" err="1" smtClean="0"/>
              <a:t>oyfruf-neme</a:t>
            </a:r>
            <a:r>
              <a:rPr lang="sr-Latn-RS" sz="3200" i="1" dirty="0"/>
              <a:t> </a:t>
            </a:r>
            <a:r>
              <a:rPr lang="en-US" sz="3200" dirty="0" err="1" smtClean="0"/>
              <a:t>nemački</a:t>
            </a:r>
            <a:r>
              <a:rPr lang="en-US" sz="3200" dirty="0" smtClean="0"/>
              <a:t> </a:t>
            </a:r>
            <a:r>
              <a:rPr lang="en-US" sz="3200" i="1" dirty="0" err="1"/>
              <a:t>Aufruf</a:t>
            </a:r>
            <a:r>
              <a:rPr lang="en-US" sz="3200" i="1" dirty="0"/>
              <a:t> </a:t>
            </a:r>
            <a:r>
              <a:rPr lang="en-US" sz="3200" i="1" dirty="0" err="1" smtClean="0"/>
              <a:t>Namen</a:t>
            </a:r>
            <a:r>
              <a:rPr lang="en-US" sz="3200" dirty="0" smtClean="0"/>
              <a:t>- </a:t>
            </a:r>
            <a:r>
              <a:rPr lang="en-US" sz="3200" i="1" dirty="0" err="1"/>
              <a:t>imena</a:t>
            </a:r>
            <a:r>
              <a:rPr lang="en-US" sz="3200" i="1" dirty="0"/>
              <a:t> </a:t>
            </a:r>
            <a:r>
              <a:rPr lang="en-US" sz="3200" i="1" dirty="0" err="1"/>
              <a:t>za</a:t>
            </a:r>
            <a:r>
              <a:rPr lang="en-US" sz="3200" i="1" dirty="0"/>
              <a:t> </a:t>
            </a:r>
            <a:r>
              <a:rPr lang="en-US" sz="3200" i="1" dirty="0" err="1"/>
              <a:t>prozivku</a:t>
            </a:r>
            <a:r>
              <a:rPr lang="en-US" sz="3200" dirty="0"/>
              <a:t>). Ta </a:t>
            </a:r>
            <a:r>
              <a:rPr lang="en-US" sz="3200" dirty="0" err="1"/>
              <a:t>imena</a:t>
            </a:r>
            <a:r>
              <a:rPr lang="en-US" sz="3200" dirty="0"/>
              <a:t> </a:t>
            </a:r>
            <a:r>
              <a:rPr lang="en-US" sz="3200" dirty="0" err="1"/>
              <a:t>davana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muškoj</a:t>
            </a:r>
            <a:r>
              <a:rPr lang="en-US" sz="3200" dirty="0"/>
              <a:t> </a:t>
            </a:r>
            <a:r>
              <a:rPr lang="en-US" sz="3200" dirty="0" err="1"/>
              <a:t>deci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obrezivanja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sr-Latn-RS" sz="3200" dirty="0"/>
              <a:t>u životnim ciklusima,kada osoba počinje svoje religijsko obrazovanje,</a:t>
            </a:r>
            <a:r>
              <a:rPr lang="en-US" sz="3200" dirty="0" err="1" smtClean="0"/>
              <a:t>koristila</a:t>
            </a:r>
            <a:r>
              <a:rPr lang="sr-Latn-RS" sz="3200" dirty="0" smtClean="0"/>
              <a:t> </a:t>
            </a:r>
            <a:r>
              <a:rPr lang="en-US" sz="3200" i="1" u="sng" dirty="0" err="1" smtClean="0"/>
              <a:t>su</a:t>
            </a:r>
            <a:r>
              <a:rPr lang="en-US" sz="3200" i="1" u="sng" dirty="0" smtClean="0"/>
              <a:t> </a:t>
            </a:r>
            <a:r>
              <a:rPr lang="en-US" sz="3200" i="1" u="sng" dirty="0"/>
              <a:t>se </a:t>
            </a:r>
            <a:r>
              <a:rPr lang="en-US" sz="3200" i="1" u="sng" dirty="0" err="1"/>
              <a:t>kada</a:t>
            </a:r>
            <a:r>
              <a:rPr lang="en-US" sz="3200" i="1" u="sng" dirty="0"/>
              <a:t> </a:t>
            </a:r>
            <a:r>
              <a:rPr lang="en-US" sz="3200" i="1" u="sng" dirty="0" err="1"/>
              <a:t>su</a:t>
            </a:r>
            <a:r>
              <a:rPr lang="en-US" sz="3200" i="1" u="sng" dirty="0"/>
              <a:t>, </a:t>
            </a:r>
            <a:r>
              <a:rPr lang="en-US" sz="3200" i="1" u="sng" dirty="0" err="1"/>
              <a:t>kao</a:t>
            </a:r>
            <a:r>
              <a:rPr lang="en-US" sz="3200" i="1" u="sng" dirty="0"/>
              <a:t> </a:t>
            </a:r>
            <a:r>
              <a:rPr lang="en-US" sz="3200" i="1" u="sng" dirty="0" err="1"/>
              <a:t>već</a:t>
            </a:r>
            <a:r>
              <a:rPr lang="en-US" sz="3200" i="1" u="sng" dirty="0"/>
              <a:t> </a:t>
            </a:r>
            <a:r>
              <a:rPr lang="en-US" sz="3200" i="1" u="sng" dirty="0" err="1"/>
              <a:t>odrasli</a:t>
            </a:r>
            <a:r>
              <a:rPr lang="en-US" sz="3200" i="1" u="sng" dirty="0"/>
              <a:t> </a:t>
            </a:r>
            <a:r>
              <a:rPr lang="en-US" sz="3200" i="1" u="sng" dirty="0" err="1"/>
              <a:t>ljudi</a:t>
            </a:r>
            <a:r>
              <a:rPr lang="en-US" sz="3200" i="1" u="sng" dirty="0"/>
              <a:t> </a:t>
            </a:r>
            <a:r>
              <a:rPr lang="en-US" sz="3200" i="1" dirty="0"/>
              <a:t>(</a:t>
            </a:r>
            <a:r>
              <a:rPr lang="en-US" sz="3200" i="1" dirty="0" err="1"/>
              <a:t>dakle</a:t>
            </a:r>
            <a:r>
              <a:rPr lang="en-US" sz="3200" i="1" dirty="0"/>
              <a:t>, </a:t>
            </a:r>
            <a:r>
              <a:rPr lang="en-US" sz="3200" dirty="0" err="1"/>
              <a:t>posle</a:t>
            </a:r>
            <a:r>
              <a:rPr lang="en-US" sz="3200" dirty="0"/>
              <a:t> </a:t>
            </a:r>
            <a:r>
              <a:rPr lang="en-US" sz="3200" i="1" dirty="0"/>
              <a:t>bar </a:t>
            </a:r>
            <a:r>
              <a:rPr lang="en-US" sz="3200" i="1" dirty="0" err="1"/>
              <a:t>micve</a:t>
            </a:r>
            <a:r>
              <a:rPr lang="en-US" sz="3200" dirty="0"/>
              <a:t>) </a:t>
            </a:r>
            <a:r>
              <a:rPr lang="en-US" sz="3200" dirty="0" err="1"/>
              <a:t>bili</a:t>
            </a:r>
            <a:r>
              <a:rPr lang="en-US" sz="3200" dirty="0"/>
              <a:t> </a:t>
            </a:r>
            <a:r>
              <a:rPr lang="en-US" sz="3200" dirty="0" err="1"/>
              <a:t>prozivani</a:t>
            </a:r>
            <a:r>
              <a:rPr lang="en-US" sz="3200" dirty="0"/>
              <a:t> </a:t>
            </a:r>
            <a:r>
              <a:rPr lang="en-US" sz="3200" dirty="0" smtClean="0"/>
              <a:t>u</a:t>
            </a:r>
            <a:r>
              <a:rPr lang="sr-Latn-RS" sz="3200" dirty="0" smtClean="0"/>
              <a:t> </a:t>
            </a:r>
            <a:r>
              <a:rPr lang="en-US" sz="3200" dirty="0" err="1" smtClean="0"/>
              <a:t>sinagogi</a:t>
            </a:r>
            <a:r>
              <a:rPr lang="en-US" sz="3200" dirty="0" smtClean="0"/>
              <a:t> </a:t>
            </a:r>
            <a:r>
              <a:rPr lang="en-US" sz="3200" dirty="0"/>
              <a:t>da </a:t>
            </a:r>
            <a:r>
              <a:rPr lang="en-US" sz="3200" dirty="0" err="1"/>
              <a:t>čitaju</a:t>
            </a:r>
            <a:r>
              <a:rPr lang="en-US" sz="3200" dirty="0"/>
              <a:t> </a:t>
            </a:r>
            <a:r>
              <a:rPr lang="en-US" sz="3200" i="1" dirty="0"/>
              <a:t>Toru</a:t>
            </a:r>
            <a:r>
              <a:rPr lang="en-US" sz="3200" dirty="0"/>
              <a:t>. Pod </a:t>
            </a:r>
            <a:r>
              <a:rPr lang="en-US" sz="3200" dirty="0" err="1"/>
              <a:t>tim</a:t>
            </a:r>
            <a:r>
              <a:rPr lang="en-US" sz="3200" dirty="0"/>
              <a:t> </a:t>
            </a:r>
            <a:r>
              <a:rPr lang="en-US" sz="3200" dirty="0" err="1" smtClean="0"/>
              <a:t>isti</a:t>
            </a:r>
            <a:r>
              <a:rPr lang="sr-Latn-RS" sz="3200" dirty="0" smtClean="0"/>
              <a:t>m </a:t>
            </a:r>
            <a:r>
              <a:rPr lang="en-US" sz="3200" dirty="0" err="1" smtClean="0"/>
              <a:t>imenima</a:t>
            </a:r>
            <a:r>
              <a:rPr lang="en-US" sz="3200" dirty="0" smtClean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sahranjivani</a:t>
            </a:r>
            <a:r>
              <a:rPr lang="en-US" sz="3200" dirty="0"/>
              <a:t>, </a:t>
            </a:r>
            <a:r>
              <a:rPr lang="en-US" sz="3200" dirty="0" err="1"/>
              <a:t>i</a:t>
            </a:r>
            <a:r>
              <a:rPr lang="en-US" sz="3200" dirty="0"/>
              <a:t> ta </a:t>
            </a:r>
            <a:r>
              <a:rPr lang="en-US" sz="3200" dirty="0" err="1"/>
              <a:t>imena</a:t>
            </a:r>
            <a:r>
              <a:rPr lang="en-US" sz="3200" dirty="0"/>
              <a:t> </a:t>
            </a:r>
            <a:r>
              <a:rPr lang="en-US" sz="3200" dirty="0" err="1" smtClean="0"/>
              <a:t>su</a:t>
            </a:r>
            <a:r>
              <a:rPr lang="sr-Latn-RS" sz="3200" dirty="0" smtClean="0"/>
              <a:t> </a:t>
            </a:r>
            <a:r>
              <a:rPr lang="pl-PL" sz="3200" dirty="0" smtClean="0"/>
              <a:t>urezivana </a:t>
            </a:r>
            <a:r>
              <a:rPr lang="pl-PL" sz="3200" dirty="0"/>
              <a:t>na njihove nadgrobne spomenike</a:t>
            </a:r>
            <a:r>
              <a:rPr lang="pl-PL" sz="3200" dirty="0" smtClean="0"/>
              <a:t>.</a:t>
            </a:r>
            <a:r>
              <a:rPr lang="sr-Latn-RS" sz="3200" dirty="0" smtClean="0"/>
              <a:t> 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116074" y="3439235"/>
            <a:ext cx="3808619" cy="29477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3200" dirty="0"/>
              <a:t>Sekularno ime se koristi </a:t>
            </a:r>
            <a:r>
              <a:rPr lang="sr-Latn-RS" sz="3200" dirty="0" smtClean="0"/>
              <a:t>češće </a:t>
            </a:r>
            <a:r>
              <a:rPr lang="fi-FI" sz="3200" dirty="0" smtClean="0"/>
              <a:t>u svakodnevnom</a:t>
            </a:r>
            <a:r>
              <a:rPr lang="sr-Latn-RS" sz="3200" dirty="0" smtClean="0"/>
              <a:t> životu</a:t>
            </a:r>
            <a:r>
              <a:rPr lang="en-US" sz="3200" dirty="0" smtClean="0"/>
              <a:t>,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bilo</a:t>
            </a:r>
            <a:r>
              <a:rPr lang="en-US" sz="3200" dirty="0"/>
              <a:t> </a:t>
            </a:r>
            <a:r>
              <a:rPr lang="en-US" sz="3200" dirty="0" err="1"/>
              <a:t>kom</a:t>
            </a:r>
            <a:r>
              <a:rPr lang="en-US" sz="3200" dirty="0"/>
              <a:t> </a:t>
            </a:r>
            <a:r>
              <a:rPr lang="en-US" sz="3200" dirty="0" err="1" smtClean="0"/>
              <a:t>jeziku</a:t>
            </a:r>
            <a:r>
              <a:rPr lang="en-US" sz="3200" dirty="0" smtClean="0"/>
              <a:t>,</a:t>
            </a:r>
            <a:r>
              <a:rPr lang="sr-Latn-RS" sz="3200" dirty="0" smtClean="0"/>
              <a:t> </a:t>
            </a:r>
            <a:r>
              <a:rPr lang="en-US" sz="3200" dirty="0" err="1" smtClean="0"/>
              <a:t>i</a:t>
            </a:r>
            <a:r>
              <a:rPr lang="sr-Latn-RS" sz="3200" dirty="0" smtClean="0"/>
              <a:t> bilo kojoj kombinaciji i </a:t>
            </a:r>
            <a:r>
              <a:rPr lang="en-US" sz="3200" dirty="0" err="1" smtClean="0"/>
              <a:t>zove</a:t>
            </a:r>
            <a:r>
              <a:rPr lang="en-US" sz="3200" dirty="0" smtClean="0"/>
              <a:t> </a:t>
            </a:r>
            <a:r>
              <a:rPr lang="en-US" sz="3200" dirty="0"/>
              <a:t>se </a:t>
            </a:r>
            <a:r>
              <a:rPr lang="en-US" sz="3200" i="1" dirty="0" err="1"/>
              <a:t>kinui</a:t>
            </a:r>
            <a:r>
              <a:rPr lang="en-US" sz="3200" i="1" dirty="0"/>
              <a:t>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7190" y="113179"/>
            <a:ext cx="121148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VEĆINA MUŠKARACA</a:t>
            </a:r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RELIGIOZNIH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JEVREJA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 DVA IMENA - VERSKO IME, KOJE SE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HEBREJSKOM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ZOVE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SHEM HAKODESH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SVETOVNO IME, KOJE SE NAZIVA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KINNUI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00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30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1896" y="2340591"/>
            <a:ext cx="9566283" cy="3046988"/>
          </a:xfrm>
          <a:prstGeom prst="rect">
            <a:avLst/>
          </a:prstGeom>
          <a:noFill/>
          <a:ln w="19050" cap="rnd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r-Latn-RS" sz="4800" b="1" dirty="0" smtClean="0">
                <a:ln w="28575">
                  <a:solidFill>
                    <a:schemeClr val="tx1"/>
                  </a:solidFill>
                </a:ln>
                <a:solidFill>
                  <a:schemeClr val="accent6"/>
                </a:solidFill>
              </a:rPr>
              <a:t>NASTANAK LIČNIH IMENA TREBA POSMATRATI KAO IZVOD LINGVISTIČKOG SIMBOLA ZA ODREĐENU OSOBU</a:t>
            </a:r>
            <a:endParaRPr lang="en-US" sz="4800" b="1" dirty="0">
              <a:ln w="28575">
                <a:solidFill>
                  <a:schemeClr val="tx1"/>
                </a:solidFill>
              </a:ln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78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37209" y="178130"/>
            <a:ext cx="8597735" cy="11756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r-Latn-RS" sz="40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Talmudska prezimena vezana za toponim </a:t>
            </a:r>
            <a:r>
              <a:rPr lang="sr-Latn-RS" sz="4000" b="1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(mesto</a:t>
            </a:r>
            <a:r>
              <a:rPr lang="sr-Latn-RS" sz="3600" b="1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) u biblijska vremena</a:t>
            </a:r>
            <a:endParaRPr lang="en-US" sz="3600" b="1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4158481" y="1611585"/>
            <a:ext cx="6997200" cy="42234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 smtClean="0"/>
              <a:t> Nahum </a:t>
            </a:r>
            <a:r>
              <a:rPr lang="sr-Latn-RS" sz="3200" b="1" dirty="0" smtClean="0"/>
              <a:t>od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Gimso</a:t>
            </a:r>
            <a:r>
              <a:rPr lang="sr-Latn-RS" sz="3200" b="1" dirty="0" smtClean="0"/>
              <a:t>-a</a:t>
            </a:r>
            <a:r>
              <a:rPr lang="en-US" sz="3200" b="1" dirty="0" smtClean="0"/>
              <a:t>, </a:t>
            </a:r>
            <a:endParaRPr lang="sr-Latn-RS" sz="3200" b="1" dirty="0" smtClean="0"/>
          </a:p>
          <a:p>
            <a:r>
              <a:rPr lang="en-US" sz="3200" b="1" dirty="0" smtClean="0"/>
              <a:t>Nahum Mede</a:t>
            </a:r>
            <a:r>
              <a:rPr lang="sr-Latn-RS" sz="3200" b="1" dirty="0" smtClean="0"/>
              <a:t>jac</a:t>
            </a:r>
            <a:r>
              <a:rPr lang="en-US" sz="3200" b="1" dirty="0" smtClean="0"/>
              <a:t>,</a:t>
            </a:r>
            <a:endParaRPr lang="sr-Latn-RS" sz="3200" b="1" dirty="0" smtClean="0"/>
          </a:p>
          <a:p>
            <a:r>
              <a:rPr lang="en-US" sz="3200" b="1" dirty="0" err="1" smtClean="0"/>
              <a:t>Todos</a:t>
            </a:r>
            <a:r>
              <a:rPr lang="en-US" sz="3200" b="1" dirty="0" smtClean="0"/>
              <a:t> o</a:t>
            </a:r>
            <a:r>
              <a:rPr lang="sr-Latn-RS" sz="3200" b="1" dirty="0" smtClean="0"/>
              <a:t>d</a:t>
            </a:r>
            <a:r>
              <a:rPr lang="en-US" sz="3200" b="1" dirty="0" smtClean="0"/>
              <a:t> R</a:t>
            </a:r>
            <a:r>
              <a:rPr lang="sr-Latn-RS" sz="3200" b="1" dirty="0" smtClean="0"/>
              <a:t>i</a:t>
            </a:r>
            <a:r>
              <a:rPr lang="en-US" sz="3200" b="1" dirty="0" smtClean="0"/>
              <a:t>m</a:t>
            </a:r>
            <a:r>
              <a:rPr lang="sr-Latn-RS" sz="3200" b="1" dirty="0" smtClean="0"/>
              <a:t>a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Levit</a:t>
            </a:r>
            <a:r>
              <a:rPr lang="sr-Latn-RS" sz="3200" b="1" dirty="0" smtClean="0"/>
              <a:t>i</a:t>
            </a:r>
            <a:r>
              <a:rPr lang="en-US" sz="3200" b="1" dirty="0" smtClean="0"/>
              <a:t> o</a:t>
            </a:r>
            <a:r>
              <a:rPr lang="sr-Latn-RS" sz="3200" b="1" dirty="0" smtClean="0"/>
              <a:t>d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Yabne</a:t>
            </a:r>
            <a:r>
              <a:rPr lang="en-US" sz="3200" b="1" dirty="0" smtClean="0"/>
              <a:t>, </a:t>
            </a:r>
            <a:endParaRPr lang="sr-Latn-RS" sz="3200" b="1" dirty="0" smtClean="0"/>
          </a:p>
          <a:p>
            <a:r>
              <a:rPr lang="en-US" sz="3200" b="1" dirty="0" smtClean="0"/>
              <a:t>Hillel Bab</a:t>
            </a:r>
            <a:r>
              <a:rPr lang="sr-Latn-RS" sz="3200" b="1" dirty="0" smtClean="0"/>
              <a:t>i</a:t>
            </a:r>
            <a:r>
              <a:rPr lang="en-US" sz="3200" b="1" dirty="0" err="1" smtClean="0"/>
              <a:t>lon</a:t>
            </a:r>
            <a:r>
              <a:rPr lang="sr-Latn-RS" sz="3200" b="1" dirty="0" smtClean="0"/>
              <a:t>ac</a:t>
            </a:r>
            <a:r>
              <a:rPr lang="en-US" sz="3200" b="1" dirty="0" smtClean="0"/>
              <a:t>, </a:t>
            </a:r>
            <a:endParaRPr lang="sr-Latn-RS" sz="3200" b="1" dirty="0" smtClean="0"/>
          </a:p>
          <a:p>
            <a:r>
              <a:rPr lang="en-US" sz="3200" b="1" dirty="0" smtClean="0"/>
              <a:t>Jose </a:t>
            </a:r>
            <a:r>
              <a:rPr lang="sr-Latn-RS" sz="3200" b="1" dirty="0" smtClean="0"/>
              <a:t>od </a:t>
            </a:r>
            <a:r>
              <a:rPr lang="en-US" sz="3200" b="1" dirty="0" err="1" smtClean="0"/>
              <a:t>Galil</a:t>
            </a:r>
            <a:r>
              <a:rPr lang="sr-Latn-RS" sz="3200" b="1" dirty="0" smtClean="0"/>
              <a:t>a</a:t>
            </a:r>
            <a:r>
              <a:rPr lang="en-US" sz="3200" b="1" dirty="0" smtClean="0"/>
              <a:t>.</a:t>
            </a:r>
            <a:endParaRPr lang="sr-Latn-RS" sz="3200" b="1" dirty="0" smtClean="0"/>
          </a:p>
          <a:p>
            <a:r>
              <a:rPr lang="en-US" sz="3200" b="1" dirty="0" smtClean="0"/>
              <a:t>Juda Is</a:t>
            </a:r>
            <a:r>
              <a:rPr lang="sr-Latn-RS" sz="3200" b="1" dirty="0" smtClean="0"/>
              <a:t>k</a:t>
            </a:r>
            <a:r>
              <a:rPr lang="en-US" sz="3200" b="1" dirty="0" err="1" smtClean="0"/>
              <a:t>ariot</a:t>
            </a:r>
            <a:r>
              <a:rPr lang="en-US" sz="3200" b="1" dirty="0" smtClean="0"/>
              <a:t> </a:t>
            </a:r>
            <a:r>
              <a:rPr lang="sr-Latn-RS" sz="3200" b="1" dirty="0" smtClean="0"/>
              <a:t>i</a:t>
            </a:r>
            <a:r>
              <a:rPr lang="en-US" sz="3200" b="1" dirty="0" smtClean="0"/>
              <a:t> </a:t>
            </a:r>
            <a:endParaRPr lang="sr-Latn-RS" sz="3200" b="1" dirty="0" smtClean="0"/>
          </a:p>
          <a:p>
            <a:r>
              <a:rPr lang="sr-Latn-RS" sz="3200" b="1" dirty="0" smtClean="0"/>
              <a:t>Marija </a:t>
            </a:r>
            <a:r>
              <a:rPr lang="en-US" sz="3200" b="1" dirty="0" smtClean="0"/>
              <a:t>Magdalen</a:t>
            </a:r>
            <a:r>
              <a:rPr lang="sr-Latn-RS" sz="3200" b="1" dirty="0" smtClean="0"/>
              <a:t>a, (iz Magdale)</a:t>
            </a:r>
          </a:p>
          <a:p>
            <a:r>
              <a:rPr lang="sr-Latn-RS" sz="3200" b="1" dirty="0" smtClean="0"/>
              <a:t>Isus Nazarećanin (izNazareta)</a:t>
            </a:r>
            <a:endParaRPr lang="en-US" sz="32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25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10680</TotalTime>
  <Words>1942</Words>
  <Application>Microsoft Office PowerPoint</Application>
  <PresentationFormat>Widescreen</PresentationFormat>
  <Paragraphs>188</Paragraphs>
  <Slides>31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Arial Black</vt:lpstr>
      <vt:lpstr>Bahnschrift</vt:lpstr>
      <vt:lpstr>Calibri</vt:lpstr>
      <vt:lpstr>Calibri Light</vt:lpstr>
      <vt:lpstr>Roboto</vt:lpstr>
      <vt:lpstr>Segoe UI Black</vt:lpstr>
      <vt:lpstr>Times New Roman</vt:lpstr>
      <vt:lpstr>Office Theme</vt:lpstr>
      <vt:lpstr>REČNIK JEVREJSKIH IMENA I SINONIMA</vt:lpstr>
      <vt:lpstr>PowerPoint Presentation</vt:lpstr>
      <vt:lpstr>PowerPoint Presentation</vt:lpstr>
      <vt:lpstr>PowerPoint Presentation</vt:lpstr>
      <vt:lpstr>PowerPoint Presentation</vt:lpstr>
      <vt:lpstr>      Evolucija artikulisana komunikacija - (rudimentarna komunikacije među životinjama - kitovi delfini).  govor, ljudi (cca 100.000 god. BCE)  Jevrejska imena dodeljivana  su ne samo u svrhu distinkcije, već i zbog ideje koju su izražavala. Ta konnotativna svojstva su naročito crpljena iz Biblije i biblijskih narativa. </vt:lpstr>
      <vt:lpstr>PowerPoint Presentation</vt:lpstr>
      <vt:lpstr>PowerPoint Presentation</vt:lpstr>
      <vt:lpstr>PowerPoint Presentation</vt:lpstr>
      <vt:lpstr>.  </vt:lpstr>
      <vt:lpstr>Prezimena su se počela davati od X veka pa sve do XIX veka. Ona su pobliže definisala i razvrstavala poreklo, koren, i tradiciju.</vt:lpstr>
      <vt:lpstr>Ovakav način davanja pezimena bio je nepogodan za svaku organizovaniju državnu evidenciju, pa je stoga u Austrougarskoj carevini, 23. jula 1787.godine, Josip II obznanio Patent o jevrejskim imenima „Za smanjenje svakog nereda (nepravilnosti) koje se mora sprovesti kod jedne klase ljudi, u političkim i pravnim postupcima i njihovom privatnom životu“, a koji se odnosio na uvođenje stalnog prezimena umesto patronimijskog tipa imenovanja.</vt:lpstr>
      <vt:lpstr> -    Prezimena je delila komisija od tri člana      (Rabin, sudija, činovnik ili  pisar) bar što se tiče Austrougarske monarhije    - Za „bolje“ (ornamentalno) prezime se plaćalo.          (korupcija, iznuda). Kratka imena su bila jeftinija. - Ostalima su sledila pogrdna, ružna i ironična imena kao:                                                                                                </vt:lpstr>
      <vt:lpstr>PowerPoint Presentation</vt:lpstr>
      <vt:lpstr>Nakon pada drugog hrama, Jevreji su se rasuli po svetu (galut).  -Putevi migracije - Aškenazim, Sefardim, Mizrahim -Novi Jezici </vt:lpstr>
      <vt:lpstr>    AŠKENASKI I SEFARDSKI JEVREJI    Jezici</vt:lpstr>
      <vt:lpstr>PowerPoint Presentation</vt:lpstr>
      <vt:lpstr>PowerPoint Presentation</vt:lpstr>
      <vt:lpstr>PowerPoint Presentation</vt:lpstr>
      <vt:lpstr> Što se tiče imena, Jevreji su u početku davali hebrejska i aramejska imena iz Biblije, pri čemu su često povezivali ime sa kontekstom, ličnostima i događajima, tzv. konnotativna imena.(npr. Mojsije, Juda, Debora.)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AKRONIMI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Seti se davnih dana; razmisli o davno prošlim generacijama. Pitaj svog oca i on će ti reći, tvoje starije, pa će ti oni objasniti.</dc:title>
  <dc:creator>Sasa</dc:creator>
  <cp:lastModifiedBy>Sasa</cp:lastModifiedBy>
  <cp:revision>243</cp:revision>
  <dcterms:created xsi:type="dcterms:W3CDTF">2024-11-20T16:32:59Z</dcterms:created>
  <dcterms:modified xsi:type="dcterms:W3CDTF">2025-01-11T16:34:32Z</dcterms:modified>
</cp:coreProperties>
</file>