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648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60247"/>
            <a:ext cx="9169400" cy="38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635561"/>
            <a:ext cx="6150609" cy="223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" y="460248"/>
            <a:ext cx="9281160" cy="0"/>
          </a:xfrm>
          <a:custGeom>
            <a:avLst/>
            <a:gdLst/>
            <a:ahLst/>
            <a:cxnLst/>
            <a:rect l="l" t="t" r="r" b="b"/>
            <a:pathLst>
              <a:path w="9281160">
                <a:moveTo>
                  <a:pt x="0" y="0"/>
                </a:moveTo>
                <a:lnTo>
                  <a:pt x="92811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1168" y="1437132"/>
            <a:ext cx="7517765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/>
              <a:t>JEVREJI </a:t>
            </a:r>
            <a:r>
              <a:rPr sz="4800" dirty="0"/>
              <a:t>U </a:t>
            </a:r>
            <a:r>
              <a:rPr sz="4800" spc="-5" dirty="0"/>
              <a:t>KURANU</a:t>
            </a:r>
            <a:r>
              <a:rPr sz="4800" spc="-40" dirty="0"/>
              <a:t> </a:t>
            </a:r>
            <a:r>
              <a:rPr sz="4800" spc="-5" dirty="0"/>
              <a:t>...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816575" y="3000247"/>
            <a:ext cx="276987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Verdana"/>
                <a:cs typeface="Verdana"/>
              </a:rPr>
              <a:t>Aron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Albahari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" y="7205465"/>
            <a:ext cx="9281160" cy="0"/>
          </a:xfrm>
          <a:custGeom>
            <a:avLst/>
            <a:gdLst/>
            <a:ahLst/>
            <a:cxnLst/>
            <a:rect l="l" t="t" r="r" b="b"/>
            <a:pathLst>
              <a:path w="9281160">
                <a:moveTo>
                  <a:pt x="0" y="0"/>
                </a:moveTo>
                <a:lnTo>
                  <a:pt x="928116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572" y="457200"/>
            <a:ext cx="0" cy="6751320"/>
          </a:xfrm>
          <a:custGeom>
            <a:avLst/>
            <a:gdLst/>
            <a:ahLst/>
            <a:cxnLst/>
            <a:rect l="l" t="t" r="r" b="b"/>
            <a:pathLst>
              <a:path h="6751320">
                <a:moveTo>
                  <a:pt x="0" y="0"/>
                </a:moveTo>
                <a:lnTo>
                  <a:pt x="0" y="675132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2828" y="457200"/>
            <a:ext cx="0" cy="6751320"/>
          </a:xfrm>
          <a:custGeom>
            <a:avLst/>
            <a:gdLst/>
            <a:ahLst/>
            <a:cxnLst/>
            <a:rect l="l" t="t" r="r" b="b"/>
            <a:pathLst>
              <a:path h="6751320">
                <a:moveTo>
                  <a:pt x="0" y="0"/>
                </a:moveTo>
                <a:lnTo>
                  <a:pt x="0" y="675132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3600189"/>
            <a:ext cx="3529926" cy="2988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786" y="421009"/>
            <a:ext cx="9172575" cy="610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715" algn="just">
              <a:lnSpc>
                <a:spcPct val="117200"/>
              </a:lnSpc>
            </a:pPr>
            <a:r>
              <a:rPr sz="1400" spc="-45" dirty="0">
                <a:latin typeface="Verdana"/>
                <a:cs typeface="Verdana"/>
              </a:rPr>
              <a:t>Tada </a:t>
            </a:r>
            <a:r>
              <a:rPr sz="1400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Jevreji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priličnom broju naseljavaju naročito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oblasti Hidžaz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dirty="0">
                <a:latin typeface="Verdana"/>
                <a:cs typeface="Verdana"/>
              </a:rPr>
              <a:t>što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b="1" spc="-5" dirty="0">
                <a:latin typeface="Verdana"/>
                <a:cs typeface="Verdana"/>
              </a:rPr>
              <a:t>zapadni </a:t>
            </a:r>
            <a:r>
              <a:rPr sz="1400" b="1" dirty="0">
                <a:latin typeface="Verdana"/>
                <a:cs typeface="Verdana"/>
              </a:rPr>
              <a:t>deo </a:t>
            </a:r>
            <a:r>
              <a:rPr sz="1400" b="1" spc="-5" dirty="0">
                <a:latin typeface="Verdana"/>
                <a:cs typeface="Verdana"/>
              </a:rPr>
              <a:t>oblasti  današnje Saudijske Arabije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koji izlazi </a:t>
            </a:r>
            <a:r>
              <a:rPr sz="1400" b="1" dirty="0">
                <a:latin typeface="Verdana"/>
                <a:cs typeface="Verdana"/>
              </a:rPr>
              <a:t>na Crveno </a:t>
            </a:r>
            <a:r>
              <a:rPr sz="1400" b="1" spc="-5" dirty="0">
                <a:latin typeface="Verdana"/>
                <a:cs typeface="Verdana"/>
              </a:rPr>
              <a:t>more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dirty="0">
                <a:latin typeface="Verdana"/>
                <a:cs typeface="Verdana"/>
              </a:rPr>
              <a:t>u tamošnjim </a:t>
            </a:r>
            <a:r>
              <a:rPr sz="1400" spc="-10" dirty="0">
                <a:latin typeface="Verdana"/>
                <a:cs typeface="Verdana"/>
              </a:rPr>
              <a:t>trgovačkim </a:t>
            </a:r>
            <a:r>
              <a:rPr sz="1400" spc="-5" dirty="0">
                <a:latin typeface="Verdana"/>
                <a:cs typeface="Verdana"/>
              </a:rPr>
              <a:t>centrima,  oazama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vojnim </a:t>
            </a:r>
            <a:r>
              <a:rPr sz="1400" dirty="0">
                <a:latin typeface="Verdana"/>
                <a:cs typeface="Verdana"/>
              </a:rPr>
              <a:t>utvrdama </a:t>
            </a:r>
            <a:r>
              <a:rPr sz="1400" spc="-5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što su Jatrib </a:t>
            </a:r>
            <a:r>
              <a:rPr sz="1400" spc="-5" dirty="0">
                <a:latin typeface="Verdana"/>
                <a:cs typeface="Verdana"/>
              </a:rPr>
              <a:t>(današnja Medina), </a:t>
            </a:r>
            <a:r>
              <a:rPr sz="1400" spc="-20" dirty="0">
                <a:latin typeface="Verdana"/>
                <a:cs typeface="Verdana"/>
              </a:rPr>
              <a:t>Vadi </a:t>
            </a:r>
            <a:r>
              <a:rPr sz="1400" spc="-15" dirty="0">
                <a:latin typeface="Verdana"/>
                <a:cs typeface="Verdana"/>
              </a:rPr>
              <a:t>al-Kura, </a:t>
            </a:r>
            <a:r>
              <a:rPr sz="1400" spc="-40" dirty="0">
                <a:latin typeface="Verdana"/>
                <a:cs typeface="Verdana"/>
              </a:rPr>
              <a:t>Kajbar, </a:t>
            </a:r>
            <a:r>
              <a:rPr sz="1400" spc="-15" dirty="0">
                <a:latin typeface="Verdana"/>
                <a:cs typeface="Verdana"/>
              </a:rPr>
              <a:t>Fadak, </a:t>
            </a:r>
            <a:r>
              <a:rPr sz="1400" spc="-10" dirty="0">
                <a:latin typeface="Verdana"/>
                <a:cs typeface="Verdana"/>
              </a:rPr>
              <a:t>Kamus… 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tako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dalje.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3335" marR="6350" algn="just">
              <a:lnSpc>
                <a:spcPct val="116900"/>
              </a:lnSpc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 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pojedinim gradovima kao što je Jatrib (</a:t>
            </a:r>
            <a:r>
              <a:rPr sz="1400" spc="-5" dirty="0">
                <a:latin typeface="Verdana"/>
                <a:cs typeface="Verdana"/>
              </a:rPr>
              <a:t>što je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današnja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Medina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posle Meke drugi po  važnosti sveti grad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islamu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)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 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Jevreji su činili 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skoro 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polovinu</a:t>
            </a:r>
            <a:r>
              <a:rPr sz="1800" b="1" u="heavy" spc="-14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stanovništva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1405"/>
              </a:spcBef>
            </a:pPr>
            <a:r>
              <a:rPr sz="1400" spc="-15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Arapi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Jevreji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prostoru Arabije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10" dirty="0">
                <a:latin typeface="Verdana"/>
                <a:cs typeface="Verdana"/>
              </a:rPr>
              <a:t>bili “organizovani”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povezani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1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plemena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17100"/>
              </a:lnSpc>
            </a:pPr>
            <a:r>
              <a:rPr sz="1400" b="1" dirty="0">
                <a:latin typeface="Verdana"/>
                <a:cs typeface="Verdana"/>
              </a:rPr>
              <a:t>Pored </a:t>
            </a:r>
            <a:r>
              <a:rPr sz="1400" b="1" spc="-5" dirty="0">
                <a:latin typeface="Verdana"/>
                <a:cs typeface="Verdana"/>
              </a:rPr>
              <a:t>70-tak arapskih plemena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klanova </a:t>
            </a:r>
            <a:r>
              <a:rPr sz="1400" b="1" spc="-10" dirty="0">
                <a:latin typeface="Verdana"/>
                <a:cs typeface="Verdana"/>
              </a:rPr>
              <a:t>koji </a:t>
            </a:r>
            <a:r>
              <a:rPr sz="1400" b="1" dirty="0">
                <a:latin typeface="Verdana"/>
                <a:cs typeface="Verdana"/>
              </a:rPr>
              <a:t>na tom </a:t>
            </a:r>
            <a:r>
              <a:rPr sz="1400" b="1" spc="-5" dirty="0">
                <a:latin typeface="Verdana"/>
                <a:cs typeface="Verdana"/>
              </a:rPr>
              <a:t>prostoru </a:t>
            </a:r>
            <a:r>
              <a:rPr sz="1400" b="1" dirty="0">
                <a:latin typeface="Verdana"/>
                <a:cs typeface="Verdana"/>
              </a:rPr>
              <a:t>žive</a:t>
            </a:r>
            <a:r>
              <a:rPr sz="1400" dirty="0">
                <a:latin typeface="Verdana"/>
                <a:cs typeface="Verdana"/>
              </a:rPr>
              <a:t>,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bilo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čak 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20-tak  jevrejskih plemena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klanova</a:t>
            </a:r>
            <a:r>
              <a:rPr sz="1400" spc="-5" dirty="0">
                <a:latin typeface="Verdana"/>
                <a:cs typeface="Verdana"/>
              </a:rPr>
              <a:t>: </a:t>
            </a:r>
            <a:r>
              <a:rPr sz="1400" b="1" spc="-5" dirty="0">
                <a:latin typeface="Verdana"/>
                <a:cs typeface="Verdana"/>
              </a:rPr>
              <a:t>Banu Kajnuka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Banu Nadir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Banu Kurajza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Banu </a:t>
            </a:r>
            <a:r>
              <a:rPr sz="1400" b="1" dirty="0">
                <a:latin typeface="Verdana"/>
                <a:cs typeface="Verdana"/>
              </a:rPr>
              <a:t>Hadl</a:t>
            </a:r>
            <a:r>
              <a:rPr sz="1400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Banu  Najar</a:t>
            </a:r>
            <a:r>
              <a:rPr sz="1400" spc="-5" dirty="0">
                <a:latin typeface="Verdana"/>
                <a:cs typeface="Verdana"/>
              </a:rPr>
              <a:t>,   </a:t>
            </a:r>
            <a:r>
              <a:rPr sz="1400" b="1" spc="-5" dirty="0">
                <a:latin typeface="Verdana"/>
                <a:cs typeface="Verdana"/>
              </a:rPr>
              <a:t>Banu Kinana</a:t>
            </a:r>
            <a:r>
              <a:rPr sz="1400" spc="-5" dirty="0">
                <a:latin typeface="Verdana"/>
                <a:cs typeface="Verdana"/>
              </a:rPr>
              <a:t>,   </a:t>
            </a:r>
            <a:r>
              <a:rPr sz="1400" b="1" spc="-5" dirty="0">
                <a:latin typeface="Verdana"/>
                <a:cs typeface="Verdana"/>
              </a:rPr>
              <a:t>Banu Zuraik</a:t>
            </a:r>
            <a:r>
              <a:rPr sz="1400" spc="-5" dirty="0">
                <a:latin typeface="Verdana"/>
                <a:cs typeface="Verdana"/>
              </a:rPr>
              <a:t>,  </a:t>
            </a:r>
            <a:r>
              <a:rPr sz="1400" b="1" spc="-5" dirty="0">
                <a:latin typeface="Verdana"/>
                <a:cs typeface="Verdana"/>
              </a:rPr>
              <a:t>Banu Kuda’a</a:t>
            </a:r>
            <a:r>
              <a:rPr sz="1400" spc="-5" dirty="0">
                <a:latin typeface="Verdana"/>
                <a:cs typeface="Verdana"/>
              </a:rPr>
              <a:t>,   </a:t>
            </a:r>
            <a:r>
              <a:rPr sz="1400" b="1" spc="-5" dirty="0">
                <a:latin typeface="Verdana"/>
                <a:cs typeface="Verdana"/>
              </a:rPr>
              <a:t>Banu </a:t>
            </a:r>
            <a:r>
              <a:rPr sz="1400" b="1" dirty="0">
                <a:latin typeface="Verdana"/>
                <a:cs typeface="Verdana"/>
              </a:rPr>
              <a:t>Juv</a:t>
            </a:r>
            <a:r>
              <a:rPr sz="1400" dirty="0">
                <a:latin typeface="Verdana"/>
                <a:cs typeface="Verdana"/>
              </a:rPr>
              <a:t>,  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Habani</a:t>
            </a:r>
            <a:r>
              <a:rPr sz="1400" spc="-5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6399"/>
              </a:lnSpc>
            </a:pPr>
            <a:r>
              <a:rPr sz="1400" spc="-20" dirty="0">
                <a:latin typeface="Verdana"/>
                <a:cs typeface="Verdana"/>
              </a:rPr>
              <a:t>Za </a:t>
            </a:r>
            <a:r>
              <a:rPr sz="1400" dirty="0">
                <a:latin typeface="Verdana"/>
                <a:cs typeface="Verdana"/>
              </a:rPr>
              <a:t>neka od </a:t>
            </a:r>
            <a:r>
              <a:rPr sz="1400" spc="-5" dirty="0">
                <a:latin typeface="Verdana"/>
                <a:cs typeface="Verdana"/>
              </a:rPr>
              <a:t>njih </a:t>
            </a:r>
            <a:r>
              <a:rPr sz="1400" dirty="0">
                <a:latin typeface="Verdana"/>
                <a:cs typeface="Verdana"/>
              </a:rPr>
              <a:t>nije </a:t>
            </a:r>
            <a:r>
              <a:rPr sz="1400" spc="-5" dirty="0">
                <a:latin typeface="Verdana"/>
                <a:cs typeface="Verdana"/>
              </a:rPr>
              <a:t>jasno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li su izvorno bila jevrejska plemena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izraelskim poreklom, ili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10" dirty="0">
                <a:latin typeface="Verdana"/>
                <a:cs typeface="Verdana"/>
              </a:rPr>
              <a:t>bili  </a:t>
            </a:r>
            <a:r>
              <a:rPr sz="1400" spc="-5" dirty="0">
                <a:latin typeface="Verdana"/>
                <a:cs typeface="Verdana"/>
              </a:rPr>
              <a:t>arapska (ili </a:t>
            </a:r>
            <a:r>
              <a:rPr sz="1400" dirty="0">
                <a:latin typeface="Verdana"/>
                <a:cs typeface="Verdana"/>
              </a:rPr>
              <a:t>neka druga) </a:t>
            </a:r>
            <a:r>
              <a:rPr sz="1400" b="1" spc="-5" dirty="0">
                <a:latin typeface="Verdana"/>
                <a:cs typeface="Verdana"/>
              </a:rPr>
              <a:t>koja su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nekom trenutku primila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judaizam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6799"/>
              </a:lnSpc>
            </a:pPr>
            <a:r>
              <a:rPr sz="1400" spc="-5" dirty="0">
                <a:latin typeface="Verdana"/>
                <a:cs typeface="Verdana"/>
              </a:rPr>
              <a:t>Najbrojnija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najpoznatija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plemenska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grupa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Arabijskog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poluostrva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primila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judaizam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je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pleme  Himjarit</a:t>
            </a:r>
            <a:r>
              <a:rPr sz="1400" spc="-5" dirty="0">
                <a:latin typeface="Verdana"/>
                <a:cs typeface="Verdana"/>
              </a:rPr>
              <a:t>, koje je vodilo poreklo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dirty="0">
                <a:latin typeface="Verdana"/>
                <a:cs typeface="Verdana"/>
              </a:rPr>
              <a:t>zapadnog </a:t>
            </a:r>
            <a:r>
              <a:rPr sz="1400" spc="-5" dirty="0">
                <a:latin typeface="Verdana"/>
                <a:cs typeface="Verdana"/>
              </a:rPr>
              <a:t>Jemena. </a:t>
            </a:r>
            <a:r>
              <a:rPr sz="1400" spc="-10" dirty="0">
                <a:latin typeface="Verdana"/>
                <a:cs typeface="Verdana"/>
              </a:rPr>
              <a:t>Ovo </a:t>
            </a:r>
            <a:r>
              <a:rPr sz="1400" spc="-5" dirty="0">
                <a:latin typeface="Verdana"/>
                <a:cs typeface="Verdana"/>
              </a:rPr>
              <a:t>moćno </a:t>
            </a:r>
            <a:r>
              <a:rPr sz="1400" dirty="0">
                <a:latin typeface="Verdana"/>
                <a:cs typeface="Verdana"/>
              </a:rPr>
              <a:t>pleme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kroz </a:t>
            </a:r>
            <a:r>
              <a:rPr sz="1400" spc="-5" dirty="0">
                <a:latin typeface="Verdana"/>
                <a:cs typeface="Verdana"/>
              </a:rPr>
              <a:t>istoriju formiralo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Himjaritsko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kraljevstvo.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2716"/>
            <a:ext cx="9171305" cy="417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  <a:tabLst>
                <a:tab pos="1318260" algn="l"/>
                <a:tab pos="3867785" algn="l"/>
                <a:tab pos="4758055" algn="l"/>
                <a:tab pos="5966460" algn="l"/>
                <a:tab pos="6828790" algn="l"/>
              </a:tabLst>
            </a:pPr>
            <a:r>
              <a:rPr sz="1400" spc="-5" dirty="0">
                <a:latin typeface="Verdana"/>
                <a:cs typeface="Verdana"/>
              </a:rPr>
              <a:t>Zna </a:t>
            </a:r>
            <a:r>
              <a:rPr sz="1400" dirty="0">
                <a:latin typeface="Verdana"/>
                <a:cs typeface="Verdana"/>
              </a:rPr>
              <a:t>se</a:t>
            </a:r>
            <a:r>
              <a:rPr sz="1400" spc="2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je	</a:t>
            </a:r>
            <a:r>
              <a:rPr sz="1400" u="sng" spc="-10" dirty="0">
                <a:latin typeface="Verdana"/>
                <a:cs typeface="Verdana"/>
              </a:rPr>
              <a:t>prvom </a:t>
            </a:r>
            <a:r>
              <a:rPr sz="1400" u="sng" spc="-5" dirty="0">
                <a:latin typeface="Verdana"/>
                <a:cs typeface="Verdana"/>
              </a:rPr>
              <a:t>polovinom</a:t>
            </a:r>
            <a:r>
              <a:rPr sz="1400" u="sng" spc="235" dirty="0">
                <a:latin typeface="Verdana"/>
                <a:cs typeface="Verdana"/>
              </a:rPr>
              <a:t> </a:t>
            </a:r>
            <a:r>
              <a:rPr sz="1400" u="sng" spc="-5" dirty="0">
                <a:latin typeface="Verdana"/>
                <a:cs typeface="Verdana"/>
              </a:rPr>
              <a:t>5.</a:t>
            </a:r>
            <a:r>
              <a:rPr sz="1400" u="sng" spc="120" dirty="0">
                <a:latin typeface="Verdana"/>
                <a:cs typeface="Verdana"/>
              </a:rPr>
              <a:t> </a:t>
            </a:r>
            <a:r>
              <a:rPr sz="1400" u="sng" spc="-5" dirty="0">
                <a:latin typeface="Verdana"/>
                <a:cs typeface="Verdana"/>
              </a:rPr>
              <a:t>veka</a:t>
            </a:r>
            <a:r>
              <a:rPr sz="1400" spc="-5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nekoliko	</a:t>
            </a:r>
            <a:r>
              <a:rPr sz="1400" spc="-5" dirty="0">
                <a:latin typeface="Verdana"/>
                <a:cs typeface="Verdana"/>
              </a:rPr>
              <a:t>himjaritskih	</a:t>
            </a:r>
            <a:r>
              <a:rPr sz="1400" spc="-10" dirty="0">
                <a:latin typeface="Verdana"/>
                <a:cs typeface="Verdana"/>
              </a:rPr>
              <a:t>kraljeva	</a:t>
            </a:r>
            <a:r>
              <a:rPr sz="1400" spc="-5" dirty="0">
                <a:latin typeface="Verdana"/>
                <a:cs typeface="Verdana"/>
              </a:rPr>
              <a:t>primilo judaizam,</a:t>
            </a:r>
            <a:r>
              <a:rPr sz="1400" spc="1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među </a:t>
            </a:r>
            <a:r>
              <a:rPr sz="1400" dirty="0">
                <a:latin typeface="Verdana"/>
                <a:cs typeface="Verdana"/>
              </a:rPr>
              <a:t> njima </a:t>
            </a:r>
            <a:r>
              <a:rPr sz="1400" spc="-5" dirty="0">
                <a:latin typeface="Verdana"/>
                <a:cs typeface="Verdana"/>
              </a:rPr>
              <a:t>prvi je bio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Tuba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Abu-Karib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Asad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Kamil</a:t>
            </a:r>
            <a:r>
              <a:rPr sz="1400" b="1" spc="1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(385-420.g.).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ct val="116399"/>
              </a:lnSpc>
              <a:tabLst>
                <a:tab pos="7369809" algn="l"/>
                <a:tab pos="7955280" algn="l"/>
                <a:tab pos="8910955" algn="l"/>
              </a:tabLst>
            </a:pP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ta</a:t>
            </a:r>
            <a:r>
              <a:rPr sz="1400" dirty="0">
                <a:latin typeface="Verdana"/>
                <a:cs typeface="Verdana"/>
              </a:rPr>
              <a:t>da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do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5" dirty="0">
                <a:latin typeface="Verdana"/>
                <a:cs typeface="Verdana"/>
              </a:rPr>
              <a:t>nj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g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H</a:t>
            </a:r>
            <a:r>
              <a:rPr sz="1400" spc="-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m</a:t>
            </a:r>
            <a:r>
              <a:rPr sz="1400" spc="-5" dirty="0">
                <a:latin typeface="Verdana"/>
                <a:cs typeface="Verdana"/>
              </a:rPr>
              <a:t>ja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g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em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TI</a:t>
            </a:r>
            <a:r>
              <a:rPr sz="1400" b="1" spc="7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</a:t>
            </a:r>
            <a:r>
              <a:rPr sz="1400" b="1" spc="5" dirty="0">
                <a:solidFill>
                  <a:srgbClr val="4472C4"/>
                </a:solidFill>
                <a:latin typeface="Verdana"/>
                <a:cs typeface="Verdana"/>
              </a:rPr>
              <a:t>L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spc="-15" dirty="0">
                <a:solidFill>
                  <a:srgbClr val="4472C4"/>
                </a:solidFill>
                <a:latin typeface="Verdana"/>
                <a:cs typeface="Verdana"/>
              </a:rPr>
              <a:t>D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spc="8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	</a:t>
            </a:r>
            <a:r>
              <a:rPr sz="1400" b="1" spc="-15" dirty="0">
                <a:solidFill>
                  <a:srgbClr val="4472C4"/>
                </a:solidFill>
                <a:latin typeface="Verdana"/>
                <a:cs typeface="Verdana"/>
              </a:rPr>
              <a:t>B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spc="5" dirty="0">
                <a:solidFill>
                  <a:srgbClr val="4472C4"/>
                </a:solidFill>
                <a:latin typeface="Verdana"/>
                <a:cs typeface="Verdana"/>
              </a:rPr>
              <a:t>L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JE</a:t>
            </a:r>
            <a:r>
              <a:rPr sz="1400" b="1" u="heavy" spc="-20" dirty="0">
                <a:solidFill>
                  <a:srgbClr val="4472C4"/>
                </a:solidFill>
                <a:latin typeface="Verdana"/>
                <a:cs typeface="Verdana"/>
              </a:rPr>
              <a:t>V</a:t>
            </a:r>
            <a:r>
              <a:rPr sz="1400" b="1" u="heavy" spc="5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u="heavy" spc="-15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1400" b="1" u="heavy" spc="-10" dirty="0">
                <a:solidFill>
                  <a:srgbClr val="4472C4"/>
                </a:solidFill>
                <a:latin typeface="Verdana"/>
                <a:cs typeface="Verdana"/>
              </a:rPr>
              <a:t>po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VERI</a:t>
            </a:r>
            <a:r>
              <a:rPr sz="1400" b="1" u="heavy" spc="-10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Što </a:t>
            </a:r>
            <a:r>
              <a:rPr sz="1400" spc="-5" dirty="0">
                <a:latin typeface="Verdana"/>
                <a:cs typeface="Verdana"/>
              </a:rPr>
              <a:t>znači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su, formalno, </a:t>
            </a:r>
            <a:r>
              <a:rPr sz="1400" spc="-10" dirty="0">
                <a:latin typeface="Verdana"/>
                <a:cs typeface="Verdana"/>
              </a:rPr>
              <a:t>ti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VERI</a:t>
            </a:r>
            <a:r>
              <a:rPr sz="1400" spc="-5" dirty="0">
                <a:latin typeface="Verdana"/>
                <a:cs typeface="Verdana"/>
              </a:rPr>
              <a:t>, vladali Jemenom </a:t>
            </a:r>
            <a:r>
              <a:rPr sz="1400" spc="-10" dirty="0">
                <a:latin typeface="Verdana"/>
                <a:cs typeface="Verdana"/>
              </a:rPr>
              <a:t>oko </a:t>
            </a:r>
            <a:r>
              <a:rPr sz="1400" spc="-5" dirty="0">
                <a:latin typeface="Verdana"/>
                <a:cs typeface="Verdana"/>
              </a:rPr>
              <a:t>150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godina.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ct val="116399"/>
              </a:lnSpc>
              <a:spcBef>
                <a:spcPts val="5"/>
              </a:spcBef>
            </a:pPr>
            <a:r>
              <a:rPr sz="1400" spc="-10" dirty="0">
                <a:latin typeface="Verdana"/>
                <a:cs typeface="Verdana"/>
              </a:rPr>
              <a:t>Poslednji </a:t>
            </a:r>
            <a:r>
              <a:rPr sz="1400" spc="-5" dirty="0">
                <a:latin typeface="Verdana"/>
                <a:cs typeface="Verdana"/>
              </a:rPr>
              <a:t>vladar himjaritskog </a:t>
            </a:r>
            <a:r>
              <a:rPr sz="1400" spc="-10" dirty="0">
                <a:latin typeface="Verdana"/>
                <a:cs typeface="Verdana"/>
              </a:rPr>
              <a:t>kraljevstva </a:t>
            </a:r>
            <a:r>
              <a:rPr sz="1400" b="1" spc="-5" dirty="0">
                <a:latin typeface="Verdana"/>
                <a:cs typeface="Verdana"/>
              </a:rPr>
              <a:t>koji </a:t>
            </a:r>
            <a:r>
              <a:rPr sz="1400" b="1" spc="-10" dirty="0">
                <a:latin typeface="Verdana"/>
                <a:cs typeface="Verdana"/>
              </a:rPr>
              <a:t>je </a:t>
            </a:r>
            <a:r>
              <a:rPr sz="1400" b="1" spc="-5" dirty="0">
                <a:latin typeface="Verdana"/>
                <a:cs typeface="Verdana"/>
              </a:rPr>
              <a:t>bio privrženik </a:t>
            </a:r>
            <a:r>
              <a:rPr sz="1400" b="1" dirty="0">
                <a:latin typeface="Verdana"/>
                <a:cs typeface="Verdana"/>
              </a:rPr>
              <a:t>i sledbenik </a:t>
            </a:r>
            <a:r>
              <a:rPr sz="1400" b="1" spc="-5" dirty="0">
                <a:latin typeface="Verdana"/>
                <a:cs typeface="Verdana"/>
              </a:rPr>
              <a:t>judaizma </a:t>
            </a:r>
            <a:r>
              <a:rPr sz="1400" spc="-5" dirty="0">
                <a:latin typeface="Verdana"/>
                <a:cs typeface="Verdana"/>
              </a:rPr>
              <a:t>bio je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Zar’a  Jusuf Asar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Nuvas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(518-525.g.)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404620">
              <a:lnSpc>
                <a:spcPct val="165000"/>
              </a:lnSpc>
            </a:pPr>
            <a:r>
              <a:rPr sz="1400" dirty="0">
                <a:latin typeface="Verdana"/>
                <a:cs typeface="Verdana"/>
              </a:rPr>
              <a:t>Bio </a:t>
            </a:r>
            <a:r>
              <a:rPr sz="1400" spc="-5" dirty="0">
                <a:latin typeface="Verdana"/>
                <a:cs typeface="Verdana"/>
              </a:rPr>
              <a:t>je poznat </a:t>
            </a:r>
            <a:r>
              <a:rPr sz="1400" spc="-15" dirty="0">
                <a:latin typeface="Verdana"/>
                <a:cs typeface="Verdana"/>
              </a:rPr>
              <a:t>upravo </a:t>
            </a:r>
            <a:r>
              <a:rPr sz="1400" dirty="0">
                <a:latin typeface="Verdana"/>
                <a:cs typeface="Verdana"/>
              </a:rPr>
              <a:t>po tom </a:t>
            </a:r>
            <a:r>
              <a:rPr sz="1400" spc="-5" dirty="0">
                <a:latin typeface="Verdana"/>
                <a:cs typeface="Verdana"/>
              </a:rPr>
              <a:t>svom nadimku </a:t>
            </a:r>
            <a:r>
              <a:rPr sz="1400" b="1" dirty="0">
                <a:latin typeface="Verdana"/>
                <a:cs typeface="Verdana"/>
              </a:rPr>
              <a:t>Du </a:t>
            </a:r>
            <a:r>
              <a:rPr sz="1400" b="1" spc="-5" dirty="0">
                <a:latin typeface="Verdana"/>
                <a:cs typeface="Verdana"/>
              </a:rPr>
              <a:t>Nuvas </a:t>
            </a:r>
            <a:r>
              <a:rPr sz="1400" dirty="0">
                <a:latin typeface="Verdana"/>
                <a:cs typeface="Verdana"/>
              </a:rPr>
              <a:t>što </a:t>
            </a:r>
            <a:r>
              <a:rPr sz="1400" spc="-5" dirty="0">
                <a:latin typeface="Verdana"/>
                <a:cs typeface="Verdana"/>
              </a:rPr>
              <a:t>je značilo </a:t>
            </a:r>
            <a:r>
              <a:rPr sz="1400" spc="-10" dirty="0">
                <a:latin typeface="Verdana"/>
                <a:cs typeface="Verdana"/>
              </a:rPr>
              <a:t>„kovrđava kosa“.  </a:t>
            </a:r>
            <a:r>
              <a:rPr sz="1400" spc="-5" dirty="0">
                <a:latin typeface="Verdana"/>
                <a:cs typeface="Verdana"/>
              </a:rPr>
              <a:t>Jevrejski sveštenici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Tiberijasa (današnji Izrael) su činili </a:t>
            </a:r>
            <a:r>
              <a:rPr sz="1400" dirty="0">
                <a:latin typeface="Verdana"/>
                <a:cs typeface="Verdana"/>
              </a:rPr>
              <a:t>deo </a:t>
            </a:r>
            <a:r>
              <a:rPr sz="1400" spc="-10" dirty="0">
                <a:latin typeface="Verdana"/>
                <a:cs typeface="Verdana"/>
              </a:rPr>
              <a:t>njegove dvorske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svite.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5452" y="5154736"/>
            <a:ext cx="3719829" cy="174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400"/>
              </a:lnSpc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Tabla na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ulici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Jerusalimu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-5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Izraelu,  koja nosi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ime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Jusufu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Du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Nuvasu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,  poslednjem jevrejskom kralju  Jemena.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26060" marR="216535" algn="ctr">
              <a:lnSpc>
                <a:spcPct val="101499"/>
              </a:lnSpc>
              <a:spcBef>
                <a:spcPts val="1440"/>
              </a:spcBef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drugim izraelskim gradovima  ulice nose ime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po</a:t>
            </a:r>
            <a:r>
              <a:rPr sz="1400" b="1" spc="-5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njemu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" y="4974069"/>
            <a:ext cx="4585957" cy="19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21" y="546161"/>
            <a:ext cx="9171305" cy="578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</a:pPr>
            <a:r>
              <a:rPr sz="1400" b="1" dirty="0">
                <a:latin typeface="Verdana"/>
                <a:cs typeface="Verdana"/>
              </a:rPr>
              <a:t>Ali </a:t>
            </a:r>
            <a:r>
              <a:rPr sz="1400" b="1" spc="-5" dirty="0">
                <a:latin typeface="Verdana"/>
                <a:cs typeface="Verdana"/>
              </a:rPr>
              <a:t>jednako tako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pojedina izvorno jevrejska (izraelska) </a:t>
            </a:r>
            <a:r>
              <a:rPr sz="1400" b="1" dirty="0">
                <a:latin typeface="Verdana"/>
                <a:cs typeface="Verdana"/>
              </a:rPr>
              <a:t>plemena </a:t>
            </a:r>
            <a:r>
              <a:rPr sz="1400" b="1" spc="-5" dirty="0">
                <a:latin typeface="Verdana"/>
                <a:cs typeface="Verdana"/>
              </a:rPr>
              <a:t>ili klanovi, su vremenom  </a:t>
            </a:r>
            <a:r>
              <a:rPr sz="1400" b="1" dirty="0">
                <a:latin typeface="Verdana"/>
                <a:cs typeface="Verdana"/>
              </a:rPr>
              <a:t>sa </a:t>
            </a:r>
            <a:r>
              <a:rPr sz="1400" b="1" spc="-5" dirty="0">
                <a:latin typeface="Verdana"/>
                <a:cs typeface="Verdana"/>
              </a:rPr>
              <a:t>pojavom muhamedanstva, primili islam.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Nije </a:t>
            </a:r>
            <a:r>
              <a:rPr sz="1400" spc="-5" dirty="0">
                <a:latin typeface="Verdana"/>
                <a:cs typeface="Verdana"/>
              </a:rPr>
              <a:t>bilo </a:t>
            </a:r>
            <a:r>
              <a:rPr sz="1400" spc="-10" dirty="0">
                <a:latin typeface="Verdana"/>
                <a:cs typeface="Verdana"/>
              </a:rPr>
              <a:t>masovno, </a:t>
            </a:r>
            <a:r>
              <a:rPr sz="1400" spc="-5" dirty="0">
                <a:latin typeface="Verdana"/>
                <a:cs typeface="Verdana"/>
              </a:rPr>
              <a:t>ali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bilo...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A </a:t>
            </a:r>
            <a:r>
              <a:rPr sz="1400" spc="-10" dirty="0">
                <a:latin typeface="Verdana"/>
                <a:cs typeface="Verdana"/>
              </a:rPr>
              <a:t>upravo </a:t>
            </a:r>
            <a:r>
              <a:rPr sz="1400" spc="-5" dirty="0">
                <a:latin typeface="Verdana"/>
                <a:cs typeface="Verdana"/>
              </a:rPr>
              <a:t>je Muhamed </a:t>
            </a:r>
            <a:r>
              <a:rPr sz="1400" spc="-10" dirty="0">
                <a:latin typeface="Verdana"/>
                <a:cs typeface="Verdana"/>
              </a:rPr>
              <a:t>IZRAZITO </a:t>
            </a:r>
            <a:r>
              <a:rPr sz="1400" dirty="0">
                <a:latin typeface="Verdana"/>
                <a:cs typeface="Verdana"/>
              </a:rPr>
              <a:t>ŽELEO da baš </a:t>
            </a:r>
            <a:r>
              <a:rPr sz="1400" spc="-5" dirty="0">
                <a:latin typeface="Verdana"/>
                <a:cs typeface="Verdana"/>
              </a:rPr>
              <a:t>Jevreji, </a:t>
            </a:r>
            <a:r>
              <a:rPr sz="1400" spc="-1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SVOJIM </a:t>
            </a:r>
            <a:r>
              <a:rPr sz="1400" spc="-10" dirty="0">
                <a:latin typeface="Verdana"/>
                <a:cs typeface="Verdana"/>
              </a:rPr>
              <a:t>VEROVANJEM </a:t>
            </a:r>
            <a:r>
              <a:rPr sz="1400" dirty="0">
                <a:latin typeface="Verdana"/>
                <a:cs typeface="Verdana"/>
              </a:rPr>
              <a:t>U JEDNOGA  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BOGA,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Verdana"/>
                <a:cs typeface="Verdana"/>
              </a:rPr>
              <a:t>prihvate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prime njegovu novu veru </a:t>
            </a:r>
            <a:r>
              <a:rPr sz="1400" b="1" dirty="0">
                <a:latin typeface="Verdana"/>
                <a:cs typeface="Verdana"/>
              </a:rPr>
              <a:t>– </a:t>
            </a:r>
            <a:r>
              <a:rPr sz="1400" b="1" spc="-5" dirty="0">
                <a:latin typeface="Verdana"/>
                <a:cs typeface="Verdana"/>
              </a:rPr>
              <a:t>islam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spc="-10" dirty="0">
                <a:latin typeface="Verdana"/>
                <a:cs typeface="Verdana"/>
              </a:rPr>
              <a:t>koju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on </a:t>
            </a:r>
            <a:r>
              <a:rPr sz="1400" spc="-5" dirty="0">
                <a:latin typeface="Verdana"/>
                <a:cs typeface="Verdana"/>
              </a:rPr>
              <a:t>počeo propagirati, </a:t>
            </a:r>
            <a:r>
              <a:rPr sz="1400" spc="-10" dirty="0">
                <a:latin typeface="Verdana"/>
                <a:cs typeface="Verdana"/>
              </a:rPr>
              <a:t>zagovarati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ŠIRITI.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6799"/>
              </a:lnSpc>
            </a:pPr>
            <a:r>
              <a:rPr sz="1400" spc="-5" dirty="0">
                <a:latin typeface="Verdana"/>
                <a:cs typeface="Verdana"/>
              </a:rPr>
              <a:t>Dugogodišnji život jevrejskih plemena unutar </a:t>
            </a:r>
            <a:r>
              <a:rPr sz="1400" spc="-10" dirty="0">
                <a:latin typeface="Verdana"/>
                <a:cs typeface="Verdana"/>
              </a:rPr>
              <a:t>arapskog </a:t>
            </a:r>
            <a:r>
              <a:rPr sz="1400" spc="-5" dirty="0">
                <a:latin typeface="Verdana"/>
                <a:cs typeface="Verdana"/>
              </a:rPr>
              <a:t>korpusa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većine, uticao je </a:t>
            </a:r>
            <a:r>
              <a:rPr sz="1400" dirty="0">
                <a:latin typeface="Verdana"/>
                <a:cs typeface="Verdana"/>
              </a:rPr>
              <a:t>i na </a:t>
            </a:r>
            <a:r>
              <a:rPr sz="1400" u="sng" spc="-10" dirty="0">
                <a:latin typeface="Verdana"/>
                <a:cs typeface="Verdana"/>
              </a:rPr>
              <a:t>njihova </a:t>
            </a:r>
            <a:r>
              <a:rPr sz="1400" u="sng" spc="-5" dirty="0">
                <a:latin typeface="Verdana"/>
                <a:cs typeface="Verdana"/>
              </a:rPr>
              <a:t>lična  imena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dirty="0">
                <a:latin typeface="Verdana"/>
                <a:cs typeface="Verdana"/>
              </a:rPr>
              <a:t>pa su </a:t>
            </a:r>
            <a:r>
              <a:rPr sz="1400" spc="-5" dirty="0">
                <a:latin typeface="Verdana"/>
                <a:cs typeface="Verdana"/>
              </a:rPr>
              <a:t>ona, </a:t>
            </a:r>
            <a:r>
              <a:rPr sz="1400" b="1" spc="-5" dirty="0">
                <a:latin typeface="Verdana"/>
                <a:cs typeface="Verdana"/>
              </a:rPr>
              <a:t>iako kod nacionalno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versko jasno definisanih Jevreja</a:t>
            </a:r>
            <a:r>
              <a:rPr sz="1400" spc="-5" dirty="0">
                <a:latin typeface="Verdana"/>
                <a:cs typeface="Verdana"/>
              </a:rPr>
              <a:t>, često </a:t>
            </a:r>
            <a:r>
              <a:rPr sz="1400" u="sng" dirty="0">
                <a:latin typeface="Verdana"/>
                <a:cs typeface="Verdana"/>
              </a:rPr>
              <a:t>znala </a:t>
            </a:r>
            <a:r>
              <a:rPr sz="1400" u="sng" spc="-5" dirty="0">
                <a:latin typeface="Verdana"/>
                <a:cs typeface="Verdana"/>
              </a:rPr>
              <a:t>biti </a:t>
            </a:r>
            <a:r>
              <a:rPr sz="1400" u="sng" dirty="0">
                <a:latin typeface="Verdana"/>
                <a:cs typeface="Verdana"/>
              </a:rPr>
              <a:t>i </a:t>
            </a:r>
            <a:r>
              <a:rPr sz="1400" u="sng" spc="-5" dirty="0">
                <a:latin typeface="Verdana"/>
                <a:cs typeface="Verdana"/>
              </a:rPr>
              <a:t>čisto  arapska</a:t>
            </a:r>
            <a:r>
              <a:rPr sz="1400" spc="-5" dirty="0">
                <a:latin typeface="Verdana"/>
                <a:cs typeface="Verdana"/>
              </a:rPr>
              <a:t>...  </a:t>
            </a:r>
            <a:r>
              <a:rPr sz="1400" dirty="0">
                <a:latin typeface="Verdana"/>
                <a:cs typeface="Verdana"/>
              </a:rPr>
              <a:t>a  </a:t>
            </a:r>
            <a:r>
              <a:rPr sz="1400" spc="-5" dirty="0">
                <a:latin typeface="Verdana"/>
                <a:cs typeface="Verdana"/>
              </a:rPr>
              <a:t>služili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se 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arapskim 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jezikom.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116399"/>
              </a:lnSpc>
            </a:pPr>
            <a:r>
              <a:rPr sz="1400" dirty="0">
                <a:latin typeface="Verdana"/>
                <a:cs typeface="Verdana"/>
              </a:rPr>
              <a:t>U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5.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veku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počeli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doseljavanja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Jevreja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iz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Perzije.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Jevrejski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doseljenici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su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doneli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sobom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znanja 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oblasti  </a:t>
            </a:r>
            <a:r>
              <a:rPr sz="1400" spc="-10" dirty="0">
                <a:latin typeface="Verdana"/>
                <a:cs typeface="Verdana"/>
              </a:rPr>
              <a:t>obrade </a:t>
            </a:r>
            <a:r>
              <a:rPr sz="1400" spc="-5" dirty="0">
                <a:latin typeface="Verdana"/>
                <a:cs typeface="Verdana"/>
              </a:rPr>
              <a:t>zemlje,  </a:t>
            </a:r>
            <a:r>
              <a:rPr sz="1400" spc="-10" dirty="0">
                <a:latin typeface="Verdana"/>
                <a:cs typeface="Verdana"/>
              </a:rPr>
              <a:t>navodnjavanja,  zanatstva, 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trgovine.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100"/>
              </a:lnSpc>
            </a:pPr>
            <a:r>
              <a:rPr sz="1400" spc="-15" dirty="0">
                <a:latin typeface="Verdana"/>
                <a:cs typeface="Verdana"/>
              </a:rPr>
              <a:t>Sve </a:t>
            </a:r>
            <a:r>
              <a:rPr sz="1400" spc="-5" dirty="0">
                <a:latin typeface="Verdana"/>
                <a:cs typeface="Verdana"/>
              </a:rPr>
              <a:t>to činilo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u="sng" spc="-5" dirty="0">
                <a:latin typeface="Verdana"/>
                <a:cs typeface="Verdana"/>
              </a:rPr>
              <a:t>da </a:t>
            </a:r>
            <a:r>
              <a:rPr sz="1400" u="sng" dirty="0">
                <a:latin typeface="Verdana"/>
                <a:cs typeface="Verdana"/>
              </a:rPr>
              <a:t>su </a:t>
            </a:r>
            <a:r>
              <a:rPr sz="1400" u="sng" spc="-5" dirty="0">
                <a:latin typeface="Verdana"/>
                <a:cs typeface="Verdana"/>
              </a:rPr>
              <a:t>Jevreji </a:t>
            </a:r>
            <a:r>
              <a:rPr sz="1400" u="sng" dirty="0">
                <a:latin typeface="Verdana"/>
                <a:cs typeface="Verdana"/>
              </a:rPr>
              <a:t>do </a:t>
            </a:r>
            <a:r>
              <a:rPr sz="1400" u="sng" spc="-5" dirty="0">
                <a:latin typeface="Verdana"/>
                <a:cs typeface="Verdana"/>
              </a:rPr>
              <a:t>6. veka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dirty="0">
                <a:latin typeface="Verdana"/>
                <a:cs typeface="Verdana"/>
              </a:rPr>
              <a:t>PRED </a:t>
            </a:r>
            <a:r>
              <a:rPr sz="1400" spc="-10" dirty="0">
                <a:latin typeface="Verdana"/>
                <a:cs typeface="Verdana"/>
              </a:rPr>
              <a:t>SAMO DELOVANJE </a:t>
            </a:r>
            <a:r>
              <a:rPr sz="1400" spc="-5" dirty="0">
                <a:latin typeface="Verdana"/>
                <a:cs typeface="Verdana"/>
              </a:rPr>
              <a:t>Muhameda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NASTAJANJE </a:t>
            </a:r>
            <a:r>
              <a:rPr sz="1400" spc="-20" dirty="0">
                <a:latin typeface="Verdana"/>
                <a:cs typeface="Verdana"/>
              </a:rPr>
              <a:t>KUR’ANA 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ISLAMA, dakle muslimanske </a:t>
            </a:r>
            <a:r>
              <a:rPr sz="1400" spc="-10" dirty="0">
                <a:latin typeface="Verdana"/>
                <a:cs typeface="Verdana"/>
              </a:rPr>
              <a:t>vere, </a:t>
            </a:r>
            <a:r>
              <a:rPr sz="1400" spc="-5" dirty="0">
                <a:latin typeface="Verdana"/>
                <a:cs typeface="Verdana"/>
              </a:rPr>
              <a:t>postigli </a:t>
            </a:r>
            <a:r>
              <a:rPr sz="1400" spc="-10" dirty="0">
                <a:latin typeface="Verdana"/>
                <a:cs typeface="Verdana"/>
              </a:rPr>
              <a:t>zavidan </a:t>
            </a:r>
            <a:r>
              <a:rPr sz="1400" spc="-5" dirty="0">
                <a:latin typeface="Verdana"/>
                <a:cs typeface="Verdana"/>
              </a:rPr>
              <a:t>ekonomski status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10" dirty="0">
                <a:latin typeface="Verdana"/>
                <a:cs typeface="Verdana"/>
              </a:rPr>
              <a:t>novoj </a:t>
            </a:r>
            <a:r>
              <a:rPr sz="1400" spc="-5" dirty="0">
                <a:latin typeface="Verdana"/>
                <a:cs typeface="Verdana"/>
              </a:rPr>
              <a:t>sredini, </a:t>
            </a:r>
            <a:r>
              <a:rPr sz="1400" spc="-10" dirty="0">
                <a:latin typeface="Verdana"/>
                <a:cs typeface="Verdana"/>
              </a:rPr>
              <a:t>posedovali </a:t>
            </a:r>
            <a:r>
              <a:rPr sz="1400" spc="-5" dirty="0">
                <a:latin typeface="Verdana"/>
                <a:cs typeface="Verdana"/>
              </a:rPr>
              <a:t>su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zemlju koju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10" dirty="0">
                <a:latin typeface="Verdana"/>
                <a:cs typeface="Verdana"/>
              </a:rPr>
              <a:t>obrađivali, </a:t>
            </a:r>
            <a:r>
              <a:rPr sz="1400" spc="-5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slučaju poznate oaze </a:t>
            </a:r>
            <a:r>
              <a:rPr sz="1400" b="1" spc="-5" dirty="0">
                <a:latin typeface="Verdana"/>
                <a:cs typeface="Verdana"/>
              </a:rPr>
              <a:t>Kajbar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spc="-10" dirty="0">
                <a:latin typeface="Verdana"/>
                <a:cs typeface="Verdana"/>
              </a:rPr>
              <a:t>koja </a:t>
            </a:r>
            <a:r>
              <a:rPr sz="1400" spc="-5" dirty="0">
                <a:latin typeface="Verdana"/>
                <a:cs typeface="Verdana"/>
              </a:rPr>
              <a:t>je bila skoro isključivo jevrejska,  </a:t>
            </a:r>
            <a:r>
              <a:rPr sz="1400" dirty="0">
                <a:latin typeface="Verdana"/>
                <a:cs typeface="Verdana"/>
              </a:rPr>
              <a:t>čak i sa </a:t>
            </a:r>
            <a:r>
              <a:rPr sz="1400" spc="-10" dirty="0">
                <a:latin typeface="Verdana"/>
                <a:cs typeface="Verdana"/>
              </a:rPr>
              <a:t>jakom </a:t>
            </a:r>
            <a:r>
              <a:rPr sz="1400" spc="-5" dirty="0">
                <a:latin typeface="Verdana"/>
                <a:cs typeface="Verdana"/>
              </a:rPr>
              <a:t>VOJNOM  UTVRDOM  (slike dole).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1384" y="680719"/>
            <a:ext cx="426212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9135" algn="l"/>
                <a:tab pos="3218815" algn="l"/>
                <a:tab pos="3425825" algn="l"/>
              </a:tabLst>
            </a:pP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5" dirty="0">
                <a:latin typeface="Verdana"/>
                <a:cs typeface="Verdana"/>
              </a:rPr>
              <a:t>ta</a:t>
            </a:r>
            <a:r>
              <a:rPr sz="1400" spc="-15" dirty="0">
                <a:latin typeface="Verdana"/>
                <a:cs typeface="Verdana"/>
              </a:rPr>
              <a:t>c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j</a:t>
            </a:r>
            <a:r>
              <a:rPr sz="1600" b="1" spc="-10" dirty="0">
                <a:solidFill>
                  <a:srgbClr val="2F5496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2F5496"/>
                </a:solidFill>
                <a:latin typeface="Verdana"/>
                <a:cs typeface="Verdana"/>
              </a:rPr>
              <a:t>v</a:t>
            </a:r>
            <a:r>
              <a:rPr sz="1600" b="1" spc="-10" dirty="0">
                <a:solidFill>
                  <a:srgbClr val="2F5496"/>
                </a:solidFill>
                <a:latin typeface="Verdana"/>
                <a:cs typeface="Verdana"/>
              </a:rPr>
              <a:t>re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j</a:t>
            </a:r>
            <a:r>
              <a:rPr sz="1600" b="1" spc="0" dirty="0">
                <a:solidFill>
                  <a:srgbClr val="2F5496"/>
                </a:solidFill>
                <a:latin typeface="Verdana"/>
                <a:cs typeface="Verdana"/>
              </a:rPr>
              <a:t>s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k</a:t>
            </a:r>
            <a:r>
              <a:rPr sz="1600" b="1" spc="-10" dirty="0">
                <a:solidFill>
                  <a:srgbClr val="2F5496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g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ut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v</a:t>
            </a:r>
            <a:r>
              <a:rPr sz="1600" b="1" spc="-10" dirty="0">
                <a:solidFill>
                  <a:srgbClr val="2F5496"/>
                </a:solidFill>
                <a:latin typeface="Verdana"/>
                <a:cs typeface="Verdana"/>
              </a:rPr>
              <a:t>r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đ</a:t>
            </a:r>
            <a:r>
              <a:rPr sz="1600" b="1" spc="-10" dirty="0">
                <a:solidFill>
                  <a:srgbClr val="2F5496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n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j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na</a:t>
            </a:r>
            <a:r>
              <a:rPr sz="1600" b="1" spc="0" dirty="0">
                <a:solidFill>
                  <a:srgbClr val="2F5496"/>
                </a:solidFill>
                <a:latin typeface="Verdana"/>
                <a:cs typeface="Verdana"/>
              </a:rPr>
              <a:t>s</a:t>
            </a:r>
            <a:r>
              <a:rPr sz="1600" b="1" spc="-10" dirty="0">
                <a:solidFill>
                  <a:srgbClr val="2F5496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2F5496"/>
                </a:solidFill>
                <a:latin typeface="Verdana"/>
                <a:cs typeface="Verdana"/>
              </a:rPr>
              <a:t>l</a:t>
            </a:r>
            <a:r>
              <a:rPr sz="1600" b="1" dirty="0">
                <a:solidFill>
                  <a:srgbClr val="2F5496"/>
                </a:solidFill>
                <a:latin typeface="Verdana"/>
                <a:cs typeface="Verdana"/>
              </a:rPr>
              <a:t>j</a:t>
            </a:r>
            <a:r>
              <a:rPr sz="1600" b="1" spc="-5" dirty="0">
                <a:solidFill>
                  <a:srgbClr val="2F5496"/>
                </a:solidFill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1384" y="978916"/>
            <a:ext cx="112776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4805" algn="l"/>
                <a:tab pos="698500" algn="l"/>
                <a:tab pos="923925" algn="l"/>
              </a:tabLst>
            </a:pPr>
            <a:r>
              <a:rPr sz="1400" b="1" dirty="0">
                <a:latin typeface="Verdana"/>
                <a:cs typeface="Verdana"/>
              </a:rPr>
              <a:t>iz	</a:t>
            </a:r>
            <a:r>
              <a:rPr sz="1400" b="1" spc="-5" dirty="0">
                <a:latin typeface="Verdana"/>
                <a:cs typeface="Verdana"/>
              </a:rPr>
              <a:t>6</a:t>
            </a:r>
            <a:r>
              <a:rPr sz="1400" b="1" dirty="0">
                <a:latin typeface="Verdana"/>
                <a:cs typeface="Verdana"/>
              </a:rPr>
              <a:t>.	i	</a:t>
            </a:r>
            <a:r>
              <a:rPr sz="1400" b="1" spc="-5" dirty="0">
                <a:latin typeface="Verdana"/>
                <a:cs typeface="Verdana"/>
              </a:rPr>
              <a:t>7</a:t>
            </a:r>
            <a:r>
              <a:rPr sz="1400" b="1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6461" y="928116"/>
            <a:ext cx="304609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5010" algn="l"/>
              </a:tabLst>
            </a:pPr>
            <a:r>
              <a:rPr sz="1400" b="1" spc="-10" dirty="0">
                <a:latin typeface="Verdana"/>
                <a:cs typeface="Verdana"/>
              </a:rPr>
              <a:t>veka</a:t>
            </a:r>
            <a:r>
              <a:rPr sz="1400" spc="-10" dirty="0">
                <a:latin typeface="Verdana"/>
                <a:cs typeface="Verdana"/>
              </a:rPr>
              <a:t>,	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10" dirty="0">
                <a:latin typeface="Verdana"/>
                <a:cs typeface="Verdana"/>
              </a:rPr>
              <a:t>važnoj </a:t>
            </a:r>
            <a:r>
              <a:rPr sz="1400" spc="-5" dirty="0">
                <a:latin typeface="Verdana"/>
                <a:cs typeface="Verdana"/>
              </a:rPr>
              <a:t>oazi </a:t>
            </a:r>
            <a:r>
              <a:rPr sz="1800" b="1" spc="-5" dirty="0">
                <a:latin typeface="Verdana"/>
                <a:cs typeface="Verdana"/>
              </a:rPr>
              <a:t>Kajbar</a:t>
            </a:r>
            <a:r>
              <a:rPr sz="1800" b="1" spc="3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1384" y="1202944"/>
            <a:ext cx="4311650" cy="877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vidljivi </a:t>
            </a:r>
            <a:r>
              <a:rPr sz="1400" dirty="0">
                <a:latin typeface="Verdana"/>
                <a:cs typeface="Verdana"/>
              </a:rPr>
              <a:t>su i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danas...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1400"/>
              </a:lnSpc>
            </a:pPr>
            <a:r>
              <a:rPr sz="1400" dirty="0">
                <a:latin typeface="Verdana"/>
                <a:cs typeface="Verdana"/>
              </a:rPr>
              <a:t>...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šta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više,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predstavljaju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turističku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ponudu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ove  </a:t>
            </a:r>
            <a:r>
              <a:rPr sz="1400" spc="-5" dirty="0">
                <a:latin typeface="Verdana"/>
                <a:cs typeface="Verdana"/>
              </a:rPr>
              <a:t>oaze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1371" y="2716449"/>
            <a:ext cx="317627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Levo: </a:t>
            </a:r>
            <a:r>
              <a:rPr sz="1400" b="1" spc="-5" dirty="0">
                <a:latin typeface="Verdana"/>
                <a:cs typeface="Verdana"/>
              </a:rPr>
              <a:t>jevrejsko naselje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utvrda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1384" y="4657912"/>
            <a:ext cx="431228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5760">
              <a:lnSpc>
                <a:spcPct val="101400"/>
              </a:lnSpc>
            </a:pPr>
            <a:r>
              <a:rPr sz="1400" b="1" spc="-5" dirty="0">
                <a:latin typeface="Verdana"/>
                <a:cs typeface="Verdana"/>
              </a:rPr>
              <a:t>Konture jevrejske utvrde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dan-danas,  </a:t>
            </a:r>
            <a:r>
              <a:rPr sz="1400" b="1" dirty="0">
                <a:latin typeface="Verdana"/>
                <a:cs typeface="Verdana"/>
              </a:rPr>
              <a:t>i  </a:t>
            </a:r>
            <a:r>
              <a:rPr sz="1400" b="1" spc="-5" dirty="0">
                <a:latin typeface="Verdana"/>
                <a:cs typeface="Verdana"/>
              </a:rPr>
              <a:t>kao  </a:t>
            </a:r>
            <a:r>
              <a:rPr sz="1400" b="1" dirty="0">
                <a:latin typeface="Verdana"/>
                <a:cs typeface="Verdana"/>
              </a:rPr>
              <a:t>deo  </a:t>
            </a:r>
            <a:r>
              <a:rPr sz="1400" b="1" spc="-5" dirty="0">
                <a:latin typeface="Verdana"/>
                <a:cs typeface="Verdana"/>
              </a:rPr>
              <a:t>turističke</a:t>
            </a:r>
            <a:r>
              <a:rPr sz="1400" b="1" spc="4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atrakcije...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295" y="460248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60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8552" y="460248"/>
            <a:ext cx="4417060" cy="0"/>
          </a:xfrm>
          <a:custGeom>
            <a:avLst/>
            <a:gdLst/>
            <a:ahLst/>
            <a:cxnLst/>
            <a:rect l="l" t="t" r="r" b="b"/>
            <a:pathLst>
              <a:path w="4417059">
                <a:moveTo>
                  <a:pt x="0" y="0"/>
                </a:moveTo>
                <a:lnTo>
                  <a:pt x="441655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248" y="457200"/>
            <a:ext cx="0" cy="5745480"/>
          </a:xfrm>
          <a:custGeom>
            <a:avLst/>
            <a:gdLst/>
            <a:ahLst/>
            <a:cxnLst/>
            <a:rect l="l" t="t" r="r" b="b"/>
            <a:pathLst>
              <a:path h="5745480">
                <a:moveTo>
                  <a:pt x="0" y="0"/>
                </a:moveTo>
                <a:lnTo>
                  <a:pt x="0" y="574548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295" y="6199625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60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5510" y="457200"/>
            <a:ext cx="0" cy="5745480"/>
          </a:xfrm>
          <a:custGeom>
            <a:avLst/>
            <a:gdLst/>
            <a:ahLst/>
            <a:cxnLst/>
            <a:rect l="l" t="t" r="r" b="b"/>
            <a:pathLst>
              <a:path h="5745480">
                <a:moveTo>
                  <a:pt x="0" y="0"/>
                </a:moveTo>
                <a:lnTo>
                  <a:pt x="0" y="574548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8552" y="6199625"/>
            <a:ext cx="4417060" cy="0"/>
          </a:xfrm>
          <a:custGeom>
            <a:avLst/>
            <a:gdLst/>
            <a:ahLst/>
            <a:cxnLst/>
            <a:rect l="l" t="t" r="r" b="b"/>
            <a:pathLst>
              <a:path w="4417059">
                <a:moveTo>
                  <a:pt x="0" y="0"/>
                </a:moveTo>
                <a:lnTo>
                  <a:pt x="441655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8152" y="457200"/>
            <a:ext cx="0" cy="5745480"/>
          </a:xfrm>
          <a:custGeom>
            <a:avLst/>
            <a:gdLst/>
            <a:ahLst/>
            <a:cxnLst/>
            <a:rect l="l" t="t" r="r" b="b"/>
            <a:pathLst>
              <a:path h="5745480">
                <a:moveTo>
                  <a:pt x="0" y="0"/>
                </a:moveTo>
                <a:lnTo>
                  <a:pt x="0" y="574548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4500" y="6512519"/>
            <a:ext cx="9169400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100"/>
              </a:lnSpc>
            </a:pPr>
            <a:r>
              <a:rPr sz="1400" dirty="0">
                <a:latin typeface="Verdana"/>
                <a:cs typeface="Verdana"/>
              </a:rPr>
              <a:t>A </a:t>
            </a:r>
            <a:r>
              <a:rPr sz="1400" spc="-5" dirty="0">
                <a:latin typeface="Verdana"/>
                <a:cs typeface="Verdana"/>
              </a:rPr>
              <a:t>već </a:t>
            </a:r>
            <a:r>
              <a:rPr sz="1400" dirty="0">
                <a:latin typeface="Verdana"/>
                <a:cs typeface="Verdana"/>
              </a:rPr>
              <a:t>sam </a:t>
            </a:r>
            <a:r>
              <a:rPr sz="1400" spc="-5" dirty="0">
                <a:latin typeface="Verdana"/>
                <a:cs typeface="Verdana"/>
              </a:rPr>
              <a:t>pomenuo </a:t>
            </a:r>
            <a:r>
              <a:rPr sz="1400" dirty="0">
                <a:latin typeface="Verdana"/>
                <a:cs typeface="Verdana"/>
              </a:rPr>
              <a:t>da su </a:t>
            </a:r>
            <a:r>
              <a:rPr sz="1600" b="1" u="heavy" spc="-5" dirty="0">
                <a:latin typeface="Verdana"/>
                <a:cs typeface="Verdana"/>
              </a:rPr>
              <a:t>skoro polovinu stanovništva Medine</a:t>
            </a:r>
            <a:r>
              <a:rPr sz="1400" spc="-5" dirty="0">
                <a:latin typeface="Verdana"/>
                <a:cs typeface="Verdana"/>
              </a:rPr>
              <a:t>, danas uz </a:t>
            </a:r>
            <a:r>
              <a:rPr sz="1400" dirty="0">
                <a:latin typeface="Verdana"/>
                <a:cs typeface="Verdana"/>
              </a:rPr>
              <a:t>Meku </a:t>
            </a:r>
            <a:r>
              <a:rPr sz="1400" spc="-5" dirty="0">
                <a:latin typeface="Verdana"/>
                <a:cs typeface="Verdana"/>
              </a:rPr>
              <a:t>najvažnijeg  grada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Islamu,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muslimanima svetog </a:t>
            </a:r>
            <a:r>
              <a:rPr sz="1400" spc="-10" dirty="0">
                <a:latin typeface="Verdana"/>
                <a:cs typeface="Verdana"/>
              </a:rPr>
              <a:t>grada, </a:t>
            </a:r>
            <a:r>
              <a:rPr sz="1800" b="1" spc="-5" dirty="0">
                <a:latin typeface="Verdana"/>
                <a:cs typeface="Verdana"/>
              </a:rPr>
              <a:t>ČINILI Jevreji</a:t>
            </a:r>
            <a:r>
              <a:rPr sz="1800" b="1" spc="-1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!!!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955" y="463550"/>
            <a:ext cx="4577713" cy="3051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955" y="3700576"/>
            <a:ext cx="4520742" cy="2492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77519"/>
            <a:ext cx="145351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/>
              <a:t>KUR’AN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388620" y="460248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60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" y="957072"/>
            <a:ext cx="6042660" cy="0"/>
          </a:xfrm>
          <a:custGeom>
            <a:avLst/>
            <a:gdLst/>
            <a:ahLst/>
            <a:cxnLst/>
            <a:rect l="l" t="t" r="r" b="b"/>
            <a:pathLst>
              <a:path w="6042660">
                <a:moveTo>
                  <a:pt x="0" y="0"/>
                </a:moveTo>
                <a:lnTo>
                  <a:pt x="604266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572" y="45720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965" y="1379805"/>
            <a:ext cx="9170670" cy="492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92145">
              <a:lnSpc>
                <a:spcPct val="116399"/>
              </a:lnSpc>
            </a:pPr>
            <a:r>
              <a:rPr sz="1400" spc="-5" dirty="0">
                <a:latin typeface="Verdana"/>
                <a:cs typeface="Verdana"/>
              </a:rPr>
              <a:t>Kur’an je nastao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7. veku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temeljno je teološko pisano </a:t>
            </a:r>
            <a:r>
              <a:rPr sz="1400" spc="-10" dirty="0">
                <a:latin typeface="Verdana"/>
                <a:cs typeface="Verdana"/>
              </a:rPr>
              <a:t>delo  </a:t>
            </a:r>
            <a:r>
              <a:rPr sz="1400" spc="-5" dirty="0">
                <a:latin typeface="Verdana"/>
                <a:cs typeface="Verdana"/>
              </a:rPr>
              <a:t>muslimanske-islamske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vere.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3192780" algn="just">
              <a:lnSpc>
                <a:spcPct val="116900"/>
              </a:lnSpc>
            </a:pPr>
            <a:r>
              <a:rPr sz="1400" spc="-5" dirty="0">
                <a:latin typeface="Verdana"/>
                <a:cs typeface="Verdana"/>
              </a:rPr>
              <a:t>Dao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ga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je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napisati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(koji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živio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oko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570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632.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god.),  kažem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dao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napisati</a:t>
            </a:r>
            <a:r>
              <a:rPr sz="1400" spc="-5" dirty="0">
                <a:latin typeface="Verdana"/>
                <a:cs typeface="Verdana"/>
              </a:rPr>
              <a:t>,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jer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bio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nepismen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nije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znao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pisati  ni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čitati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tu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okolnost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nam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kaže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sam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Kur’an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7.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poglavlju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i="1" spc="-5" dirty="0">
                <a:latin typeface="Verdana"/>
                <a:cs typeface="Verdana"/>
              </a:rPr>
              <a:t>suri</a:t>
            </a:r>
            <a:r>
              <a:rPr sz="1400" spc="-5" dirty="0">
                <a:latin typeface="Verdana"/>
                <a:cs typeface="Verdana"/>
              </a:rPr>
              <a:t>), 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i="1" spc="-5" dirty="0">
                <a:latin typeface="Verdana"/>
                <a:cs typeface="Verdana"/>
              </a:rPr>
              <a:t>ajetu </a:t>
            </a:r>
            <a:r>
              <a:rPr sz="1400" spc="-5" dirty="0">
                <a:latin typeface="Verdana"/>
                <a:cs typeface="Verdana"/>
              </a:rPr>
              <a:t>157.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gde </a:t>
            </a:r>
            <a:r>
              <a:rPr sz="1400" dirty="0">
                <a:latin typeface="Verdana"/>
                <a:cs typeface="Verdana"/>
              </a:rPr>
              <a:t>piše da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On: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i="1" spc="-5" dirty="0">
                <a:latin typeface="Verdana"/>
                <a:cs typeface="Verdana"/>
              </a:rPr>
              <a:t>Vjerovjesnik,  koji  </a:t>
            </a:r>
            <a:r>
              <a:rPr sz="1400" b="1" i="1" dirty="0">
                <a:latin typeface="Verdana"/>
                <a:cs typeface="Verdana"/>
              </a:rPr>
              <a:t>neće  </a:t>
            </a:r>
            <a:r>
              <a:rPr sz="1400" b="1" i="1" spc="-5" dirty="0">
                <a:latin typeface="Verdana"/>
                <a:cs typeface="Verdana"/>
              </a:rPr>
              <a:t>znati  čitati  ni </a:t>
            </a:r>
            <a:r>
              <a:rPr sz="1400" b="1" i="1" spc="4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pisati</a:t>
            </a:r>
            <a:r>
              <a:rPr sz="1400" spc="-5" dirty="0"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6399"/>
              </a:lnSpc>
              <a:tabLst>
                <a:tab pos="2909570" algn="l"/>
                <a:tab pos="5375910" algn="l"/>
              </a:tabLst>
            </a:pPr>
            <a:r>
              <a:rPr sz="1400" spc="-5" dirty="0">
                <a:latin typeface="Verdana"/>
                <a:cs typeface="Verdana"/>
              </a:rPr>
              <a:t>Sačinjen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od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114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poglavlja</a:t>
            </a:r>
            <a:r>
              <a:rPr sz="1400" spc="-5" dirty="0">
                <a:latin typeface="Verdana"/>
                <a:cs typeface="Verdana"/>
              </a:rPr>
              <a:t>.	Nastajao je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vremenu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od	</a:t>
            </a:r>
            <a:r>
              <a:rPr sz="1400" b="1" u="heavy" dirty="0">
                <a:latin typeface="Verdana"/>
                <a:cs typeface="Verdana"/>
              </a:rPr>
              <a:t>23 </a:t>
            </a:r>
            <a:r>
              <a:rPr sz="1400" b="1" u="heavy" spc="-5" dirty="0">
                <a:latin typeface="Verdana"/>
                <a:cs typeface="Verdana"/>
              </a:rPr>
              <a:t>godine </a:t>
            </a:r>
            <a:r>
              <a:rPr sz="1400" dirty="0">
                <a:latin typeface="Verdana"/>
                <a:cs typeface="Verdana"/>
              </a:rPr>
              <a:t>... i </a:t>
            </a:r>
            <a:r>
              <a:rPr sz="1400" spc="-5" dirty="0">
                <a:latin typeface="Verdana"/>
                <a:cs typeface="Verdana"/>
              </a:rPr>
              <a:t>nije kompletno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napisan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za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Muhamedova </a:t>
            </a:r>
            <a:r>
              <a:rPr sz="1400" spc="-5" dirty="0">
                <a:latin typeface="Verdana"/>
                <a:cs typeface="Verdana"/>
              </a:rPr>
              <a:t>života, već </a:t>
            </a:r>
            <a:r>
              <a:rPr sz="1400" dirty="0">
                <a:latin typeface="Verdana"/>
                <a:cs typeface="Verdana"/>
              </a:rPr>
              <a:t>su ga </a:t>
            </a:r>
            <a:r>
              <a:rPr sz="1400" spc="-5" dirty="0">
                <a:latin typeface="Verdana"/>
                <a:cs typeface="Verdana"/>
              </a:rPr>
              <a:t>završili Muhamedovi </a:t>
            </a:r>
            <a:r>
              <a:rPr sz="1400" i="1" spc="-5" dirty="0">
                <a:latin typeface="Verdana"/>
                <a:cs typeface="Verdana"/>
              </a:rPr>
              <a:t>ashabi </a:t>
            </a:r>
            <a:r>
              <a:rPr sz="1400" spc="-10" dirty="0">
                <a:latin typeface="Verdana"/>
                <a:cs typeface="Verdana"/>
              </a:rPr>
              <a:t>(oni koji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lično </a:t>
            </a:r>
            <a:r>
              <a:rPr sz="1400" spc="-10" dirty="0">
                <a:latin typeface="Verdana"/>
                <a:cs typeface="Verdana"/>
              </a:rPr>
              <a:t>znali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Muhameda).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Jedan </a:t>
            </a:r>
            <a:r>
              <a:rPr sz="1400" spc="-5" dirty="0">
                <a:latin typeface="Verdana"/>
                <a:cs typeface="Verdana"/>
              </a:rPr>
              <a:t>deo </a:t>
            </a:r>
            <a:r>
              <a:rPr sz="1400" spc="-10" dirty="0">
                <a:latin typeface="Verdana"/>
                <a:cs typeface="Verdana"/>
              </a:rPr>
              <a:t>Kur’ana </a:t>
            </a:r>
            <a:r>
              <a:rPr sz="1400" spc="-5" dirty="0">
                <a:latin typeface="Verdana"/>
                <a:cs typeface="Verdana"/>
              </a:rPr>
              <a:t>je objavljen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Meki (93 poglavlja), </a:t>
            </a:r>
            <a:r>
              <a:rPr sz="1400" dirty="0">
                <a:latin typeface="Verdana"/>
                <a:cs typeface="Verdana"/>
              </a:rPr>
              <a:t>a </a:t>
            </a:r>
            <a:r>
              <a:rPr sz="1400" spc="-5" dirty="0">
                <a:latin typeface="Verdana"/>
                <a:cs typeface="Verdana"/>
              </a:rPr>
              <a:t>drugi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Medini (21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poglavlje).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6399"/>
              </a:lnSpc>
              <a:tabLst>
                <a:tab pos="951230" algn="l"/>
                <a:tab pos="1551940" algn="l"/>
                <a:tab pos="2690495" algn="l"/>
                <a:tab pos="3816350" algn="l"/>
              </a:tabLst>
            </a:pPr>
            <a:r>
              <a:rPr sz="1400" spc="-10" dirty="0">
                <a:latin typeface="Verdana"/>
                <a:cs typeface="Verdana"/>
              </a:rPr>
              <a:t>Poglavlja	</a:t>
            </a:r>
            <a:r>
              <a:rPr sz="1400" dirty="0">
                <a:latin typeface="Verdana"/>
                <a:cs typeface="Verdana"/>
              </a:rPr>
              <a:t>NISU	POREDANA	</a:t>
            </a:r>
            <a:r>
              <a:rPr sz="1400" spc="-5" dirty="0">
                <a:latin typeface="Verdana"/>
                <a:cs typeface="Verdana"/>
              </a:rPr>
              <a:t>hronološki,	nego je Muhamed </a:t>
            </a:r>
            <a:r>
              <a:rPr sz="1400" spc="-10" dirty="0">
                <a:latin typeface="Verdana"/>
                <a:cs typeface="Verdana"/>
              </a:rPr>
              <a:t>davao </a:t>
            </a:r>
            <a:r>
              <a:rPr sz="1400" dirty="0">
                <a:latin typeface="Verdana"/>
                <a:cs typeface="Verdana"/>
              </a:rPr>
              <a:t>sugestiju </a:t>
            </a:r>
            <a:r>
              <a:rPr sz="1400" spc="-5" dirty="0">
                <a:latin typeface="Verdana"/>
                <a:cs typeface="Verdana"/>
              </a:rPr>
              <a:t>gde </a:t>
            </a:r>
            <a:r>
              <a:rPr sz="1400" dirty="0">
                <a:latin typeface="Verdana"/>
                <a:cs typeface="Verdana"/>
              </a:rPr>
              <a:t>ide </a:t>
            </a:r>
            <a:r>
              <a:rPr sz="1400" spc="-5" dirty="0">
                <a:latin typeface="Verdana"/>
                <a:cs typeface="Verdana"/>
              </a:rPr>
              <a:t>koje</a:t>
            </a:r>
            <a:r>
              <a:rPr sz="1400" spc="4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poglavlje,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10" dirty="0">
                <a:latin typeface="Verdana"/>
                <a:cs typeface="Verdana"/>
              </a:rPr>
              <a:t>koje </a:t>
            </a:r>
            <a:r>
              <a:rPr sz="1400" dirty="0">
                <a:latin typeface="Verdana"/>
                <a:cs typeface="Verdana"/>
              </a:rPr>
              <a:t>iza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kojeg.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7800" y="495300"/>
            <a:ext cx="3126332" cy="287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43" y="421863"/>
            <a:ext cx="9171940" cy="330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16799"/>
              </a:lnSpc>
            </a:pPr>
            <a:r>
              <a:rPr sz="1400" spc="-5" dirty="0">
                <a:latin typeface="Verdana"/>
                <a:cs typeface="Verdana"/>
              </a:rPr>
              <a:t>Islam tumači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je Kur’an </a:t>
            </a:r>
            <a:r>
              <a:rPr sz="1400" spc="-10" dirty="0">
                <a:latin typeface="Verdana"/>
                <a:cs typeface="Verdana"/>
              </a:rPr>
              <a:t>Božja-Alahova objava </a:t>
            </a:r>
            <a:r>
              <a:rPr sz="1400" spc="-5" dirty="0">
                <a:latin typeface="Verdana"/>
                <a:cs typeface="Verdana"/>
              </a:rPr>
              <a:t>Muhamedu </a:t>
            </a:r>
            <a:r>
              <a:rPr sz="1400" dirty="0">
                <a:latin typeface="Verdana"/>
                <a:cs typeface="Verdana"/>
              </a:rPr>
              <a:t>– dakle </a:t>
            </a:r>
            <a:r>
              <a:rPr sz="1400" spc="-10" dirty="0">
                <a:latin typeface="Verdana"/>
                <a:cs typeface="Verdana"/>
              </a:rPr>
              <a:t>objava koju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spc="5" dirty="0">
                <a:latin typeface="Verdana"/>
                <a:cs typeface="Verdana"/>
              </a:rPr>
              <a:t>on </a:t>
            </a:r>
            <a:r>
              <a:rPr sz="1400" dirty="0">
                <a:latin typeface="Verdana"/>
                <a:cs typeface="Verdana"/>
              </a:rPr>
              <a:t>dobio od </a:t>
            </a:r>
            <a:r>
              <a:rPr sz="1400" spc="-10" dirty="0">
                <a:latin typeface="Verdana"/>
                <a:cs typeface="Verdana"/>
              </a:rPr>
              <a:t>Alaha,  </a:t>
            </a:r>
            <a:r>
              <a:rPr sz="1400" b="1" dirty="0">
                <a:latin typeface="Verdana"/>
                <a:cs typeface="Verdana"/>
              </a:rPr>
              <a:t>a </a:t>
            </a:r>
            <a:r>
              <a:rPr sz="1400" b="1" spc="-5" dirty="0">
                <a:latin typeface="Verdana"/>
                <a:cs typeface="Verdana"/>
              </a:rPr>
              <a:t>koju je Muhamedu preneo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spc="-5" dirty="0">
                <a:latin typeface="Verdana"/>
                <a:cs typeface="Verdana"/>
              </a:rPr>
              <a:t>sigurni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pouzdani Duh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anđeo </a:t>
            </a:r>
            <a:r>
              <a:rPr sz="1400" spc="-5" dirty="0">
                <a:latin typeface="Verdana"/>
                <a:cs typeface="Verdana"/>
              </a:rPr>
              <a:t>Džibril, hebrejski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Gavriel</a:t>
            </a:r>
            <a:r>
              <a:rPr sz="1400" spc="-5" dirty="0">
                <a:latin typeface="Verdana"/>
                <a:cs typeface="Verdana"/>
              </a:rPr>
              <a:t>, latinski  </a:t>
            </a:r>
            <a:r>
              <a:rPr sz="1400" b="1" spc="-5" dirty="0">
                <a:latin typeface="Verdana"/>
                <a:cs typeface="Verdana"/>
              </a:rPr>
              <a:t>Gabrijel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tako je zapisano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Kur’anu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dakle </a:t>
            </a:r>
            <a:r>
              <a:rPr sz="1400" spc="-10" dirty="0">
                <a:latin typeface="Verdana"/>
                <a:cs typeface="Verdana"/>
              </a:rPr>
              <a:t>tako </a:t>
            </a:r>
            <a:r>
              <a:rPr sz="1400" spc="-5" dirty="0">
                <a:latin typeface="Verdana"/>
                <a:cs typeface="Verdana"/>
              </a:rPr>
              <a:t>piše </a:t>
            </a:r>
            <a:r>
              <a:rPr sz="1400" dirty="0">
                <a:latin typeface="Verdana"/>
                <a:cs typeface="Verdana"/>
              </a:rPr>
              <a:t>i u</a:t>
            </a:r>
            <a:r>
              <a:rPr sz="1400" spc="-5" dirty="0">
                <a:latin typeface="Verdana"/>
                <a:cs typeface="Verdana"/>
              </a:rPr>
              <a:t> Kur’anu: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7500"/>
              </a:lnSpc>
              <a:spcBef>
                <a:spcPts val="685"/>
              </a:spcBef>
            </a:pPr>
            <a:r>
              <a:rPr sz="1400" spc="-5" dirty="0">
                <a:latin typeface="Verdana"/>
                <a:cs typeface="Verdana"/>
              </a:rPr>
              <a:t>-„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...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a on </a:t>
            </a:r>
            <a:r>
              <a:rPr sz="1400" spc="-5" dirty="0">
                <a:latin typeface="Verdana"/>
                <a:cs typeface="Verdana"/>
              </a:rPr>
              <a:t>(Džibril),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Allahovom voljom, tebi stavlja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na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srce Kur'an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- </a:t>
            </a:r>
            <a:r>
              <a:rPr sz="2000" b="1" dirty="0">
                <a:solidFill>
                  <a:srgbClr val="538135"/>
                </a:solidFill>
                <a:latin typeface="Verdana"/>
                <a:cs typeface="Verdana"/>
              </a:rPr>
              <a:t>koji </a:t>
            </a:r>
            <a:r>
              <a:rPr sz="2000" b="1" spc="-5" dirty="0">
                <a:solidFill>
                  <a:srgbClr val="538135"/>
                </a:solidFill>
                <a:latin typeface="Verdana"/>
                <a:cs typeface="Verdana"/>
              </a:rPr>
              <a:t>potvrđuje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su 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prijašnje </a:t>
            </a:r>
            <a:r>
              <a:rPr sz="2000" b="1" u="heavy" spc="-5" dirty="0">
                <a:solidFill>
                  <a:srgbClr val="538135"/>
                </a:solidFill>
                <a:latin typeface="Verdana"/>
                <a:cs typeface="Verdana"/>
              </a:rPr>
              <a:t>objave  istinite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- 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kao putokaz 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radosnu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vest</a:t>
            </a:r>
            <a:r>
              <a:rPr sz="1400" b="1" spc="30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vernicima</a:t>
            </a:r>
            <a:r>
              <a:rPr sz="1400" spc="-5" dirty="0">
                <a:latin typeface="Verdana"/>
                <a:cs typeface="Verdana"/>
              </a:rPr>
              <a:t>".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A </a:t>
            </a:r>
            <a:r>
              <a:rPr sz="1400" spc="-5" dirty="0">
                <a:latin typeface="Verdana"/>
                <a:cs typeface="Verdana"/>
              </a:rPr>
              <a:t>koje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10" dirty="0">
                <a:latin typeface="Verdana"/>
                <a:cs typeface="Verdana"/>
              </a:rPr>
              <a:t>to  </a:t>
            </a:r>
            <a:r>
              <a:rPr sz="1400" spc="-5" dirty="0">
                <a:latin typeface="Verdana"/>
                <a:cs typeface="Verdana"/>
              </a:rPr>
              <a:t>PRIJAŠNJE  </a:t>
            </a:r>
            <a:r>
              <a:rPr sz="1400" spc="-15" dirty="0">
                <a:latin typeface="Verdana"/>
                <a:cs typeface="Verdana"/>
              </a:rPr>
              <a:t>OBJAVE </a:t>
            </a:r>
            <a:r>
              <a:rPr sz="1400" spc="-5" dirty="0">
                <a:latin typeface="Verdana"/>
                <a:cs typeface="Verdana"/>
              </a:rPr>
              <a:t>!?!? </a:t>
            </a:r>
            <a:r>
              <a:rPr sz="1400" dirty="0">
                <a:latin typeface="Verdana"/>
                <a:cs typeface="Verdana"/>
              </a:rPr>
              <a:t>...  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JEVREJSKA </a:t>
            </a:r>
            <a:r>
              <a:rPr sz="1800" b="1" dirty="0">
                <a:solidFill>
                  <a:srgbClr val="4472C4"/>
                </a:solidFill>
                <a:latin typeface="Verdana"/>
                <a:cs typeface="Verdana"/>
              </a:rPr>
              <a:t>TORA  </a:t>
            </a:r>
            <a:r>
              <a:rPr sz="1400" spc="-10" dirty="0">
                <a:latin typeface="Verdana"/>
                <a:cs typeface="Verdana"/>
              </a:rPr>
              <a:t>(arapski  </a:t>
            </a:r>
            <a:r>
              <a:rPr sz="1400" b="1" spc="-5" dirty="0">
                <a:latin typeface="Verdana"/>
                <a:cs typeface="Verdana"/>
              </a:rPr>
              <a:t>Tevrat</a:t>
            </a:r>
            <a:r>
              <a:rPr sz="1400" spc="-5" dirty="0">
                <a:latin typeface="Verdana"/>
                <a:cs typeface="Verdana"/>
              </a:rPr>
              <a:t>)  </a:t>
            </a:r>
            <a:r>
              <a:rPr sz="1400" dirty="0">
                <a:latin typeface="Verdana"/>
                <a:cs typeface="Verdana"/>
              </a:rPr>
              <a:t>i    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hrišćanska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50"/>
              </a:spcBef>
            </a:pPr>
            <a:r>
              <a:rPr sz="1400" b="1" spc="-5" dirty="0">
                <a:latin typeface="Verdana"/>
                <a:cs typeface="Verdana"/>
              </a:rPr>
              <a:t>Jevanđelja 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Indžil</a:t>
            </a:r>
            <a:r>
              <a:rPr sz="1400" spc="-5" dirty="0">
                <a:latin typeface="Verdana"/>
                <a:cs typeface="Verdana"/>
              </a:rPr>
              <a:t>)!!!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57200"/>
            <a:ext cx="5568950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4472C4"/>
                </a:solidFill>
              </a:rPr>
              <a:t>JEVREJSKI</a:t>
            </a:r>
            <a:r>
              <a:rPr sz="3600" spc="-40" dirty="0">
                <a:solidFill>
                  <a:srgbClr val="4472C4"/>
                </a:solidFill>
              </a:rPr>
              <a:t> </a:t>
            </a:r>
            <a:r>
              <a:rPr sz="3600" spc="-5" dirty="0">
                <a:solidFill>
                  <a:srgbClr val="4472C4"/>
                </a:solidFill>
              </a:rPr>
              <a:t>MOMENAT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44500" y="1555004"/>
            <a:ext cx="6924040" cy="243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–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VEĆ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TU SUSREĆEMO prvi JEVREJSKI MOMENAT   </a:t>
            </a:r>
            <a:r>
              <a:rPr sz="1400" dirty="0">
                <a:latin typeface="Verdana"/>
                <a:cs typeface="Verdana"/>
              </a:rPr>
              <a:t>-      </a:t>
            </a:r>
            <a:r>
              <a:rPr sz="1400" spc="4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jer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anđeo</a:t>
            </a:r>
            <a:endParaRPr sz="1400">
              <a:latin typeface="Verdana"/>
              <a:cs typeface="Verdana"/>
            </a:endParaRPr>
          </a:p>
          <a:p>
            <a:pPr marL="12700" marR="6985" indent="-635" algn="just">
              <a:lnSpc>
                <a:spcPct val="116399"/>
              </a:lnSpc>
              <a:spcBef>
                <a:spcPts val="10"/>
              </a:spcBef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Gabrijel </a:t>
            </a:r>
            <a:r>
              <a:rPr sz="1400" spc="-5" dirty="0">
                <a:latin typeface="Verdana"/>
                <a:cs typeface="Verdana"/>
              </a:rPr>
              <a:t>apsolutno </a:t>
            </a:r>
            <a:r>
              <a:rPr sz="1400" dirty="0">
                <a:latin typeface="Verdana"/>
                <a:cs typeface="Verdana"/>
              </a:rPr>
              <a:t>deo </a:t>
            </a:r>
            <a:r>
              <a:rPr sz="1400" spc="-5" dirty="0">
                <a:latin typeface="Verdana"/>
                <a:cs typeface="Verdana"/>
              </a:rPr>
              <a:t>jevrejske </a:t>
            </a:r>
            <a:r>
              <a:rPr sz="1400" spc="-10" dirty="0">
                <a:latin typeface="Verdana"/>
                <a:cs typeface="Verdana"/>
              </a:rPr>
              <a:t>verske </a:t>
            </a:r>
            <a:r>
              <a:rPr sz="1400" spc="-5" dirty="0">
                <a:latin typeface="Verdana"/>
                <a:cs typeface="Verdana"/>
              </a:rPr>
              <a:t>tradicije....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dolazi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jevrejskog  nasleđa.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I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sad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pitanje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za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one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krute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isključive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sledbenike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islama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tog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verovanja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latin typeface="Verdana"/>
                <a:cs typeface="Verdana"/>
              </a:rPr>
              <a:t>ZAŠTO  TU  </a:t>
            </a:r>
            <a:r>
              <a:rPr sz="1400" b="1" spc="-5" dirty="0">
                <a:latin typeface="Verdana"/>
                <a:cs typeface="Verdana"/>
              </a:rPr>
              <a:t>OBJAVA  Muhamedu</a:t>
            </a:r>
            <a:r>
              <a:rPr sz="1400" spc="-5" dirty="0">
                <a:latin typeface="Verdana"/>
                <a:cs typeface="Verdana"/>
              </a:rPr>
              <a:t>,  </a:t>
            </a:r>
            <a:r>
              <a:rPr sz="1400" b="1" spc="-5" dirty="0">
                <a:latin typeface="Verdana"/>
                <a:cs typeface="Verdana"/>
              </a:rPr>
              <a:t>Alah   </a:t>
            </a:r>
            <a:r>
              <a:rPr sz="1400" b="1" dirty="0">
                <a:latin typeface="Verdana"/>
                <a:cs typeface="Verdana"/>
              </a:rPr>
              <a:t>NIJE  POSLAO   </a:t>
            </a:r>
            <a:r>
              <a:rPr sz="1400" spc="-10" dirty="0">
                <a:latin typeface="Verdana"/>
                <a:cs typeface="Verdana"/>
              </a:rPr>
              <a:t>preko   </a:t>
            </a:r>
            <a:r>
              <a:rPr sz="1400" spc="1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nekog</a:t>
            </a:r>
            <a:endParaRPr sz="1400">
              <a:latin typeface="Verdana"/>
              <a:cs typeface="Verdana"/>
            </a:endParaRPr>
          </a:p>
          <a:p>
            <a:pPr marL="12700" marR="5080" indent="-635" algn="just">
              <a:lnSpc>
                <a:spcPct val="116799"/>
              </a:lnSpc>
              <a:spcBef>
                <a:spcPts val="15"/>
              </a:spcBef>
            </a:pPr>
            <a:r>
              <a:rPr sz="1400" spc="-10" dirty="0">
                <a:latin typeface="Verdana"/>
                <a:cs typeface="Verdana"/>
              </a:rPr>
              <a:t>„arapskog </a:t>
            </a:r>
            <a:r>
              <a:rPr sz="1400" spc="-5" dirty="0">
                <a:latin typeface="Verdana"/>
                <a:cs typeface="Verdana"/>
              </a:rPr>
              <a:t>ili </a:t>
            </a:r>
            <a:r>
              <a:rPr sz="1400" spc="-10" dirty="0">
                <a:latin typeface="Verdana"/>
                <a:cs typeface="Verdana"/>
              </a:rPr>
              <a:t>nekog </a:t>
            </a:r>
            <a:r>
              <a:rPr sz="1400" spc="-5" dirty="0">
                <a:latin typeface="Verdana"/>
                <a:cs typeface="Verdana"/>
              </a:rPr>
              <a:t>drugog Anđela“...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VEĆ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baš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preko JEVREJSKOG </a:t>
            </a:r>
            <a:r>
              <a:rPr sz="1400" b="1" dirty="0">
                <a:latin typeface="Verdana"/>
                <a:cs typeface="Verdana"/>
              </a:rPr>
              <a:t>–  </a:t>
            </a:r>
            <a:r>
              <a:rPr sz="1400" b="1" spc="-5" dirty="0">
                <a:latin typeface="Verdana"/>
                <a:cs typeface="Verdana"/>
              </a:rPr>
              <a:t>tačnije anđela iz miljea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JEVREJSKOG VERSKOG, nacionalnog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istorijskog  nasleđa</a:t>
            </a:r>
            <a:r>
              <a:rPr sz="1400" b="1" spc="-3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?!?!?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599" y="1185547"/>
            <a:ext cx="2063115" cy="330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460248"/>
            <a:ext cx="9287510" cy="49720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</a:pPr>
            <a:r>
              <a:rPr sz="2600" spc="-5" dirty="0"/>
              <a:t>ANĐELI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44143" y="1378738"/>
            <a:ext cx="9097645" cy="101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900"/>
              </a:lnSpc>
            </a:pPr>
            <a:r>
              <a:rPr sz="1400" dirty="0">
                <a:latin typeface="Verdana"/>
                <a:cs typeface="Verdana"/>
              </a:rPr>
              <a:t>Dakle, </a:t>
            </a:r>
            <a:r>
              <a:rPr sz="1400" spc="-10" dirty="0">
                <a:latin typeface="Verdana"/>
                <a:cs typeface="Verdana"/>
              </a:rPr>
              <a:t>već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samog POČETKA ISLAMA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Muhamedovog </a:t>
            </a:r>
            <a:r>
              <a:rPr sz="1400" spc="-10" dirty="0">
                <a:latin typeface="Verdana"/>
                <a:cs typeface="Verdana"/>
              </a:rPr>
              <a:t>UOBLIČAVANJA nove </a:t>
            </a:r>
            <a:r>
              <a:rPr sz="1400" spc="-5" dirty="0">
                <a:latin typeface="Verdana"/>
                <a:cs typeface="Verdana"/>
              </a:rPr>
              <a:t>jednobožačke vere </a:t>
            </a:r>
            <a:r>
              <a:rPr sz="1400" dirty="0">
                <a:latin typeface="Verdana"/>
                <a:cs typeface="Verdana"/>
              </a:rPr>
              <a:t>–  </a:t>
            </a:r>
            <a:r>
              <a:rPr sz="1400" spc="-5" dirty="0">
                <a:latin typeface="Verdana"/>
                <a:cs typeface="Verdana"/>
              </a:rPr>
              <a:t>islama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islamskog </a:t>
            </a:r>
            <a:r>
              <a:rPr sz="1400" spc="-10" dirty="0">
                <a:latin typeface="Verdana"/>
                <a:cs typeface="Verdana"/>
              </a:rPr>
              <a:t>verovanja (nove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odnosu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judaizam-jevrejsku veru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hrišćanstvo, </a:t>
            </a:r>
            <a:r>
              <a:rPr sz="1400" spc="-5" dirty="0">
                <a:latin typeface="Verdana"/>
                <a:cs typeface="Verdana"/>
              </a:rPr>
              <a:t>kao dve  starije </a:t>
            </a:r>
            <a:r>
              <a:rPr sz="1400" spc="-10" dirty="0">
                <a:latin typeface="Verdana"/>
                <a:cs typeface="Verdana"/>
              </a:rPr>
              <a:t>vere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prodhodnice </a:t>
            </a:r>
            <a:r>
              <a:rPr sz="1400" dirty="0">
                <a:latin typeface="Verdana"/>
                <a:cs typeface="Verdana"/>
              </a:rPr>
              <a:t>islama i </a:t>
            </a:r>
            <a:r>
              <a:rPr sz="1400" spc="-5" dirty="0">
                <a:latin typeface="Verdana"/>
                <a:cs typeface="Verdana"/>
              </a:rPr>
              <a:t>muslimanskog </a:t>
            </a:r>
            <a:r>
              <a:rPr sz="1400" spc="-10" dirty="0">
                <a:latin typeface="Verdana"/>
                <a:cs typeface="Verdana"/>
              </a:rPr>
              <a:t>verovanja)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eto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JEVREJSKOG „upliva“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jevrejskih  korena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islamu</a:t>
            </a:r>
            <a:r>
              <a:rPr sz="1400" b="1" spc="-4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8779" y="3082094"/>
          <a:ext cx="9253855" cy="381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391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U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jevrejskom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verovanju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anđeo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znači „GLASNIK“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kaže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se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Mallah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0" marR="59690" algn="just">
                        <a:lnSpc>
                          <a:spcPct val="101400"/>
                        </a:lnSpc>
                        <a:spcBef>
                          <a:spcPts val="1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Da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li slučajno ili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ne,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ali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arapska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reč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za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anđela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je </a:t>
                      </a:r>
                      <a:r>
                        <a:rPr sz="1400" b="1" spc="-5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Malaikah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… izuzetno  slična jevrejskom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imenu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Mallah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0" marR="59690" algn="just">
                        <a:lnSpc>
                          <a:spcPct val="101400"/>
                        </a:lnSpc>
                        <a:spcBef>
                          <a:spcPts val="1440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Po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jevrejskoj religiji najpoznatiji su sledeći anđeli: </a:t>
                      </a:r>
                      <a:r>
                        <a:rPr sz="1400" b="1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Mihael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(Mikael), 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Gabrijel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(Gavriel),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Rafael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Uriel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Samael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Sandalfon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Šamael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(Šamuel), 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Sataneil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(Satana),  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Metatron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,   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Moloh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...</a:t>
                      </a:r>
                      <a:r>
                        <a:rPr sz="14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itd.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Anđeo </a:t>
                      </a:r>
                      <a:r>
                        <a:rPr sz="18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Gabrijel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800" spc="-3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Džibril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7550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u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islamskom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crtežu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335518" y="2868348"/>
            <a:ext cx="2182367" cy="332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300" y="2523744"/>
            <a:ext cx="20910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8535" algn="l"/>
                <a:tab pos="1297305" algn="l"/>
              </a:tabLst>
            </a:pP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Rafael	</a:t>
            </a:r>
            <a:r>
              <a:rPr sz="1800" b="1" dirty="0">
                <a:latin typeface="Verdana"/>
                <a:cs typeface="Verdana"/>
              </a:rPr>
              <a:t>–	</a:t>
            </a:r>
            <a:r>
              <a:rPr sz="1800" b="1" spc="-5" dirty="0">
                <a:solidFill>
                  <a:srgbClr val="538135"/>
                </a:solidFill>
                <a:latin typeface="Verdana"/>
                <a:cs typeface="Verdana"/>
              </a:rPr>
              <a:t>Israfil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614003"/>
            <a:ext cx="917194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100"/>
              </a:lnSpc>
              <a:tabLst>
                <a:tab pos="2244725" algn="l"/>
                <a:tab pos="2880360" algn="l"/>
                <a:tab pos="3220720" algn="l"/>
                <a:tab pos="4438015" algn="l"/>
                <a:tab pos="5512435" algn="l"/>
                <a:tab pos="6586855" algn="l"/>
                <a:tab pos="7964805" algn="l"/>
              </a:tabLst>
            </a:pPr>
            <a:r>
              <a:rPr sz="1400" spc="-5" dirty="0">
                <a:latin typeface="Verdana"/>
                <a:cs typeface="Verdana"/>
              </a:rPr>
              <a:t>Islam, </a:t>
            </a:r>
            <a:r>
              <a:rPr sz="1400" dirty="0">
                <a:latin typeface="Verdana"/>
                <a:cs typeface="Verdana"/>
              </a:rPr>
              <a:t>pa </a:t>
            </a:r>
            <a:r>
              <a:rPr sz="1400" spc="-5" dirty="0">
                <a:latin typeface="Verdana"/>
                <a:cs typeface="Verdana"/>
              </a:rPr>
              <a:t>tako</a:t>
            </a:r>
            <a:r>
              <a:rPr sz="1400" spc="2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Kur’an	skoro	</a:t>
            </a:r>
            <a:r>
              <a:rPr sz="1400" b="1" u="heavy" dirty="0">
                <a:latin typeface="Verdana"/>
                <a:cs typeface="Verdana"/>
              </a:rPr>
              <a:t>u	</a:t>
            </a:r>
            <a:r>
              <a:rPr sz="1400" b="1" u="heavy" spc="-5" dirty="0">
                <a:latin typeface="Verdana"/>
                <a:cs typeface="Verdana"/>
              </a:rPr>
              <a:t>potpunosti	preuzima	jevrejsko</a:t>
            </a:r>
            <a:r>
              <a:rPr sz="1400" b="1" spc="-5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(i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hrišćansko)	</a:t>
            </a:r>
            <a:r>
              <a:rPr sz="1400" b="1" spc="-5" dirty="0">
                <a:latin typeface="Verdana"/>
                <a:cs typeface="Verdana"/>
              </a:rPr>
              <a:t>verovanje</a:t>
            </a:r>
            <a:r>
              <a:rPr sz="1400" b="1" spc="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  </a:t>
            </a:r>
            <a:r>
              <a:rPr sz="1400" b="1" spc="-5" dirty="0">
                <a:latin typeface="Verdana"/>
                <a:cs typeface="Verdana"/>
              </a:rPr>
              <a:t>postojanje anđela</a:t>
            </a:r>
            <a:r>
              <a:rPr sz="1400" spc="-5" dirty="0">
                <a:latin typeface="Verdana"/>
                <a:cs typeface="Verdana"/>
              </a:rPr>
              <a:t>...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baš </a:t>
            </a:r>
            <a:r>
              <a:rPr sz="1400" spc="-5" dirty="0">
                <a:latin typeface="Verdana"/>
                <a:cs typeface="Verdana"/>
              </a:rPr>
              <a:t>onih </a:t>
            </a:r>
            <a:r>
              <a:rPr sz="1400" dirty="0">
                <a:latin typeface="Verdana"/>
                <a:cs typeface="Verdana"/>
              </a:rPr>
              <a:t>anđela </a:t>
            </a:r>
            <a:r>
              <a:rPr sz="1400" spc="-10" dirty="0">
                <a:latin typeface="Verdana"/>
                <a:cs typeface="Verdana"/>
              </a:rPr>
              <a:t>koji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iz jevrejske vere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jevrejskog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nasleđa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852796"/>
            <a:ext cx="75044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Verdana"/>
                <a:cs typeface="Verdana"/>
              </a:rPr>
              <a:t>Pa </a:t>
            </a:r>
            <a:r>
              <a:rPr sz="1400" spc="-5" dirty="0">
                <a:latin typeface="Verdana"/>
                <a:cs typeface="Verdana"/>
              </a:rPr>
              <a:t>je tako tim, </a:t>
            </a:r>
            <a:r>
              <a:rPr sz="1400" spc="-10" dirty="0">
                <a:latin typeface="Verdana"/>
                <a:cs typeface="Verdana"/>
              </a:rPr>
              <a:t>već </a:t>
            </a:r>
            <a:r>
              <a:rPr sz="1400" spc="-5" dirty="0">
                <a:latin typeface="Verdana"/>
                <a:cs typeface="Verdana"/>
              </a:rPr>
              <a:t>postojećim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jevrejskim anđelima</a:t>
            </a:r>
            <a:r>
              <a:rPr sz="1400" spc="-5" dirty="0">
                <a:latin typeface="Verdana"/>
                <a:cs typeface="Verdana"/>
              </a:rPr>
              <a:t>,  islam  </a:t>
            </a:r>
            <a:r>
              <a:rPr sz="1400" dirty="0">
                <a:latin typeface="Verdana"/>
                <a:cs typeface="Verdana"/>
              </a:rPr>
              <a:t>dao  </a:t>
            </a:r>
            <a:r>
              <a:rPr sz="1400" spc="-5" dirty="0">
                <a:latin typeface="Verdana"/>
                <a:cs typeface="Verdana"/>
              </a:rPr>
              <a:t>arapska 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imena.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4915" y="5203310"/>
          <a:ext cx="6791959" cy="2012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91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Verdana"/>
                          <a:cs typeface="Verdana"/>
                        </a:rPr>
                        <a:t>Pa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je jevrejski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Gabriel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islamu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402715" marR="1113790" algn="ctr">
                        <a:lnSpc>
                          <a:spcPct val="165000"/>
                        </a:lnSpc>
                      </a:pPr>
                      <a:r>
                        <a:rPr sz="1400" b="1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Mi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ha</a:t>
                      </a:r>
                      <a:r>
                        <a:rPr sz="1400" b="1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el  </a:t>
                      </a:r>
                      <a:r>
                        <a:rPr sz="1400" b="1" spc="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afa</a:t>
                      </a:r>
                      <a:r>
                        <a:rPr sz="1400" b="1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el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1400" spc="4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arapskom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51435" marR="137795">
                        <a:lnSpc>
                          <a:spcPct val="165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arapskom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arapskom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jeziku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45415" indent="-5206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Džibril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45415" marR="811530">
                        <a:lnSpc>
                          <a:spcPct val="165000"/>
                        </a:lnSpc>
                      </a:pPr>
                      <a:r>
                        <a:rPr sz="1400" b="1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Mikail  I</a:t>
                      </a:r>
                      <a:r>
                        <a:rPr sz="1400" b="1" spc="-5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srafi</a:t>
                      </a:r>
                      <a:r>
                        <a:rPr sz="1400" b="1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47">
                <a:tc>
                  <a:txBody>
                    <a:bodyPr/>
                    <a:lstStyle/>
                    <a:p>
                      <a:pPr marL="14033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Azrael </a:t>
                      </a:r>
                      <a:r>
                        <a:rPr sz="1400" b="1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400" b="1" spc="-50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Azriel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arapskom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5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Azrail </a:t>
                      </a:r>
                      <a:r>
                        <a:rPr sz="1400" b="1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00" b="1" spc="-110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u="heavy" spc="-10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Izrail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65">
                <a:tc>
                  <a:txBody>
                    <a:bodyPr/>
                    <a:lstStyle/>
                    <a:p>
                      <a:pPr marL="1403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solidFill>
                            <a:srgbClr val="4472C4"/>
                          </a:solidFill>
                          <a:latin typeface="Verdana"/>
                          <a:cs typeface="Verdana"/>
                        </a:rPr>
                        <a:t>Moloh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itd...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na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arapskom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dirty="0">
                          <a:solidFill>
                            <a:srgbClr val="538135"/>
                          </a:solidFill>
                          <a:latin typeface="Verdana"/>
                          <a:cs typeface="Verdana"/>
                        </a:rPr>
                        <a:t>Malik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57200" y="821804"/>
            <a:ext cx="1919016" cy="193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809244"/>
            <a:ext cx="2057765" cy="1940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09752"/>
            <a:ext cx="9172575" cy="251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Verdana"/>
                <a:cs typeface="Verdana"/>
              </a:rPr>
              <a:t>Za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našu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priču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početka,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odmah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29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dakle</a:t>
            </a:r>
            <a:r>
              <a:rPr sz="1400" b="1" spc="-10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bitan</a:t>
            </a:r>
            <a:r>
              <a:rPr sz="1400" b="1" spc="-1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podatak</a:t>
            </a:r>
            <a:r>
              <a:rPr sz="1400" spc="-5" dirty="0">
                <a:latin typeface="Verdana"/>
                <a:cs typeface="Verdana"/>
              </a:rPr>
              <a:t>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da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</a:t>
            </a:r>
            <a:r>
              <a:rPr sz="1400" b="1" spc="3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ukupnog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sadržaja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teksta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Kur’ana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čak 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29 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posto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posvećeno  Jevrejima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ličnostima koje pominje</a:t>
            </a:r>
            <a:r>
              <a:rPr sz="1400" b="1" spc="-18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Biblija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0645" marR="4184650" algn="just">
              <a:lnSpc>
                <a:spcPct val="101299"/>
              </a:lnSpc>
              <a:spcBef>
                <a:spcPts val="1395"/>
              </a:spcBef>
            </a:pPr>
            <a:r>
              <a:rPr sz="1600" b="1" spc="-5" dirty="0">
                <a:latin typeface="Verdana"/>
                <a:cs typeface="Verdana"/>
              </a:rPr>
              <a:t>Neverovatno je, dakle, koliko je Muhamed  osećao </a:t>
            </a:r>
            <a:r>
              <a:rPr sz="1600" b="1" dirty="0">
                <a:latin typeface="Verdana"/>
                <a:cs typeface="Verdana"/>
              </a:rPr>
              <a:t>potrebu </a:t>
            </a:r>
            <a:r>
              <a:rPr sz="1600" b="1" spc="-5" dirty="0">
                <a:latin typeface="Verdana"/>
                <a:cs typeface="Verdana"/>
              </a:rPr>
              <a:t>da </a:t>
            </a:r>
            <a:r>
              <a:rPr sz="1600" b="1" dirty="0">
                <a:latin typeface="Verdana"/>
                <a:cs typeface="Verdana"/>
              </a:rPr>
              <a:t>se bavi </a:t>
            </a:r>
            <a:r>
              <a:rPr sz="1600" b="1" spc="-5" dirty="0">
                <a:latin typeface="Verdana"/>
                <a:cs typeface="Verdana"/>
              </a:rPr>
              <a:t>Jevrejima i da  </a:t>
            </a:r>
            <a:r>
              <a:rPr sz="1600" b="1" spc="-10" dirty="0">
                <a:latin typeface="Verdana"/>
                <a:cs typeface="Verdana"/>
              </a:rPr>
              <a:t>im  </a:t>
            </a:r>
            <a:r>
              <a:rPr sz="1600" b="1" spc="-5" dirty="0">
                <a:latin typeface="Verdana"/>
                <a:cs typeface="Verdana"/>
              </a:rPr>
              <a:t>posveti</a:t>
            </a:r>
            <a:r>
              <a:rPr sz="1600" b="1" spc="52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„prostora“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80645" marR="4185285" algn="just">
              <a:lnSpc>
                <a:spcPct val="101299"/>
              </a:lnSpc>
            </a:pPr>
            <a:r>
              <a:rPr sz="1600" b="1" spc="-5" dirty="0">
                <a:latin typeface="Verdana"/>
                <a:cs typeface="Verdana"/>
              </a:rPr>
              <a:t>- i Jevrejima i jevrejskoj veri, u  ukupnom  sadržaju</a:t>
            </a:r>
            <a:r>
              <a:rPr sz="1600" b="1" spc="509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Kur’ana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966464"/>
            <a:ext cx="9173210" cy="30702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80645" marR="4183379" algn="just">
              <a:lnSpc>
                <a:spcPts val="1939"/>
              </a:lnSpc>
              <a:spcBef>
                <a:spcPts val="45"/>
              </a:spcBef>
            </a:pPr>
            <a:r>
              <a:rPr sz="1600" spc="-10" dirty="0">
                <a:latin typeface="Verdana"/>
                <a:cs typeface="Verdana"/>
              </a:rPr>
              <a:t>Navešću </a:t>
            </a:r>
            <a:r>
              <a:rPr sz="1600" dirty="0">
                <a:latin typeface="Verdana"/>
                <a:cs typeface="Verdana"/>
              </a:rPr>
              <a:t>samo </a:t>
            </a:r>
            <a:r>
              <a:rPr sz="1600" spc="-10" dirty="0">
                <a:latin typeface="Verdana"/>
                <a:cs typeface="Verdana"/>
              </a:rPr>
              <a:t>nekoliko </a:t>
            </a:r>
            <a:r>
              <a:rPr sz="1600" spc="-15" dirty="0">
                <a:latin typeface="Verdana"/>
                <a:cs typeface="Verdana"/>
              </a:rPr>
              <a:t>razgovora</a:t>
            </a:r>
            <a:r>
              <a:rPr sz="1600" spc="5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između  Muhameda i Jevreja, a koje pominje </a:t>
            </a:r>
            <a:r>
              <a:rPr sz="1600" spc="-10" dirty="0">
                <a:latin typeface="Verdana"/>
                <a:cs typeface="Verdana"/>
              </a:rPr>
              <a:t>više  </a:t>
            </a:r>
            <a:r>
              <a:rPr sz="1600" spc="-5" dirty="0">
                <a:latin typeface="Verdana"/>
                <a:cs typeface="Verdana"/>
              </a:rPr>
              <a:t>muslimanskih </a:t>
            </a:r>
            <a:r>
              <a:rPr sz="1600" spc="-10" dirty="0">
                <a:latin typeface="Verdana"/>
                <a:cs typeface="Verdana"/>
              </a:rPr>
              <a:t>izvora, </a:t>
            </a:r>
            <a:r>
              <a:rPr sz="1600" spc="-5" dirty="0">
                <a:latin typeface="Verdana"/>
                <a:cs typeface="Verdana"/>
              </a:rPr>
              <a:t>pa i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Kur’an: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7200"/>
              </a:lnSpc>
            </a:pPr>
            <a:r>
              <a:rPr sz="1400" spc="-5" dirty="0">
                <a:latin typeface="Verdana"/>
                <a:cs typeface="Verdana"/>
              </a:rPr>
              <a:t>Naime, Muhamed </a:t>
            </a:r>
            <a:r>
              <a:rPr sz="1400" dirty="0">
                <a:latin typeface="Verdana"/>
                <a:cs typeface="Verdana"/>
              </a:rPr>
              <a:t>se u </a:t>
            </a:r>
            <a:r>
              <a:rPr sz="1400" spc="-5" dirty="0">
                <a:latin typeface="Verdana"/>
                <a:cs typeface="Verdana"/>
              </a:rPr>
              <a:t>svom </a:t>
            </a:r>
            <a:r>
              <a:rPr sz="1400" spc="-10" dirty="0">
                <a:latin typeface="Verdana"/>
                <a:cs typeface="Verdana"/>
              </a:rPr>
              <a:t>obraćanju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pozivu arapskim žiteljima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plemenima </a:t>
            </a:r>
            <a:r>
              <a:rPr sz="1400" dirty="0">
                <a:latin typeface="Verdana"/>
                <a:cs typeface="Verdana"/>
              </a:rPr>
              <a:t>Jatriba </a:t>
            </a:r>
            <a:r>
              <a:rPr sz="1400" spc="-5" dirty="0">
                <a:latin typeface="Verdana"/>
                <a:cs typeface="Verdana"/>
              </a:rPr>
              <a:t>(Medine) </a:t>
            </a:r>
            <a:r>
              <a:rPr sz="1400" dirty="0">
                <a:latin typeface="Verdana"/>
                <a:cs typeface="Verdana"/>
              </a:rPr>
              <a:t>da  </a:t>
            </a:r>
            <a:r>
              <a:rPr sz="1400" spc="-5" dirty="0">
                <a:latin typeface="Verdana"/>
                <a:cs typeface="Verdana"/>
              </a:rPr>
              <a:t>prime novu veru </a:t>
            </a:r>
            <a:r>
              <a:rPr sz="1400" dirty="0">
                <a:latin typeface="Verdana"/>
                <a:cs typeface="Verdana"/>
              </a:rPr>
              <a:t>– islam, </a:t>
            </a:r>
            <a:r>
              <a:rPr sz="1400" spc="-10" dirty="0">
                <a:latin typeface="Verdana"/>
                <a:cs typeface="Verdana"/>
              </a:rPr>
              <a:t>takođe </a:t>
            </a:r>
            <a:r>
              <a:rPr sz="1400" spc="-5" dirty="0">
                <a:latin typeface="Verdana"/>
                <a:cs typeface="Verdana"/>
              </a:rPr>
              <a:t>obraćao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Jevrejima, </a:t>
            </a:r>
            <a:r>
              <a:rPr sz="1400" dirty="0">
                <a:latin typeface="Verdana"/>
                <a:cs typeface="Verdana"/>
              </a:rPr>
              <a:t>jer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bio </a:t>
            </a:r>
            <a:r>
              <a:rPr sz="1400" spc="-5" dirty="0">
                <a:latin typeface="Verdana"/>
                <a:cs typeface="Verdana"/>
              </a:rPr>
              <a:t>svestan značaja </a:t>
            </a:r>
            <a:r>
              <a:rPr sz="1400" spc="-10" dirty="0">
                <a:latin typeface="Verdana"/>
                <a:cs typeface="Verdana"/>
              </a:rPr>
              <a:t>koji bi </a:t>
            </a:r>
            <a:r>
              <a:rPr sz="1400" dirty="0">
                <a:latin typeface="Verdana"/>
                <a:cs typeface="Verdana"/>
              </a:rPr>
              <a:t>dobio da </a:t>
            </a:r>
            <a:r>
              <a:rPr sz="1400" spc="-5" dirty="0">
                <a:latin typeface="Verdana"/>
                <a:cs typeface="Verdana"/>
              </a:rPr>
              <a:t>oni,  koji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već </a:t>
            </a:r>
            <a:r>
              <a:rPr sz="1400" spc="-10" dirty="0">
                <a:latin typeface="Verdana"/>
                <a:cs typeface="Verdana"/>
              </a:rPr>
              <a:t>praktikovali </a:t>
            </a:r>
            <a:r>
              <a:rPr sz="1400" spc="-5" dirty="0">
                <a:latin typeface="Verdana"/>
                <a:cs typeface="Verdana"/>
              </a:rPr>
              <a:t>veru </a:t>
            </a:r>
            <a:r>
              <a:rPr sz="1400" dirty="0">
                <a:latin typeface="Verdana"/>
                <a:cs typeface="Verdana"/>
              </a:rPr>
              <a:t>u jednoga </a:t>
            </a:r>
            <a:r>
              <a:rPr sz="1400" spc="-5" dirty="0">
                <a:latin typeface="Verdana"/>
                <a:cs typeface="Verdana"/>
              </a:rPr>
              <a:t>Boga, </a:t>
            </a:r>
            <a:r>
              <a:rPr sz="1400" spc="-10" dirty="0">
                <a:latin typeface="Verdana"/>
                <a:cs typeface="Verdana"/>
              </a:rPr>
              <a:t>prihvate njegovo verovanje </a:t>
            </a:r>
            <a:r>
              <a:rPr sz="1400" dirty="0">
                <a:latin typeface="Verdana"/>
                <a:cs typeface="Verdana"/>
              </a:rPr>
              <a:t>i njega lično </a:t>
            </a:r>
            <a:r>
              <a:rPr sz="1400" spc="-5" dirty="0">
                <a:latin typeface="Verdana"/>
                <a:cs typeface="Verdana"/>
              </a:rPr>
              <a:t>kao božijeg   Poslanika.   </a:t>
            </a:r>
            <a:r>
              <a:rPr sz="1400" spc="-10" dirty="0">
                <a:latin typeface="Verdana"/>
                <a:cs typeface="Verdana"/>
              </a:rPr>
              <a:t>Arapski </a:t>
            </a:r>
            <a:r>
              <a:rPr sz="1400" spc="-5" dirty="0">
                <a:latin typeface="Verdana"/>
                <a:cs typeface="Verdana"/>
              </a:rPr>
              <a:t>istoričar </a:t>
            </a:r>
            <a:r>
              <a:rPr sz="1400" dirty="0">
                <a:latin typeface="Verdana"/>
                <a:cs typeface="Verdana"/>
              </a:rPr>
              <a:t>Ibn </a:t>
            </a:r>
            <a:r>
              <a:rPr sz="1400" spc="-5" dirty="0">
                <a:latin typeface="Verdana"/>
                <a:cs typeface="Verdana"/>
              </a:rPr>
              <a:t>Isak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svojoj knjizi </a:t>
            </a:r>
            <a:r>
              <a:rPr sz="1400" dirty="0">
                <a:latin typeface="Verdana"/>
                <a:cs typeface="Verdana"/>
              </a:rPr>
              <a:t>o </a:t>
            </a:r>
            <a:r>
              <a:rPr sz="1400" spc="-5" dirty="0">
                <a:latin typeface="Verdana"/>
                <a:cs typeface="Verdana"/>
              </a:rPr>
              <a:t>životu Muhameda („Život božijeg Poslanika“  </a:t>
            </a:r>
            <a:r>
              <a:rPr sz="1400" spc="4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6900"/>
              </a:lnSpc>
              <a:spcBef>
                <a:spcPts val="10"/>
              </a:spcBef>
            </a:pPr>
            <a:r>
              <a:rPr sz="1400" spc="-5" dirty="0">
                <a:latin typeface="Verdana"/>
                <a:cs typeface="Verdana"/>
              </a:rPr>
              <a:t>„Kitab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Sirat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Rasul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l-Allah“),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545.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strani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navodi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upravo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jedan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takav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razgovor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Muhameda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Jevreja,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  </a:t>
            </a:r>
            <a:r>
              <a:rPr sz="1400" spc="-5" dirty="0">
                <a:latin typeface="Verdana"/>
                <a:cs typeface="Verdana"/>
              </a:rPr>
              <a:t>kaže: „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Jednom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prilikom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Poslanik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sazva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njih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b="1" spc="-5" dirty="0">
                <a:latin typeface="Verdana"/>
                <a:cs typeface="Verdana"/>
              </a:rPr>
              <a:t>Jevreje </a:t>
            </a:r>
            <a:r>
              <a:rPr sz="1400" spc="-5" dirty="0">
                <a:latin typeface="Verdana"/>
                <a:cs typeface="Verdana"/>
              </a:rPr>
              <a:t>plemena Banu </a:t>
            </a:r>
            <a:r>
              <a:rPr sz="1400" spc="-10" dirty="0">
                <a:latin typeface="Verdana"/>
                <a:cs typeface="Verdana"/>
              </a:rPr>
              <a:t>Kajnuka)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njihovoj </a:t>
            </a:r>
            <a:r>
              <a:rPr sz="1400" dirty="0">
                <a:latin typeface="Verdana"/>
                <a:cs typeface="Verdana"/>
              </a:rPr>
              <a:t>pijaci-  trgu i </a:t>
            </a:r>
            <a:r>
              <a:rPr sz="1400" spc="-10" dirty="0">
                <a:latin typeface="Verdana"/>
                <a:cs typeface="Verdana"/>
              </a:rPr>
              <a:t>obrati </a:t>
            </a:r>
            <a:r>
              <a:rPr sz="1400" dirty="0">
                <a:latin typeface="Verdana"/>
                <a:cs typeface="Verdana"/>
              </a:rPr>
              <a:t>im </a:t>
            </a:r>
            <a:r>
              <a:rPr sz="1400" spc="-5" dirty="0">
                <a:latin typeface="Verdana"/>
                <a:cs typeface="Verdana"/>
              </a:rPr>
              <a:t>se sledećim rečima: </a:t>
            </a:r>
            <a:r>
              <a:rPr sz="1400" spc="5" dirty="0">
                <a:latin typeface="Verdana"/>
                <a:cs typeface="Verdana"/>
              </a:rPr>
              <a:t>„</a:t>
            </a:r>
            <a:r>
              <a:rPr sz="1400" b="1" u="heavy" spc="5" dirty="0">
                <a:solidFill>
                  <a:srgbClr val="70AD47"/>
                </a:solidFill>
                <a:latin typeface="Verdana"/>
                <a:cs typeface="Verdana"/>
              </a:rPr>
              <a:t>O </a:t>
            </a:r>
            <a:r>
              <a:rPr sz="1400" b="1" u="heavy" spc="-5" dirty="0">
                <a:solidFill>
                  <a:srgbClr val="70AD47"/>
                </a:solidFill>
                <a:latin typeface="Verdana"/>
                <a:cs typeface="Verdana"/>
              </a:rPr>
              <a:t>Jevreji </a:t>
            </a:r>
            <a:r>
              <a:rPr sz="1400" dirty="0">
                <a:latin typeface="Verdana"/>
                <a:cs typeface="Verdana"/>
              </a:rPr>
              <a:t>...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Vi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znate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sam ja poslanik koji je poslat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–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to 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ćete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naći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u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vašoj svetoj knjizi kojom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vas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je Bog obavezao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načinio ugovor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sa</a:t>
            </a:r>
            <a:r>
              <a:rPr sz="1400" b="1" spc="5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vama</a:t>
            </a:r>
            <a:r>
              <a:rPr sz="1400" spc="-5" dirty="0"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5370" y="1834895"/>
            <a:ext cx="3389627" cy="2828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76" y="847344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1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827" y="844296"/>
            <a:ext cx="0" cy="5880100"/>
          </a:xfrm>
          <a:custGeom>
            <a:avLst/>
            <a:gdLst/>
            <a:ahLst/>
            <a:cxnLst/>
            <a:rect l="l" t="t" r="r" b="b"/>
            <a:pathLst>
              <a:path h="5880100">
                <a:moveTo>
                  <a:pt x="0" y="0"/>
                </a:moveTo>
                <a:lnTo>
                  <a:pt x="0" y="587959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2123" y="844296"/>
            <a:ext cx="0" cy="5880100"/>
          </a:xfrm>
          <a:custGeom>
            <a:avLst/>
            <a:gdLst/>
            <a:ahLst/>
            <a:cxnLst/>
            <a:rect l="l" t="t" r="r" b="b"/>
            <a:pathLst>
              <a:path h="5880100">
                <a:moveTo>
                  <a:pt x="0" y="0"/>
                </a:moveTo>
                <a:lnTo>
                  <a:pt x="0" y="587959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876" y="6720833"/>
            <a:ext cx="4267200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21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21171" y="1587579"/>
            <a:ext cx="121031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Napomena: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0969" y="2572168"/>
            <a:ext cx="3303904" cy="1990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600" spc="-5" dirty="0">
                <a:latin typeface="Verdana"/>
                <a:cs typeface="Verdana"/>
              </a:rPr>
              <a:t>Napominjem </a:t>
            </a:r>
            <a:r>
              <a:rPr sz="1600" dirty="0">
                <a:latin typeface="Verdana"/>
                <a:cs typeface="Verdana"/>
              </a:rPr>
              <a:t>da </a:t>
            </a:r>
            <a:r>
              <a:rPr sz="1600" spc="-10" dirty="0">
                <a:latin typeface="Verdana"/>
                <a:cs typeface="Verdana"/>
              </a:rPr>
              <a:t>većinu </a:t>
            </a:r>
            <a:r>
              <a:rPr sz="1600" spc="-5" dirty="0">
                <a:latin typeface="Verdana"/>
                <a:cs typeface="Verdana"/>
              </a:rPr>
              <a:t>sadržaja  </a:t>
            </a:r>
            <a:r>
              <a:rPr sz="1600" spc="-10" dirty="0">
                <a:latin typeface="Verdana"/>
                <a:cs typeface="Verdana"/>
              </a:rPr>
              <a:t>ove </a:t>
            </a:r>
            <a:r>
              <a:rPr sz="1600" spc="-5" dirty="0">
                <a:latin typeface="Verdana"/>
                <a:cs typeface="Verdana"/>
              </a:rPr>
              <a:t>prezentacije, crpim </a:t>
            </a:r>
            <a:r>
              <a:rPr sz="1600" spc="-10" dirty="0">
                <a:latin typeface="Verdana"/>
                <a:cs typeface="Verdana"/>
              </a:rPr>
              <a:t>iz </a:t>
            </a:r>
            <a:r>
              <a:rPr sz="1600" dirty="0">
                <a:latin typeface="Verdana"/>
                <a:cs typeface="Verdana"/>
              </a:rPr>
              <a:t>moje  </a:t>
            </a:r>
            <a:r>
              <a:rPr sz="1600" spc="-5" dirty="0">
                <a:latin typeface="Verdana"/>
                <a:cs typeface="Verdana"/>
              </a:rPr>
              <a:t>autorske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knjige: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24180">
              <a:lnSpc>
                <a:spcPct val="101200"/>
              </a:lnSpc>
              <a:tabLst>
                <a:tab pos="1437640" algn="l"/>
                <a:tab pos="2760345" algn="l"/>
              </a:tabLst>
            </a:pPr>
            <a:r>
              <a:rPr sz="1600" spc="-5" dirty="0">
                <a:latin typeface="Verdana"/>
                <a:cs typeface="Verdana"/>
              </a:rPr>
              <a:t>„</a:t>
            </a:r>
            <a:r>
              <a:rPr sz="1600" b="1" spc="-15" dirty="0">
                <a:latin typeface="Verdana"/>
                <a:cs typeface="Verdana"/>
              </a:rPr>
              <a:t>P</a:t>
            </a:r>
            <a:r>
              <a:rPr sz="1600" b="1" spc="0" dirty="0">
                <a:latin typeface="Verdana"/>
                <a:cs typeface="Verdana"/>
              </a:rPr>
              <a:t>O</a:t>
            </a: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5" dirty="0">
                <a:latin typeface="Verdana"/>
                <a:cs typeface="Verdana"/>
              </a:rPr>
              <a:t>L</a:t>
            </a:r>
            <a:r>
              <a:rPr sz="1600" b="1" spc="-10" dirty="0">
                <a:latin typeface="Verdana"/>
                <a:cs typeface="Verdana"/>
              </a:rPr>
              <a:t>A</a:t>
            </a:r>
            <a:r>
              <a:rPr sz="1600" b="1" spc="-5" dirty="0">
                <a:latin typeface="Verdana"/>
                <a:cs typeface="Verdana"/>
              </a:rPr>
              <a:t>NIK</a:t>
            </a:r>
            <a:r>
              <a:rPr sz="1600" b="1" dirty="0">
                <a:latin typeface="Verdana"/>
                <a:cs typeface="Verdana"/>
              </a:rPr>
              <a:t>	</a:t>
            </a:r>
            <a:r>
              <a:rPr sz="1600" b="1" spc="-10" dirty="0">
                <a:latin typeface="Verdana"/>
                <a:cs typeface="Verdana"/>
              </a:rPr>
              <a:t>M</a:t>
            </a:r>
            <a:r>
              <a:rPr sz="1600" b="1" spc="-5" dirty="0">
                <a:latin typeface="Verdana"/>
                <a:cs typeface="Verdana"/>
              </a:rPr>
              <a:t>U</a:t>
            </a:r>
            <a:r>
              <a:rPr sz="1600" b="1" dirty="0">
                <a:latin typeface="Verdana"/>
                <a:cs typeface="Verdana"/>
              </a:rPr>
              <a:t>H</a:t>
            </a:r>
            <a:r>
              <a:rPr sz="1600" b="1" spc="-10" dirty="0">
                <a:latin typeface="Verdana"/>
                <a:cs typeface="Verdana"/>
              </a:rPr>
              <a:t>AM</a:t>
            </a:r>
            <a:r>
              <a:rPr sz="1600" b="1" spc="0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D</a:t>
            </a:r>
            <a:r>
              <a:rPr sz="1600" b="1" dirty="0">
                <a:latin typeface="Verdana"/>
                <a:cs typeface="Verdana"/>
              </a:rPr>
              <a:t>	</a:t>
            </a:r>
            <a:r>
              <a:rPr sz="1600" b="1" spc="-5" dirty="0">
                <a:latin typeface="Verdana"/>
                <a:cs typeface="Verdana"/>
              </a:rPr>
              <a:t>I  JEVREJI</a:t>
            </a:r>
            <a:r>
              <a:rPr sz="1600" spc="-5" dirty="0">
                <a:latin typeface="Verdana"/>
                <a:cs typeface="Verdana"/>
              </a:rPr>
              <a:t>“,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objavljene </a:t>
            </a:r>
            <a:r>
              <a:rPr sz="1600" dirty="0">
                <a:latin typeface="Verdana"/>
                <a:cs typeface="Verdana"/>
              </a:rPr>
              <a:t>2020.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godine.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2130" y="851206"/>
            <a:ext cx="4267169" cy="586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21" y="773923"/>
            <a:ext cx="9171940" cy="602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</a:pPr>
            <a:r>
              <a:rPr sz="1400" dirty="0">
                <a:latin typeface="Verdana"/>
                <a:cs typeface="Verdana"/>
              </a:rPr>
              <a:t>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Oni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odgovoriše: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O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Muhamede,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izgleda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da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ti</a:t>
            </a:r>
            <a:r>
              <a:rPr sz="1400" b="1" spc="-7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misliš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da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smo</a:t>
            </a:r>
            <a:r>
              <a:rPr sz="1400" b="1" spc="-7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mi</a:t>
            </a:r>
            <a:r>
              <a:rPr sz="1400" b="1" spc="-5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tvoj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narod.</a:t>
            </a:r>
            <a:r>
              <a:rPr sz="1400" b="1" spc="37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Ne</a:t>
            </a:r>
            <a:r>
              <a:rPr sz="1400" b="1" spc="-5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obmanjuj</a:t>
            </a:r>
            <a:r>
              <a:rPr sz="1400" b="1" spc="-6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sebe, 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jer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si se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sreo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sa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narodom koji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nema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znanja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ratovanju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dobio je više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od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toga... </a:t>
            </a:r>
            <a:r>
              <a:rPr sz="1400" b="1" dirty="0">
                <a:latin typeface="Verdana"/>
                <a:cs typeface="Verdana"/>
              </a:rPr>
              <a:t>(dobio </a:t>
            </a:r>
            <a:r>
              <a:rPr sz="1400" b="1" spc="-10" dirty="0">
                <a:latin typeface="Verdana"/>
                <a:cs typeface="Verdana"/>
              </a:rPr>
              <a:t>je  </a:t>
            </a:r>
            <a:r>
              <a:rPr sz="1400" b="1" spc="-5" dirty="0">
                <a:latin typeface="Verdana"/>
                <a:cs typeface="Verdana"/>
              </a:rPr>
              <a:t>jevrejsku veru) 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ime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Boga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ako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mi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pobedimo, ti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ćeš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shvatiti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da smo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mi istinski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pravi</a:t>
            </a:r>
            <a:r>
              <a:rPr sz="1400" b="1" spc="114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ljudi</a:t>
            </a:r>
            <a:r>
              <a:rPr sz="1400" spc="-5" dirty="0">
                <a:latin typeface="Verdana"/>
                <a:cs typeface="Verdana"/>
              </a:rPr>
              <a:t>“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455545" algn="just">
              <a:lnSpc>
                <a:spcPct val="116399"/>
              </a:lnSpc>
            </a:pPr>
            <a:r>
              <a:rPr sz="1400" dirty="0">
                <a:latin typeface="Verdana"/>
                <a:cs typeface="Verdana"/>
              </a:rPr>
              <a:t>Ovde se </a:t>
            </a:r>
            <a:r>
              <a:rPr sz="1400" spc="-5" dirty="0">
                <a:latin typeface="Verdana"/>
                <a:cs typeface="Verdana"/>
              </a:rPr>
              <a:t>pod „pobjedom“ </a:t>
            </a:r>
            <a:r>
              <a:rPr sz="1400" spc="-10" dirty="0">
                <a:latin typeface="Verdana"/>
                <a:cs typeface="Verdana"/>
              </a:rPr>
              <a:t>misli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verbalnu </a:t>
            </a:r>
            <a:r>
              <a:rPr sz="1400" spc="-10" dirty="0">
                <a:latin typeface="Verdana"/>
                <a:cs typeface="Verdana"/>
              </a:rPr>
              <a:t>raspravu </a:t>
            </a: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latin typeface="Verdana"/>
                <a:cs typeface="Verdana"/>
              </a:rPr>
              <a:t>da li da </a:t>
            </a:r>
            <a:r>
              <a:rPr sz="1400" b="1" spc="-5" dirty="0">
                <a:latin typeface="Verdana"/>
                <a:cs typeface="Verdana"/>
              </a:rPr>
              <a:t>Jevreji  prime </a:t>
            </a:r>
            <a:r>
              <a:rPr sz="1400" b="1" dirty="0">
                <a:latin typeface="Verdana"/>
                <a:cs typeface="Verdana"/>
              </a:rPr>
              <a:t>islam ili</a:t>
            </a:r>
            <a:r>
              <a:rPr sz="1400" b="1" spc="-8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ne</a:t>
            </a:r>
            <a:r>
              <a:rPr sz="1400" dirty="0">
                <a:latin typeface="Verdana"/>
                <a:cs typeface="Verdana"/>
              </a:rPr>
              <a:t>“!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454910" algn="just">
              <a:lnSpc>
                <a:spcPct val="117200"/>
              </a:lnSpc>
            </a:pPr>
            <a:r>
              <a:rPr sz="1400" spc="-5" dirty="0">
                <a:latin typeface="Verdana"/>
                <a:cs typeface="Verdana"/>
              </a:rPr>
              <a:t>Zanimljivo je pomenuti još </a:t>
            </a:r>
            <a:r>
              <a:rPr sz="1400" spc="-10" dirty="0">
                <a:latin typeface="Verdana"/>
                <a:cs typeface="Verdana"/>
              </a:rPr>
              <a:t>dva </a:t>
            </a:r>
            <a:r>
              <a:rPr sz="1400" spc="-5" dirty="0">
                <a:latin typeface="Verdana"/>
                <a:cs typeface="Verdana"/>
              </a:rPr>
              <a:t>muslimanska </a:t>
            </a:r>
            <a:r>
              <a:rPr sz="1400" spc="-10" dirty="0">
                <a:latin typeface="Verdana"/>
                <a:cs typeface="Verdana"/>
              </a:rPr>
              <a:t>izvora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kojima je </a:t>
            </a:r>
            <a:r>
              <a:rPr sz="1400" dirty="0">
                <a:latin typeface="Verdana"/>
                <a:cs typeface="Verdana"/>
              </a:rPr>
              <a:t>iskazan  </a:t>
            </a:r>
            <a:r>
              <a:rPr sz="1400" spc="-5" dirty="0">
                <a:latin typeface="Verdana"/>
                <a:cs typeface="Verdana"/>
              </a:rPr>
              <a:t>Muhamedov odnos, </a:t>
            </a:r>
            <a:r>
              <a:rPr sz="1400" dirty="0">
                <a:latin typeface="Verdana"/>
                <a:cs typeface="Verdana"/>
              </a:rPr>
              <a:t>pa i </a:t>
            </a:r>
            <a:r>
              <a:rPr sz="1400" spc="-10" dirty="0">
                <a:latin typeface="Verdana"/>
                <a:cs typeface="Verdana"/>
              </a:rPr>
              <a:t>poštovanje </a:t>
            </a:r>
            <a:r>
              <a:rPr sz="1400" spc="-5" dirty="0">
                <a:latin typeface="Verdana"/>
                <a:cs typeface="Verdana"/>
              </a:rPr>
              <a:t>koje je </a:t>
            </a:r>
            <a:r>
              <a:rPr sz="1400" dirty="0">
                <a:latin typeface="Verdana"/>
                <a:cs typeface="Verdana"/>
              </a:rPr>
              <a:t>on u </a:t>
            </a:r>
            <a:r>
              <a:rPr sz="1400" spc="-5" dirty="0">
                <a:latin typeface="Verdana"/>
                <a:cs typeface="Verdana"/>
              </a:rPr>
              <a:t>početku pokazivao </a:t>
            </a:r>
            <a:r>
              <a:rPr sz="1400" dirty="0">
                <a:latin typeface="Verdana"/>
                <a:cs typeface="Verdana"/>
              </a:rPr>
              <a:t>prema  </a:t>
            </a:r>
            <a:r>
              <a:rPr sz="1400" spc="-5" dirty="0">
                <a:latin typeface="Verdana"/>
                <a:cs typeface="Verdana"/>
              </a:rPr>
              <a:t>jevrejskom </a:t>
            </a:r>
            <a:r>
              <a:rPr sz="1400" spc="-10" dirty="0">
                <a:latin typeface="Verdana"/>
                <a:cs typeface="Verdana"/>
              </a:rPr>
              <a:t>verskom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nasleđu.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559050" algn="just">
              <a:lnSpc>
                <a:spcPct val="117300"/>
              </a:lnSpc>
            </a:pPr>
            <a:r>
              <a:rPr sz="1400" spc="-5" dirty="0">
                <a:latin typeface="Verdana"/>
                <a:cs typeface="Verdana"/>
              </a:rPr>
              <a:t>Prvi je zapis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sunitskoj haditskoj kolekciji koju </a:t>
            </a:r>
            <a:r>
              <a:rPr sz="1400" dirty="0">
                <a:latin typeface="Verdana"/>
                <a:cs typeface="Verdana"/>
              </a:rPr>
              <a:t>nam </a:t>
            </a:r>
            <a:r>
              <a:rPr sz="1400" spc="-5" dirty="0">
                <a:latin typeface="Verdana"/>
                <a:cs typeface="Verdana"/>
              </a:rPr>
              <a:t>prenosi perzijski   islamski učenjak </a:t>
            </a:r>
            <a:r>
              <a:rPr sz="1400" dirty="0">
                <a:latin typeface="Verdana"/>
                <a:cs typeface="Verdana"/>
              </a:rPr>
              <a:t>Abu </a:t>
            </a:r>
            <a:r>
              <a:rPr sz="1400" spc="-5" dirty="0">
                <a:latin typeface="Verdana"/>
                <a:cs typeface="Verdana"/>
              </a:rPr>
              <a:t>Davud, gde piše: „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Grupa Jevreja došla je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 pozvala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Allahovog Poslanika </a:t>
            </a:r>
            <a:r>
              <a:rPr sz="1400" spc="-5" dirty="0">
                <a:latin typeface="Verdana"/>
                <a:cs typeface="Verdana"/>
              </a:rPr>
              <a:t>(Muhameda)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Kuf </a:t>
            </a:r>
            <a:r>
              <a:rPr sz="1400" spc="-5" dirty="0">
                <a:latin typeface="Verdana"/>
                <a:cs typeface="Verdana"/>
              </a:rPr>
              <a:t>(tadašnji jevrejski  </a:t>
            </a:r>
            <a:r>
              <a:rPr sz="1400" spc="-10" dirty="0">
                <a:latin typeface="Verdana"/>
                <a:cs typeface="Verdana"/>
              </a:rPr>
              <a:t>kvart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Medini, blizu </a:t>
            </a:r>
            <a:r>
              <a:rPr sz="1400" spc="-10" dirty="0">
                <a:latin typeface="Verdana"/>
                <a:cs typeface="Verdana"/>
              </a:rPr>
              <a:t>centra grada).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on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ih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je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posetio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njihovoj školi  </a:t>
            </a:r>
            <a:r>
              <a:rPr sz="1400" spc="-5" dirty="0">
                <a:latin typeface="Verdana"/>
                <a:cs typeface="Verdana"/>
              </a:rPr>
              <a:t>(verskoj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učionici).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Oni</a:t>
            </a:r>
            <a:r>
              <a:rPr sz="1400" b="1" spc="-4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staviše</a:t>
            </a:r>
            <a:r>
              <a:rPr sz="1400" b="1" spc="-4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jastuk</a:t>
            </a:r>
            <a:r>
              <a:rPr sz="1400" b="1" spc="-5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za</a:t>
            </a:r>
            <a:r>
              <a:rPr sz="1400" b="1" spc="-4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Allahova</a:t>
            </a:r>
            <a:r>
              <a:rPr sz="1400" b="1" spc="-4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Poslanika</a:t>
            </a:r>
            <a:r>
              <a:rPr sz="1400" b="1" spc="-4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</a:t>
            </a:r>
            <a:r>
              <a:rPr sz="1400" b="1" spc="-4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on</a:t>
            </a:r>
            <a:r>
              <a:rPr sz="1400" b="1" spc="-3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sede  na njega 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reče: „Donesite Toru </a:t>
            </a:r>
            <a:r>
              <a:rPr sz="1400" spc="-5" dirty="0">
                <a:latin typeface="Verdana"/>
                <a:cs typeface="Verdana"/>
              </a:rPr>
              <a:t>(jevrejsku svetu knjigu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„Pet </a:t>
            </a:r>
            <a:r>
              <a:rPr sz="1400" spc="-5" dirty="0">
                <a:latin typeface="Verdana"/>
                <a:cs typeface="Verdana"/>
              </a:rPr>
              <a:t>knjiga  Mojsijevih“, Biblija)“.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oni je donesoše. </a:t>
            </a:r>
            <a:r>
              <a:rPr sz="1800" b="1" u="heavy" dirty="0">
                <a:solidFill>
                  <a:srgbClr val="70AD47"/>
                </a:solidFill>
                <a:latin typeface="Verdana"/>
                <a:cs typeface="Verdana"/>
              </a:rPr>
              <a:t>On </a:t>
            </a:r>
            <a:r>
              <a:rPr sz="1800" b="1" u="heavy" spc="-5" dirty="0">
                <a:solidFill>
                  <a:srgbClr val="70AD47"/>
                </a:solidFill>
                <a:latin typeface="Verdana"/>
                <a:cs typeface="Verdana"/>
              </a:rPr>
              <a:t>je tada </a:t>
            </a:r>
            <a:r>
              <a:rPr sz="1800" b="1" u="heavy" dirty="0">
                <a:solidFill>
                  <a:srgbClr val="70AD47"/>
                </a:solidFill>
                <a:latin typeface="Verdana"/>
                <a:cs typeface="Verdana"/>
              </a:rPr>
              <a:t>izvukao  </a:t>
            </a:r>
            <a:r>
              <a:rPr sz="1800" b="1" u="heavy" spc="-5" dirty="0">
                <a:solidFill>
                  <a:srgbClr val="70AD47"/>
                </a:solidFill>
                <a:latin typeface="Verdana"/>
                <a:cs typeface="Verdana"/>
              </a:rPr>
              <a:t>jastuk </a:t>
            </a:r>
            <a:r>
              <a:rPr sz="1800" b="1" u="heavy" dirty="0">
                <a:solidFill>
                  <a:srgbClr val="70AD47"/>
                </a:solidFill>
                <a:latin typeface="Verdana"/>
                <a:cs typeface="Verdana"/>
              </a:rPr>
              <a:t>ispod </a:t>
            </a:r>
            <a:r>
              <a:rPr sz="1800" b="1" u="heavy" spc="-5" dirty="0">
                <a:solidFill>
                  <a:srgbClr val="70AD47"/>
                </a:solidFill>
                <a:latin typeface="Verdana"/>
                <a:cs typeface="Verdana"/>
              </a:rPr>
              <a:t>sebe </a:t>
            </a:r>
            <a:r>
              <a:rPr sz="1800" b="1" u="heavy" dirty="0">
                <a:solidFill>
                  <a:srgbClr val="70AD47"/>
                </a:solidFill>
                <a:latin typeface="Verdana"/>
                <a:cs typeface="Verdana"/>
              </a:rPr>
              <a:t>i </a:t>
            </a:r>
            <a:r>
              <a:rPr sz="1800" b="1" u="heavy" spc="-5" dirty="0">
                <a:solidFill>
                  <a:srgbClr val="70AD47"/>
                </a:solidFill>
                <a:latin typeface="Verdana"/>
                <a:cs typeface="Verdana"/>
              </a:rPr>
              <a:t>stavio je Toru na  </a:t>
            </a:r>
            <a:r>
              <a:rPr sz="1800" b="1" u="heavy" spc="59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800" b="1" u="heavy" spc="-5" dirty="0">
                <a:solidFill>
                  <a:srgbClr val="70AD47"/>
                </a:solidFill>
                <a:latin typeface="Verdana"/>
                <a:cs typeface="Verdana"/>
              </a:rPr>
              <a:t>njega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, rekavši:</a:t>
            </a:r>
            <a:endParaRPr sz="1400">
              <a:latin typeface="Verdana"/>
              <a:cs typeface="Verdana"/>
            </a:endParaRPr>
          </a:p>
          <a:p>
            <a:pPr marL="12700" marR="2559685" algn="just">
              <a:lnSpc>
                <a:spcPct val="117200"/>
              </a:lnSpc>
              <a:spcBef>
                <a:spcPts val="70"/>
              </a:spcBef>
            </a:pP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„Verovao sam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u tebe </a:t>
            </a:r>
            <a:r>
              <a:rPr sz="1400" spc="-5" dirty="0">
                <a:latin typeface="Verdana"/>
                <a:cs typeface="Verdana"/>
              </a:rPr>
              <a:t>(jevrejsku </a:t>
            </a:r>
            <a:r>
              <a:rPr sz="1400" spc="-35" dirty="0">
                <a:latin typeface="Verdana"/>
                <a:cs typeface="Verdana"/>
              </a:rPr>
              <a:t>Toru, </a:t>
            </a:r>
            <a:r>
              <a:rPr sz="1400" dirty="0">
                <a:latin typeface="Verdana"/>
                <a:cs typeface="Verdana"/>
              </a:rPr>
              <a:t>o.a.)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u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Onoga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Ko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ti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je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ovo 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doneo </a:t>
            </a:r>
            <a:r>
              <a:rPr sz="1400" spc="-5" dirty="0">
                <a:latin typeface="Verdana"/>
                <a:cs typeface="Verdana"/>
              </a:rPr>
              <a:t>(otkrio, </a:t>
            </a:r>
            <a:r>
              <a:rPr sz="1400" spc="-10" dirty="0">
                <a:latin typeface="Verdana"/>
                <a:cs typeface="Verdana"/>
              </a:rPr>
              <a:t>preneo, </a:t>
            </a:r>
            <a:r>
              <a:rPr sz="1400" dirty="0">
                <a:latin typeface="Verdana"/>
                <a:cs typeface="Verdana"/>
              </a:rPr>
              <a:t>dao - </a:t>
            </a:r>
            <a:r>
              <a:rPr sz="1400" spc="-5" dirty="0">
                <a:latin typeface="Verdana"/>
                <a:cs typeface="Verdana"/>
              </a:rPr>
              <a:t>misli se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jevrejskog Boga)... </a:t>
            </a:r>
            <a:r>
              <a:rPr sz="1400" dirty="0">
                <a:latin typeface="Verdana"/>
                <a:cs typeface="Verdana"/>
              </a:rPr>
              <a:t>itd, </a:t>
            </a:r>
            <a:r>
              <a:rPr sz="1400" spc="-5" dirty="0">
                <a:latin typeface="Verdana"/>
                <a:cs typeface="Verdana"/>
              </a:rPr>
              <a:t>itd“.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64399" y="1681289"/>
            <a:ext cx="2324099" cy="2324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0895" y="4381563"/>
            <a:ext cx="2440304" cy="2260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21" y="457707"/>
            <a:ext cx="9171305" cy="29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Drugi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izvor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је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iz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knjige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arapskog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istoričara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pisca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Muhamedove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biografije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Ibn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Isaka,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koji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svojoj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knjizi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6399"/>
              </a:lnSpc>
              <a:spcBef>
                <a:spcPts val="10"/>
              </a:spcBef>
            </a:pPr>
            <a:r>
              <a:rPr sz="1400" spc="-5" dirty="0">
                <a:latin typeface="Verdana"/>
                <a:cs typeface="Verdana"/>
              </a:rPr>
              <a:t>„Sirat </a:t>
            </a:r>
            <a:r>
              <a:rPr sz="1400" spc="-15" dirty="0">
                <a:latin typeface="Verdana"/>
                <a:cs typeface="Verdana"/>
              </a:rPr>
              <a:t>Rasul </a:t>
            </a:r>
            <a:r>
              <a:rPr sz="1400" spc="-5" dirty="0">
                <a:latin typeface="Verdana"/>
                <a:cs typeface="Verdana"/>
              </a:rPr>
              <a:t>Allah“ („Život </a:t>
            </a:r>
            <a:r>
              <a:rPr sz="1400" spc="-10" dirty="0">
                <a:latin typeface="Verdana"/>
                <a:cs typeface="Verdana"/>
              </a:rPr>
              <a:t>Allahova Poslanika“) </a:t>
            </a:r>
            <a:r>
              <a:rPr sz="1400" spc="-5" dirty="0">
                <a:latin typeface="Verdana"/>
                <a:cs typeface="Verdana"/>
              </a:rPr>
              <a:t>prenosi informaciju </a:t>
            </a:r>
            <a:r>
              <a:rPr sz="1400" dirty="0">
                <a:latin typeface="Verdana"/>
                <a:cs typeface="Verdana"/>
              </a:rPr>
              <a:t>o </a:t>
            </a:r>
            <a:r>
              <a:rPr sz="1400" spc="-10" dirty="0">
                <a:latin typeface="Verdana"/>
                <a:cs typeface="Verdana"/>
              </a:rPr>
              <a:t>razgovoru koji </a:t>
            </a:r>
            <a:r>
              <a:rPr sz="1400" spc="-5" dirty="0">
                <a:latin typeface="Verdana"/>
                <a:cs typeface="Verdana"/>
              </a:rPr>
              <a:t>je vodio Muhamed 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Medini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grupom jevrejskih </a:t>
            </a:r>
            <a:r>
              <a:rPr sz="1400" spc="-10" dirty="0">
                <a:latin typeface="Verdana"/>
                <a:cs typeface="Verdana"/>
              </a:rPr>
              <a:t>rabina, </a:t>
            </a:r>
            <a:r>
              <a:rPr sz="1400" spc="-5" dirty="0">
                <a:latin typeface="Verdana"/>
                <a:cs typeface="Verdana"/>
              </a:rPr>
              <a:t>624.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godine.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200"/>
              </a:lnSpc>
              <a:spcBef>
                <a:spcPts val="5"/>
              </a:spcBef>
            </a:pPr>
            <a:r>
              <a:rPr sz="1400" spc="-65" dirty="0">
                <a:latin typeface="Verdana"/>
                <a:cs typeface="Verdana"/>
              </a:rPr>
              <a:t>Tu </a:t>
            </a:r>
            <a:r>
              <a:rPr sz="1400" spc="-5" dirty="0">
                <a:latin typeface="Verdana"/>
                <a:cs typeface="Verdana"/>
              </a:rPr>
              <a:t>grupu predvodio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član jevrejskog plemena Banu </a:t>
            </a:r>
            <a:r>
              <a:rPr sz="1400" spc="-35" dirty="0">
                <a:latin typeface="Verdana"/>
                <a:cs typeface="Verdana"/>
              </a:rPr>
              <a:t>Nadir, </a:t>
            </a:r>
            <a:r>
              <a:rPr sz="1400" b="1" spc="-5" dirty="0">
                <a:latin typeface="Verdana"/>
                <a:cs typeface="Verdana"/>
              </a:rPr>
              <a:t>Salam </a:t>
            </a:r>
            <a:r>
              <a:rPr sz="1400" b="1" dirty="0">
                <a:latin typeface="Verdana"/>
                <a:cs typeface="Verdana"/>
              </a:rPr>
              <a:t>ibn </a:t>
            </a:r>
            <a:r>
              <a:rPr sz="1400" b="1" spc="-5" dirty="0">
                <a:latin typeface="Verdana"/>
                <a:cs typeface="Verdana"/>
              </a:rPr>
              <a:t>Miškam </a:t>
            </a:r>
            <a:r>
              <a:rPr sz="1400" spc="-5" dirty="0">
                <a:latin typeface="Verdana"/>
                <a:cs typeface="Verdana"/>
              </a:rPr>
              <a:t>(? </a:t>
            </a:r>
            <a:r>
              <a:rPr sz="1400" dirty="0">
                <a:latin typeface="Verdana"/>
                <a:cs typeface="Verdana"/>
              </a:rPr>
              <a:t>- ubijen </a:t>
            </a:r>
            <a:r>
              <a:rPr sz="1400" spc="-5" dirty="0">
                <a:latin typeface="Verdana"/>
                <a:cs typeface="Verdana"/>
              </a:rPr>
              <a:t>628.g.)  </a:t>
            </a:r>
            <a:r>
              <a:rPr sz="1400" spc="-10" dirty="0">
                <a:latin typeface="Verdana"/>
                <a:cs typeface="Verdana"/>
              </a:rPr>
              <a:t>uvaženi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rabin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pesnik,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pored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njega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tu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bili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još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Rafi</a:t>
            </a:r>
            <a:r>
              <a:rPr sz="1400" b="1" spc="-9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ben</a:t>
            </a:r>
            <a:r>
              <a:rPr sz="1400" b="1" spc="-10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Harit</a:t>
            </a:r>
            <a:r>
              <a:rPr sz="1400" spc="-5" dirty="0">
                <a:latin typeface="Verdana"/>
                <a:cs typeface="Verdana"/>
              </a:rPr>
              <a:t>,</a:t>
            </a:r>
            <a:r>
              <a:rPr sz="1400" spc="3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Malik</a:t>
            </a:r>
            <a:r>
              <a:rPr sz="1400" b="1" spc="285" dirty="0"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(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Moloh</a:t>
            </a:r>
            <a:r>
              <a:rPr sz="1800" b="1" spc="-229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na</a:t>
            </a:r>
            <a:r>
              <a:rPr sz="1400" b="1" spc="-10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hebrejskom)  </a:t>
            </a:r>
            <a:r>
              <a:rPr sz="1400" b="1" dirty="0">
                <a:latin typeface="Verdana"/>
                <a:cs typeface="Verdana"/>
              </a:rPr>
              <a:t>bin </a:t>
            </a:r>
            <a:r>
              <a:rPr sz="1400" b="1" spc="-5" dirty="0">
                <a:latin typeface="Verdana"/>
                <a:cs typeface="Verdana"/>
              </a:rPr>
              <a:t>al-Sajf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Rafi </a:t>
            </a:r>
            <a:r>
              <a:rPr sz="1400" b="1" dirty="0">
                <a:latin typeface="Verdana"/>
                <a:cs typeface="Verdana"/>
              </a:rPr>
              <a:t>ben</a:t>
            </a:r>
            <a:r>
              <a:rPr sz="1400" b="1" spc="-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Hurajmila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Oni  </a:t>
            </a:r>
            <a:r>
              <a:rPr sz="1400" dirty="0">
                <a:latin typeface="Verdana"/>
                <a:cs typeface="Verdana"/>
              </a:rPr>
              <a:t>su  </a:t>
            </a:r>
            <a:r>
              <a:rPr sz="1400" spc="-5" dirty="0">
                <a:latin typeface="Verdana"/>
                <a:cs typeface="Verdana"/>
              </a:rPr>
              <a:t>Muhamedu  postavili  sledeće  pitanje:  „</a:t>
            </a:r>
            <a:r>
              <a:rPr sz="1400" b="1" spc="-5" dirty="0">
                <a:latin typeface="Verdana"/>
                <a:cs typeface="Verdana"/>
              </a:rPr>
              <a:t>Zar  ti  </a:t>
            </a:r>
            <a:r>
              <a:rPr sz="1400" b="1" spc="-10" dirty="0">
                <a:latin typeface="Verdana"/>
                <a:cs typeface="Verdana"/>
              </a:rPr>
              <a:t>ne  </a:t>
            </a:r>
            <a:r>
              <a:rPr sz="1400" b="1" spc="-5" dirty="0">
                <a:latin typeface="Verdana"/>
                <a:cs typeface="Verdana"/>
              </a:rPr>
              <a:t>tvrdiš  </a:t>
            </a:r>
            <a:r>
              <a:rPr sz="1400" b="1" dirty="0">
                <a:latin typeface="Verdana"/>
                <a:cs typeface="Verdana"/>
              </a:rPr>
              <a:t>da  </a:t>
            </a:r>
            <a:r>
              <a:rPr sz="1400" b="1" spc="-5" dirty="0">
                <a:latin typeface="Verdana"/>
                <a:cs typeface="Verdana"/>
              </a:rPr>
              <a:t>slediš  religiju </a:t>
            </a:r>
            <a:r>
              <a:rPr sz="1400" b="1" spc="4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Abrahama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Verdana"/>
                <a:cs typeface="Verdana"/>
              </a:rPr>
              <a:t>(jevrejskog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praoca)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da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veruješ</a:t>
            </a:r>
            <a:r>
              <a:rPr sz="1400" b="1" spc="9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Toru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koju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mi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imamo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svedočiš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da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</a:t>
            </a:r>
            <a:r>
              <a:rPr sz="1400" b="1" spc="10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njoj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data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istina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od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6" y="3490369"/>
            <a:ext cx="106426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0580" algn="l"/>
              </a:tabLst>
            </a:pPr>
            <a:r>
              <a:rPr sz="1400" b="1" spc="-5" dirty="0">
                <a:latin typeface="Verdana"/>
                <a:cs typeface="Verdana"/>
              </a:rPr>
              <a:t>Bo</a:t>
            </a:r>
            <a:r>
              <a:rPr sz="1400" b="1" dirty="0">
                <a:latin typeface="Verdana"/>
                <a:cs typeface="Verdana"/>
              </a:rPr>
              <a:t>g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spc="-10" dirty="0">
                <a:latin typeface="Verdana"/>
                <a:cs typeface="Verdana"/>
              </a:rPr>
              <a:t>“</a:t>
            </a:r>
            <a:r>
              <a:rPr sz="1400" dirty="0">
                <a:latin typeface="Verdana"/>
                <a:cs typeface="Verdana"/>
              </a:rPr>
              <a:t>,	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3077" y="3439569"/>
            <a:ext cx="796163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9510" algn="l"/>
              </a:tabLst>
            </a:pPr>
            <a:r>
              <a:rPr sz="1400" dirty="0">
                <a:latin typeface="Verdana"/>
                <a:cs typeface="Verdana"/>
              </a:rPr>
              <a:t>šta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</a:t>
            </a:r>
            <a:r>
              <a:rPr sz="1400" spc="1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odgovori“:	„</a:t>
            </a:r>
            <a:r>
              <a:rPr sz="1800" b="1" spc="-5" dirty="0">
                <a:solidFill>
                  <a:srgbClr val="70AD47"/>
                </a:solidFill>
                <a:latin typeface="Verdana"/>
                <a:cs typeface="Verdana"/>
              </a:rPr>
              <a:t>Svakako,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ali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ste zgrešili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prekršili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zavet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sadržan  </a:t>
            </a:r>
            <a:r>
              <a:rPr sz="1400" b="1" spc="310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266" y="3758643"/>
            <a:ext cx="9171940" cy="304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njemu 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prikrili ono što je naređeno čoveku da uradi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ja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se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ograđujem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od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tog</a:t>
            </a:r>
            <a:r>
              <a:rPr sz="1400" b="1" spc="114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greha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200"/>
              </a:lnSpc>
            </a:pPr>
            <a:r>
              <a:rPr sz="1400" dirty="0">
                <a:latin typeface="Verdana"/>
                <a:cs typeface="Verdana"/>
              </a:rPr>
              <a:t>A </a:t>
            </a:r>
            <a:r>
              <a:rPr sz="1400" spc="-5" dirty="0">
                <a:latin typeface="Verdana"/>
                <a:cs typeface="Verdana"/>
              </a:rPr>
              <a:t>oni </a:t>
            </a:r>
            <a:r>
              <a:rPr sz="1400" dirty="0">
                <a:latin typeface="Verdana"/>
                <a:cs typeface="Verdana"/>
              </a:rPr>
              <a:t>mu </a:t>
            </a:r>
            <a:r>
              <a:rPr sz="1400" spc="-5" dirty="0">
                <a:latin typeface="Verdana"/>
                <a:cs typeface="Verdana"/>
              </a:rPr>
              <a:t>rekoše: „</a:t>
            </a:r>
            <a:r>
              <a:rPr sz="1400" b="1" spc="-5" dirty="0">
                <a:latin typeface="Verdana"/>
                <a:cs typeface="Verdana"/>
              </a:rPr>
              <a:t>Mi se pridržavamo onoga što </a:t>
            </a:r>
            <a:r>
              <a:rPr sz="1400" b="1" dirty="0">
                <a:latin typeface="Verdana"/>
                <a:cs typeface="Verdana"/>
              </a:rPr>
              <a:t>imamo. Mi živimo u </a:t>
            </a:r>
            <a:r>
              <a:rPr sz="1400" b="1" spc="-5" dirty="0">
                <a:latin typeface="Verdana"/>
                <a:cs typeface="Verdana"/>
              </a:rPr>
              <a:t>skladu sa njegovim  </a:t>
            </a:r>
            <a:r>
              <a:rPr sz="1400" dirty="0">
                <a:latin typeface="Verdana"/>
                <a:cs typeface="Verdana"/>
              </a:rPr>
              <a:t>(Božijim)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smernicama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8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istinom,</a:t>
            </a:r>
            <a:r>
              <a:rPr sz="1400" b="1" spc="-8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mi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ne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verujemo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tebe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(kao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poslanika)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mi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nećemo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sledeti.  </a:t>
            </a:r>
            <a:r>
              <a:rPr sz="1400" dirty="0">
                <a:latin typeface="Verdana"/>
                <a:cs typeface="Verdana"/>
              </a:rPr>
              <a:t>A Bog mu posla poruku: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Reci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im, o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narode Knjige, ti se nećeš zaustaviti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dok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se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ne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bude  poštovala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Tora i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Jevanđelje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i </a:t>
            </a:r>
            <a:r>
              <a:rPr sz="1400" b="1" spc="-10" dirty="0">
                <a:solidFill>
                  <a:srgbClr val="70AD47"/>
                </a:solidFill>
                <a:latin typeface="Verdana"/>
                <a:cs typeface="Verdana"/>
              </a:rPr>
              <a:t>sve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ono što vam je </a:t>
            </a:r>
            <a:r>
              <a:rPr sz="1400" b="1" dirty="0">
                <a:solidFill>
                  <a:srgbClr val="70AD47"/>
                </a:solidFill>
                <a:latin typeface="Verdana"/>
                <a:cs typeface="Verdana"/>
              </a:rPr>
              <a:t>dato od</a:t>
            </a:r>
            <a:r>
              <a:rPr sz="1400" b="1" spc="65" dirty="0">
                <a:solidFill>
                  <a:srgbClr val="70AD4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70AD47"/>
                </a:solidFill>
                <a:latin typeface="Verdana"/>
                <a:cs typeface="Verdana"/>
              </a:rPr>
              <a:t>Boga</a:t>
            </a:r>
            <a:r>
              <a:rPr sz="1400" spc="-5" dirty="0"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1181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Dakle, </a:t>
            </a:r>
            <a:r>
              <a:rPr sz="1400" spc="-5" dirty="0">
                <a:latin typeface="Verdana"/>
                <a:cs typeface="Verdana"/>
              </a:rPr>
              <a:t>iako Muhamed iznosi kritiku na, prema </a:t>
            </a:r>
            <a:r>
              <a:rPr sz="1400" spc="-10" dirty="0">
                <a:latin typeface="Verdana"/>
                <a:cs typeface="Verdana"/>
              </a:rPr>
              <a:t>njegovom </a:t>
            </a:r>
            <a:r>
              <a:rPr sz="1400" spc="-5" dirty="0">
                <a:latin typeface="Verdana"/>
                <a:cs typeface="Verdana"/>
              </a:rPr>
              <a:t>mišljenju, jevrejskog </a:t>
            </a:r>
            <a:r>
              <a:rPr sz="1400" spc="-10" dirty="0">
                <a:latin typeface="Verdana"/>
                <a:cs typeface="Verdana"/>
              </a:rPr>
              <a:t>nepridržavanja </a:t>
            </a:r>
            <a:r>
              <a:rPr sz="1400" spc="-5" dirty="0">
                <a:latin typeface="Verdana"/>
                <a:cs typeface="Verdana"/>
              </a:rPr>
              <a:t>odredbi 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35" dirty="0">
                <a:latin typeface="Verdana"/>
                <a:cs typeface="Verdana"/>
              </a:rPr>
              <a:t>Tore, </a:t>
            </a:r>
            <a:r>
              <a:rPr sz="1400" dirty="0">
                <a:latin typeface="Verdana"/>
                <a:cs typeface="Verdana"/>
              </a:rPr>
              <a:t>on </a:t>
            </a:r>
            <a:r>
              <a:rPr sz="1400" spc="-5" dirty="0">
                <a:latin typeface="Verdana"/>
                <a:cs typeface="Verdana"/>
              </a:rPr>
              <a:t>ipak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njihovo pitanje „</a:t>
            </a:r>
            <a:r>
              <a:rPr sz="1400" b="1" spc="-5" dirty="0">
                <a:latin typeface="Verdana"/>
                <a:cs typeface="Verdana"/>
              </a:rPr>
              <a:t>da </a:t>
            </a:r>
            <a:r>
              <a:rPr sz="1400" b="1" dirty="0">
                <a:latin typeface="Verdana"/>
                <a:cs typeface="Verdana"/>
              </a:rPr>
              <a:t>li </a:t>
            </a:r>
            <a:r>
              <a:rPr sz="1400" dirty="0">
                <a:latin typeface="Verdana"/>
                <a:cs typeface="Verdana"/>
              </a:rPr>
              <a:t>(on </a:t>
            </a:r>
            <a:r>
              <a:rPr sz="1400" spc="-5" dirty="0">
                <a:latin typeface="Verdana"/>
                <a:cs typeface="Verdana"/>
              </a:rPr>
              <a:t>Muhamed) </a:t>
            </a:r>
            <a:r>
              <a:rPr sz="1400" b="1" spc="-5" dirty="0">
                <a:latin typeface="Verdana"/>
                <a:cs typeface="Verdana"/>
              </a:rPr>
              <a:t>veruje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(jevrejsku) </a:t>
            </a:r>
            <a:r>
              <a:rPr sz="1400" b="1" dirty="0">
                <a:latin typeface="Verdana"/>
                <a:cs typeface="Verdana"/>
              </a:rPr>
              <a:t>Toru i da </a:t>
            </a:r>
            <a:r>
              <a:rPr sz="1400" b="1" spc="-5" dirty="0">
                <a:latin typeface="Verdana"/>
                <a:cs typeface="Verdana"/>
              </a:rPr>
              <a:t>je </a:t>
            </a:r>
            <a:r>
              <a:rPr sz="1400" b="1" dirty="0">
                <a:latin typeface="Verdana"/>
                <a:cs typeface="Verdana"/>
              </a:rPr>
              <a:t>u  </a:t>
            </a:r>
            <a:r>
              <a:rPr sz="1400" b="1" spc="-5" dirty="0">
                <a:latin typeface="Verdana"/>
                <a:cs typeface="Verdana"/>
              </a:rPr>
              <a:t>njoj  </a:t>
            </a:r>
            <a:r>
              <a:rPr sz="1400" b="1" dirty="0">
                <a:latin typeface="Verdana"/>
                <a:cs typeface="Verdana"/>
              </a:rPr>
              <a:t>data  </a:t>
            </a:r>
            <a:r>
              <a:rPr sz="1400" b="1" spc="-5" dirty="0">
                <a:latin typeface="Verdana"/>
                <a:cs typeface="Verdana"/>
              </a:rPr>
              <a:t>istina  </a:t>
            </a:r>
            <a:r>
              <a:rPr sz="1400" b="1" dirty="0">
                <a:latin typeface="Verdana"/>
                <a:cs typeface="Verdana"/>
              </a:rPr>
              <a:t>od </a:t>
            </a:r>
            <a:r>
              <a:rPr sz="1400" b="1" spc="-5" dirty="0">
                <a:latin typeface="Verdana"/>
                <a:cs typeface="Verdana"/>
              </a:rPr>
              <a:t>Boga</a:t>
            </a:r>
            <a:r>
              <a:rPr sz="1400" spc="-5" dirty="0">
                <a:latin typeface="Verdana"/>
                <a:cs typeface="Verdana"/>
              </a:rPr>
              <a:t>“ </a:t>
            </a:r>
            <a:r>
              <a:rPr sz="1400" spc="-10" dirty="0">
                <a:latin typeface="Verdana"/>
                <a:cs typeface="Verdana"/>
              </a:rPr>
              <a:t>odgovara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2400" b="1" spc="-5" dirty="0">
                <a:solidFill>
                  <a:srgbClr val="538135"/>
                </a:solidFill>
                <a:latin typeface="Verdana"/>
                <a:cs typeface="Verdana"/>
              </a:rPr>
              <a:t>Svakako,...</a:t>
            </a:r>
            <a:r>
              <a:rPr sz="1400" spc="-5" dirty="0"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460248"/>
            <a:ext cx="9287510" cy="49720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  <a:tabLst>
                <a:tab pos="1927225" algn="l"/>
                <a:tab pos="3620770" algn="l"/>
                <a:tab pos="4194810" algn="l"/>
                <a:tab pos="7185025" algn="l"/>
              </a:tabLst>
            </a:pPr>
            <a:r>
              <a:rPr sz="2600" dirty="0"/>
              <a:t>POMENI	</a:t>
            </a:r>
            <a:r>
              <a:rPr sz="2600" spc="-5" dirty="0"/>
              <a:t>Jevreja	</a:t>
            </a:r>
            <a:r>
              <a:rPr sz="2600" dirty="0"/>
              <a:t>u	</a:t>
            </a:r>
            <a:r>
              <a:rPr sz="2600" u="heavy" spc="-5" dirty="0"/>
              <a:t>POGLAVLJIMA</a:t>
            </a:r>
            <a:r>
              <a:rPr sz="2600" spc="-5" dirty="0"/>
              <a:t>	KUR’ANA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44500" y="1378935"/>
            <a:ext cx="9171940" cy="196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</a:pP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114 poglavlja </a:t>
            </a:r>
            <a:r>
              <a:rPr sz="1400" spc="-10" dirty="0">
                <a:latin typeface="Verdana"/>
                <a:cs typeface="Verdana"/>
              </a:rPr>
              <a:t>Kur’ana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spc="-5" dirty="0">
                <a:latin typeface="Verdana"/>
                <a:cs typeface="Verdana"/>
              </a:rPr>
              <a:t>ukupno </a:t>
            </a:r>
            <a:r>
              <a:rPr sz="1400" dirty="0">
                <a:latin typeface="Verdana"/>
                <a:cs typeface="Verdana"/>
              </a:rPr>
              <a:t>8 </a:t>
            </a:r>
            <a:r>
              <a:rPr sz="1400" spc="-5" dirty="0">
                <a:latin typeface="Verdana"/>
                <a:cs typeface="Verdana"/>
              </a:rPr>
              <a:t>poglavlja </a:t>
            </a:r>
            <a:r>
              <a:rPr sz="1400" spc="-10" dirty="0">
                <a:latin typeface="Verdana"/>
                <a:cs typeface="Verdana"/>
              </a:rPr>
              <a:t>(sura) </a:t>
            </a:r>
            <a:r>
              <a:rPr sz="1400" b="1" spc="-5" dirty="0">
                <a:latin typeface="Verdana"/>
                <a:cs typeface="Verdana"/>
              </a:rPr>
              <a:t>su kompletno posvećena pojedinim  ličnostima </a:t>
            </a:r>
            <a:r>
              <a:rPr sz="1400" u="sng" dirty="0">
                <a:latin typeface="Verdana"/>
                <a:cs typeface="Verdana"/>
              </a:rPr>
              <a:t>i po njima </a:t>
            </a:r>
            <a:r>
              <a:rPr sz="1400" u="sng" spc="-5" dirty="0">
                <a:latin typeface="Verdana"/>
                <a:cs typeface="Verdana"/>
              </a:rPr>
              <a:t>nose ime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 čak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šest (6)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od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njih su posvećena prorocima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iz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Biblije, 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od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čega  su  čak 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četiri (4) 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jevrejski  likovi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– 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...  </a:t>
            </a:r>
            <a:r>
              <a:rPr sz="1400" b="1" spc="-5" dirty="0">
                <a:latin typeface="Verdana"/>
                <a:cs typeface="Verdana"/>
              </a:rPr>
              <a:t>Znači KOMPLETNA</a:t>
            </a:r>
            <a:r>
              <a:rPr sz="1400" b="1" spc="13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POGLAVLJA.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400" spc="-8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su: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6799"/>
              </a:lnSpc>
              <a:spcBef>
                <a:spcPts val="820"/>
              </a:spcBef>
            </a:pPr>
            <a:r>
              <a:rPr sz="1400" spc="-5" dirty="0">
                <a:latin typeface="Verdana"/>
                <a:cs typeface="Verdana"/>
              </a:rPr>
              <a:t>(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Jonah</a:t>
            </a:r>
            <a:r>
              <a:rPr sz="1400" spc="-5" dirty="0">
                <a:latin typeface="Verdana"/>
                <a:cs typeface="Verdana"/>
              </a:rPr>
              <a:t>–10-to poglavlje,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Jozef </a:t>
            </a:r>
            <a:r>
              <a:rPr sz="1400" spc="-5" dirty="0">
                <a:latin typeface="Verdana"/>
                <a:cs typeface="Verdana"/>
              </a:rPr>
              <a:t>–12-to poglavlje,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Abraham </a:t>
            </a:r>
            <a:r>
              <a:rPr sz="1400" spc="-5" dirty="0">
                <a:latin typeface="Verdana"/>
                <a:cs typeface="Verdana"/>
              </a:rPr>
              <a:t>–14-to poglavlje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Mirjam </a:t>
            </a:r>
            <a:r>
              <a:rPr sz="1400" spc="-10" dirty="0">
                <a:latin typeface="Verdana"/>
                <a:cs typeface="Verdana"/>
              </a:rPr>
              <a:t>–19-to  </a:t>
            </a:r>
            <a:r>
              <a:rPr sz="1400" spc="-5" dirty="0">
                <a:latin typeface="Verdana"/>
                <a:cs typeface="Verdana"/>
              </a:rPr>
              <a:t>poglavlje)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njihovim su imenima dati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naslovi tih poglavlja (sura).</a:t>
            </a:r>
            <a:r>
              <a:rPr sz="1400" b="1" spc="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Dakle, JEVREJSKA IMENA  </a:t>
            </a:r>
            <a:r>
              <a:rPr sz="1400" spc="-10" dirty="0">
                <a:latin typeface="Verdana"/>
                <a:cs typeface="Verdana"/>
              </a:rPr>
              <a:t>(naravno,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intrepretaciji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10" dirty="0">
                <a:latin typeface="Verdana"/>
                <a:cs typeface="Verdana"/>
              </a:rPr>
              <a:t>arapskom </a:t>
            </a:r>
            <a:r>
              <a:rPr sz="1400" spc="-5" dirty="0">
                <a:latin typeface="Verdana"/>
                <a:cs typeface="Verdana"/>
              </a:rPr>
              <a:t>jeziku za </a:t>
            </a:r>
            <a:r>
              <a:rPr sz="1400" spc="-40" dirty="0">
                <a:latin typeface="Verdana"/>
                <a:cs typeface="Verdana"/>
              </a:rPr>
              <a:t>TA </a:t>
            </a:r>
            <a:r>
              <a:rPr sz="1400" dirty="0">
                <a:latin typeface="Verdana"/>
                <a:cs typeface="Verdana"/>
              </a:rPr>
              <a:t>JEVREJSKA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IMENA).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964940"/>
            <a:ext cx="917130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56320" algn="l"/>
              </a:tabLst>
            </a:pPr>
            <a:r>
              <a:rPr sz="1400" spc="-5" dirty="0">
                <a:latin typeface="Verdana"/>
                <a:cs typeface="Verdana"/>
              </a:rPr>
              <a:t>Dak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K</a:t>
            </a:r>
            <a:r>
              <a:rPr sz="1400" b="1" spc="-5" dirty="0">
                <a:latin typeface="Verdana"/>
                <a:cs typeface="Verdana"/>
              </a:rPr>
              <a:t>ur</a:t>
            </a:r>
            <a:r>
              <a:rPr sz="1400" b="1" dirty="0">
                <a:latin typeface="Verdana"/>
                <a:cs typeface="Verdana"/>
              </a:rPr>
              <a:t>’</a:t>
            </a: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n</a:t>
            </a:r>
            <a:r>
              <a:rPr sz="1400" b="1" spc="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ce</a:t>
            </a:r>
            <a:r>
              <a:rPr sz="1400" spc="-5" dirty="0">
                <a:latin typeface="Verdana"/>
                <a:cs typeface="Verdana"/>
              </a:rPr>
              <a:t>nt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1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os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spc="-1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ers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st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ma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</a:t>
            </a:r>
            <a:r>
              <a:rPr sz="1400" spc="-15" dirty="0">
                <a:latin typeface="Verdana"/>
                <a:cs typeface="Verdana"/>
              </a:rPr>
              <a:t>u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5" dirty="0">
                <a:latin typeface="Verdana"/>
                <a:cs typeface="Verdana"/>
              </a:rPr>
              <a:t>li</a:t>
            </a:r>
            <a:r>
              <a:rPr sz="1400" dirty="0">
                <a:latin typeface="Verdana"/>
                <a:cs typeface="Verdana"/>
              </a:rPr>
              <a:t>m</a:t>
            </a:r>
            <a:r>
              <a:rPr sz="1400" spc="-5" dirty="0">
                <a:latin typeface="Verdana"/>
                <a:cs typeface="Verdana"/>
              </a:rPr>
              <a:t>an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3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e,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o</a:t>
            </a:r>
            <a:r>
              <a:rPr sz="1400" b="1" dirty="0">
                <a:latin typeface="Verdana"/>
                <a:cs typeface="Verdana"/>
              </a:rPr>
              <a:t>n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sa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r</a:t>
            </a:r>
            <a:r>
              <a:rPr sz="1400" b="1" dirty="0">
                <a:latin typeface="Verdana"/>
                <a:cs typeface="Verdana"/>
              </a:rPr>
              <a:t>ži	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K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252467"/>
            <a:ext cx="163766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8640" algn="l"/>
              </a:tabLst>
            </a:pPr>
            <a:r>
              <a:rPr sz="2000" b="1" u="heavy" dirty="0">
                <a:solidFill>
                  <a:srgbClr val="4472C4"/>
                </a:solidFill>
                <a:latin typeface="Verdana"/>
                <a:cs typeface="Verdana"/>
              </a:rPr>
              <a:t>50</a:t>
            </a: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2000" b="1" spc="5" dirty="0">
                <a:solidFill>
                  <a:srgbClr val="4472C4"/>
                </a:solidFill>
                <a:latin typeface="Verdana"/>
                <a:cs typeface="Verdana"/>
              </a:rPr>
              <a:t>ZA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P</a:t>
            </a:r>
            <a:r>
              <a:rPr sz="2000" b="1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2000" b="1" spc="-10" dirty="0">
                <a:solidFill>
                  <a:srgbClr val="4472C4"/>
                </a:solidFill>
                <a:latin typeface="Verdana"/>
                <a:cs typeface="Verdana"/>
              </a:rPr>
              <a:t>S</a:t>
            </a: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5664" y="4303267"/>
            <a:ext cx="734631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  <a:tab pos="2010410" algn="l"/>
                <a:tab pos="2574290" algn="l"/>
                <a:tab pos="4346575" algn="l"/>
                <a:tab pos="4810125" algn="l"/>
                <a:tab pos="6207125" algn="l"/>
              </a:tabLst>
            </a:pP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O	LIČNOSTIMA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	ILI	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DOGAĐAJIMA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1600" b="1" spc="5" dirty="0">
                <a:solidFill>
                  <a:srgbClr val="4472C4"/>
                </a:solidFill>
                <a:latin typeface="Verdana"/>
                <a:cs typeface="Verdana"/>
              </a:rPr>
              <a:t>IZ	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JEVREJSKE	BIBLIJE</a:t>
            </a:r>
            <a:r>
              <a:rPr sz="1600" b="1" spc="-8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–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608067"/>
            <a:ext cx="278193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STAROG ZAVETA –</a:t>
            </a:r>
            <a:r>
              <a:rPr sz="1600" b="1" spc="-7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Tore</a:t>
            </a:r>
            <a:r>
              <a:rPr sz="1400" dirty="0"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8903" y="4633467"/>
            <a:ext cx="556704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kao 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nekolicinu  </a:t>
            </a:r>
            <a:r>
              <a:rPr sz="1400" spc="5" dirty="0">
                <a:latin typeface="Verdana"/>
                <a:cs typeface="Verdana"/>
              </a:rPr>
              <a:t>iz  </a:t>
            </a:r>
            <a:r>
              <a:rPr sz="1400" spc="-5" dirty="0">
                <a:latin typeface="Verdana"/>
                <a:cs typeface="Verdana"/>
              </a:rPr>
              <a:t>hrišćanskog  Novog </a:t>
            </a:r>
            <a:r>
              <a:rPr sz="1400" spc="-10" dirty="0">
                <a:latin typeface="Verdana"/>
                <a:cs typeface="Verdana"/>
              </a:rPr>
              <a:t>zaveta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Jevanđelja.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349747"/>
            <a:ext cx="917130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82210" algn="l"/>
                <a:tab pos="7073265" algn="l"/>
                <a:tab pos="8502650" algn="l"/>
              </a:tabLst>
            </a:pP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re</a:t>
            </a:r>
            <a:r>
              <a:rPr sz="1400" spc="-1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d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ktn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 i</a:t>
            </a:r>
            <a:r>
              <a:rPr sz="1400" dirty="0">
                <a:latin typeface="Verdana"/>
                <a:cs typeface="Verdana"/>
              </a:rPr>
              <a:t>me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m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il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p</a:t>
            </a:r>
            <a:r>
              <a:rPr sz="1400" dirty="0">
                <a:latin typeface="Verdana"/>
                <a:cs typeface="Verdana"/>
              </a:rPr>
              <a:t>os</a:t>
            </a:r>
            <a:r>
              <a:rPr sz="1400" spc="-1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ed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o) 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</a:t>
            </a:r>
            <a:r>
              <a:rPr sz="1400" dirty="0">
                <a:latin typeface="Verdana"/>
                <a:cs typeface="Verdana"/>
              </a:rPr>
              <a:t>o	</a:t>
            </a:r>
            <a:r>
              <a:rPr sz="1400" b="1" dirty="0">
                <a:latin typeface="Verdana"/>
                <a:cs typeface="Verdana"/>
              </a:rPr>
              <a:t>Iz</a:t>
            </a:r>
            <a:r>
              <a:rPr sz="1400" b="1" spc="-5" dirty="0">
                <a:latin typeface="Verdana"/>
                <a:cs typeface="Verdana"/>
              </a:rPr>
              <a:t>ra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15" dirty="0">
                <a:latin typeface="Verdana"/>
                <a:cs typeface="Verdana"/>
              </a:rPr>
              <a:t>l</a:t>
            </a:r>
            <a:r>
              <a:rPr sz="1400" b="1" dirty="0">
                <a:latin typeface="Verdana"/>
                <a:cs typeface="Verdana"/>
              </a:rPr>
              <a:t>c</a:t>
            </a:r>
            <a:r>
              <a:rPr sz="1400" b="1" spc="-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/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15" dirty="0">
                <a:latin typeface="Verdana"/>
                <a:cs typeface="Verdana"/>
              </a:rPr>
              <a:t>z</a:t>
            </a:r>
            <a:r>
              <a:rPr sz="1400" b="1" spc="-5" dirty="0">
                <a:latin typeface="Verdana"/>
                <a:cs typeface="Verdana"/>
              </a:rPr>
              <a:t>ra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li</a:t>
            </a:r>
            <a:r>
              <a:rPr sz="1400" b="1" dirty="0">
                <a:latin typeface="Verdana"/>
                <a:cs typeface="Verdana"/>
              </a:rPr>
              <a:t>ć</a:t>
            </a:r>
            <a:r>
              <a:rPr sz="1400" b="1" spc="-5" dirty="0">
                <a:latin typeface="Verdana"/>
                <a:cs typeface="Verdana"/>
              </a:rPr>
              <a:t>an</a:t>
            </a:r>
            <a:r>
              <a:rPr sz="1400" b="1" spc="-1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,	</a:t>
            </a:r>
            <a:r>
              <a:rPr sz="1400" b="1" dirty="0">
                <a:latin typeface="Verdana"/>
                <a:cs typeface="Verdana"/>
              </a:rPr>
              <a:t>d</a:t>
            </a:r>
            <a:r>
              <a:rPr sz="1400" b="1" spc="-10" dirty="0">
                <a:latin typeface="Verdana"/>
                <a:cs typeface="Verdana"/>
              </a:rPr>
              <a:t>e</a:t>
            </a:r>
            <a:r>
              <a:rPr sz="1400" b="1" dirty="0">
                <a:latin typeface="Verdana"/>
                <a:cs typeface="Verdana"/>
              </a:rPr>
              <a:t>ca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Iz</a:t>
            </a:r>
            <a:r>
              <a:rPr sz="1400" b="1" spc="-5" dirty="0">
                <a:latin typeface="Verdana"/>
                <a:cs typeface="Verdana"/>
              </a:rPr>
              <a:t>ra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l</a:t>
            </a:r>
            <a:r>
              <a:rPr sz="1400" b="1" spc="-1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,	</a:t>
            </a:r>
            <a:r>
              <a:rPr sz="1400" b="1" dirty="0">
                <a:latin typeface="Verdana"/>
                <a:cs typeface="Verdana"/>
              </a:rPr>
              <a:t>J</a:t>
            </a:r>
            <a:r>
              <a:rPr sz="1400" b="1" spc="-5" dirty="0">
                <a:latin typeface="Verdana"/>
                <a:cs typeface="Verdana"/>
              </a:rPr>
              <a:t>ahu</a:t>
            </a:r>
            <a:r>
              <a:rPr sz="1400" b="1" spc="-10" dirty="0">
                <a:latin typeface="Verdana"/>
                <a:cs typeface="Verdana"/>
              </a:rPr>
              <a:t>d</a:t>
            </a:r>
            <a:r>
              <a:rPr sz="1400" b="1" dirty="0"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4176" y="5599735"/>
            <a:ext cx="3382645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  <a:tabLst>
                <a:tab pos="940435" algn="l"/>
                <a:tab pos="1602105" algn="l"/>
                <a:tab pos="2542540" algn="l"/>
                <a:tab pos="3225165" algn="l"/>
              </a:tabLst>
            </a:pPr>
            <a:r>
              <a:rPr sz="1400" spc="-15" dirty="0">
                <a:latin typeface="Verdana"/>
                <a:cs typeface="Verdana"/>
              </a:rPr>
              <a:t>pr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oka</a:t>
            </a:r>
            <a:r>
              <a:rPr sz="1400" dirty="0">
                <a:latin typeface="Verdana"/>
                <a:cs typeface="Verdana"/>
              </a:rPr>
              <a:t>,	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đ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,	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,	</a:t>
            </a:r>
            <a:r>
              <a:rPr sz="1400" spc="-5" dirty="0">
                <a:latin typeface="Verdana"/>
                <a:cs typeface="Verdana"/>
              </a:rPr>
              <a:t>l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30" dirty="0">
                <a:latin typeface="Verdana"/>
                <a:cs typeface="Verdana"/>
              </a:rPr>
              <a:t>k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a	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z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314325" algn="l"/>
                <a:tab pos="1471295" algn="l"/>
                <a:tab pos="1689100" algn="l"/>
                <a:tab pos="2795905" algn="l"/>
              </a:tabLst>
            </a:pP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u	p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d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s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et	i	</a:t>
            </a:r>
            <a:r>
              <a:rPr sz="1800" b="1" u="heavy" spc="-10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dnom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	(</a:t>
            </a:r>
            <a:r>
              <a:rPr sz="1800" b="1" u="heavy" spc="-10" dirty="0">
                <a:solidFill>
                  <a:srgbClr val="4472C4"/>
                </a:solidFill>
                <a:latin typeface="Verdana"/>
                <a:cs typeface="Verdana"/>
              </a:rPr>
              <a:t>51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511405"/>
            <a:ext cx="565340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400"/>
              </a:lnSpc>
              <a:tabLst>
                <a:tab pos="375285" algn="l"/>
                <a:tab pos="1228725" algn="l"/>
                <a:tab pos="2136775" algn="l"/>
              </a:tabLst>
            </a:pPr>
            <a:r>
              <a:rPr sz="1400" dirty="0">
                <a:latin typeface="Verdana"/>
                <a:cs typeface="Verdana"/>
              </a:rPr>
              <a:t>...	</a:t>
            </a:r>
            <a:r>
              <a:rPr sz="1400" spc="-5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likovi </a:t>
            </a:r>
            <a:r>
              <a:rPr sz="1400" spc="-5" dirty="0">
                <a:latin typeface="Verdana"/>
                <a:cs typeface="Verdana"/>
              </a:rPr>
              <a:t>pojedinaca Jevreja (praotaca  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rodonačelnika,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istorije)</a:t>
            </a:r>
            <a:r>
              <a:rPr sz="1400" spc="425" dirty="0">
                <a:latin typeface="Verdana"/>
                <a:cs typeface="Verdana"/>
              </a:rPr>
              <a:t> </a:t>
            </a:r>
            <a:r>
              <a:rPr sz="1400" b="1" u="heavy" spc="-10" dirty="0">
                <a:latin typeface="Verdana"/>
                <a:cs typeface="Verdana"/>
              </a:rPr>
              <a:t>od	</a:t>
            </a:r>
            <a:r>
              <a:rPr sz="1400" b="1" u="heavy" spc="-5" dirty="0">
                <a:latin typeface="Verdana"/>
                <a:cs typeface="Verdana"/>
              </a:rPr>
              <a:t>ukupno	114  </a:t>
            </a:r>
            <a:r>
              <a:rPr sz="1400" spc="-5" dirty="0">
                <a:latin typeface="Verdana"/>
                <a:cs typeface="Verdana"/>
              </a:rPr>
              <a:t>poglavlja </a:t>
            </a:r>
            <a:r>
              <a:rPr sz="1400" spc="-10" dirty="0">
                <a:latin typeface="Verdana"/>
                <a:cs typeface="Verdana"/>
              </a:rPr>
              <a:t>Kur’ana,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pomenuti</a:t>
            </a:r>
            <a:r>
              <a:rPr sz="1400" b="1" spc="1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su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  <a:tabLst>
                <a:tab pos="2075814" algn="l"/>
              </a:tabLst>
            </a:pP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poglavlju</a:t>
            </a:r>
            <a:r>
              <a:rPr sz="1800" b="1" spc="2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(suri)	</a:t>
            </a:r>
            <a:r>
              <a:rPr sz="1800" spc="-5" dirty="0">
                <a:latin typeface="Verdana"/>
                <a:cs typeface="Verdana"/>
              </a:rPr>
              <a:t>Kur’ana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6945311"/>
            <a:ext cx="790892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Neovisno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li samo kratkim pomenom ili celom pričom, pozitivno ili kritički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negativno.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80" y="458723"/>
            <a:ext cx="3303904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1670" algn="l"/>
                <a:tab pos="1771014" algn="l"/>
                <a:tab pos="2481580" algn="l"/>
              </a:tabLst>
            </a:pPr>
            <a:r>
              <a:rPr sz="1400" spc="-5" dirty="0">
                <a:latin typeface="Verdana"/>
                <a:cs typeface="Verdana"/>
              </a:rPr>
              <a:t>Sa</a:t>
            </a:r>
            <a:r>
              <a:rPr sz="1400" spc="-10" dirty="0">
                <a:latin typeface="Verdana"/>
                <a:cs typeface="Verdana"/>
              </a:rPr>
              <a:t>m</a:t>
            </a:r>
            <a:r>
              <a:rPr sz="1400" dirty="0">
                <a:latin typeface="Verdana"/>
                <a:cs typeface="Verdana"/>
              </a:rPr>
              <a:t>i	</a:t>
            </a:r>
            <a:r>
              <a:rPr sz="1800" b="1" u="heavy" spc="-10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800" b="1" u="heavy" spc="5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800" b="1" u="heavy" spc="-10" dirty="0">
                <a:solidFill>
                  <a:srgbClr val="4472C4"/>
                </a:solidFill>
                <a:latin typeface="Verdana"/>
                <a:cs typeface="Verdana"/>
              </a:rPr>
              <a:t>v</a:t>
            </a:r>
            <a:r>
              <a:rPr sz="1800" b="1" u="heavy" spc="5" dirty="0">
                <a:solidFill>
                  <a:srgbClr val="4472C4"/>
                </a:solidFill>
                <a:latin typeface="Verdana"/>
                <a:cs typeface="Verdana"/>
              </a:rPr>
              <a:t>re</a:t>
            </a:r>
            <a:r>
              <a:rPr sz="1800" b="1" u="heavy" spc="-10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4472C4"/>
                </a:solidFill>
                <a:latin typeface="Verdana"/>
                <a:cs typeface="Verdana"/>
              </a:rPr>
              <a:t>	k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4472C4"/>
                </a:solidFill>
                <a:latin typeface="Verdana"/>
                <a:cs typeface="Verdana"/>
              </a:rPr>
              <a:t>o	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na</a:t>
            </a:r>
            <a:r>
              <a:rPr sz="1800" b="1" spc="5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800" b="1" spc="-15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d</a:t>
            </a:r>
            <a:r>
              <a:rPr sz="1400" b="1" dirty="0"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6276" y="509523"/>
            <a:ext cx="118618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6559" algn="l"/>
                <a:tab pos="833755" algn="l"/>
              </a:tabLst>
            </a:pPr>
            <a:r>
              <a:rPr sz="1400" dirty="0">
                <a:latin typeface="Verdana"/>
                <a:cs typeface="Verdana"/>
              </a:rPr>
              <a:t>su	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d	</a:t>
            </a:r>
            <a:r>
              <a:rPr sz="1400" spc="-5" dirty="0">
                <a:latin typeface="Verdana"/>
                <a:cs typeface="Verdana"/>
              </a:rPr>
              <a:t>11</a:t>
            </a:r>
            <a:r>
              <a:rPr sz="1400" dirty="0"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80" y="733552"/>
            <a:ext cx="35159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5840" algn="l"/>
                <a:tab pos="1871345" algn="l"/>
                <a:tab pos="3001010" algn="l"/>
              </a:tabLst>
            </a:pPr>
            <a:r>
              <a:rPr sz="1400" u="sng" spc="-5" dirty="0">
                <a:latin typeface="Verdana"/>
                <a:cs typeface="Verdana"/>
              </a:rPr>
              <a:t>poglavlja</a:t>
            </a:r>
            <a:r>
              <a:rPr sz="1400" spc="-5" dirty="0">
                <a:latin typeface="Verdana"/>
                <a:cs typeface="Verdana"/>
              </a:rPr>
              <a:t>	</a:t>
            </a:r>
            <a:r>
              <a:rPr sz="1400" spc="-10" dirty="0">
                <a:latin typeface="Verdana"/>
                <a:cs typeface="Verdana"/>
              </a:rPr>
              <a:t>Kur’ana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pomenuti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37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22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297" y="1592112"/>
            <a:ext cx="9171305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4447540" indent="60960">
              <a:lnSpc>
                <a:spcPct val="102600"/>
              </a:lnSpc>
              <a:tabLst>
                <a:tab pos="885825" algn="l"/>
              </a:tabLst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... </a:t>
            </a:r>
            <a:r>
              <a:rPr sz="1400" dirty="0">
                <a:latin typeface="Verdana"/>
                <a:cs typeface="Verdana"/>
              </a:rPr>
              <a:t>a posebno su još </a:t>
            </a:r>
            <a:r>
              <a:rPr sz="1400" spc="-5" dirty="0">
                <a:latin typeface="Verdana"/>
                <a:cs typeface="Verdana"/>
              </a:rPr>
              <a:t>pomenuti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jevrejska sveta  knjiga	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TORA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(Pet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knjiga</a:t>
            </a:r>
            <a:r>
              <a:rPr sz="1400" b="1" spc="-31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Mojsijevih),</a:t>
            </a:r>
            <a:endParaRPr sz="1400">
              <a:latin typeface="Verdana"/>
              <a:cs typeface="Verdana"/>
            </a:endParaRPr>
          </a:p>
          <a:p>
            <a:pPr marL="81280">
              <a:lnSpc>
                <a:spcPct val="100000"/>
              </a:lnSpc>
              <a:spcBef>
                <a:spcPts val="1005"/>
              </a:spcBef>
            </a:pP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jevrejski</a:t>
            </a:r>
            <a:r>
              <a:rPr sz="1800" b="1" spc="-8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Hram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81280">
              <a:lnSpc>
                <a:spcPct val="100000"/>
              </a:lnSpc>
              <a:spcBef>
                <a:spcPts val="990"/>
              </a:spcBef>
              <a:tabLst>
                <a:tab pos="970915" algn="l"/>
                <a:tab pos="1990725" algn="l"/>
              </a:tabLst>
            </a:pP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Deset	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božijih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	zapovedi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81280">
              <a:lnSpc>
                <a:spcPct val="100000"/>
              </a:lnSpc>
              <a:spcBef>
                <a:spcPts val="990"/>
              </a:spcBef>
              <a:tabLst>
                <a:tab pos="1507490" algn="l"/>
                <a:tab pos="2409825" algn="l"/>
                <a:tab pos="2653665" algn="l"/>
              </a:tabLst>
            </a:pP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jevrejska	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Sveta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Obećana 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zemlja</a:t>
            </a:r>
            <a:r>
              <a:rPr sz="1800" b="1" spc="-17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  <a:p>
            <a:pPr marL="81280">
              <a:lnSpc>
                <a:spcPct val="100000"/>
              </a:lnSpc>
              <a:spcBef>
                <a:spcPts val="1970"/>
              </a:spcBef>
              <a:tabLst>
                <a:tab pos="637540" algn="l"/>
                <a:tab pos="948690" algn="l"/>
              </a:tabLst>
            </a:pPr>
            <a:r>
              <a:rPr sz="1600" spc="-5" dirty="0">
                <a:latin typeface="Verdana"/>
                <a:cs typeface="Verdana"/>
              </a:rPr>
              <a:t>čak	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2000" b="1" u="heavy" dirty="0">
                <a:solidFill>
                  <a:srgbClr val="4472C4"/>
                </a:solidFill>
                <a:latin typeface="Verdana"/>
                <a:cs typeface="Verdana"/>
              </a:rPr>
              <a:t>Zavetni</a:t>
            </a:r>
            <a:r>
              <a:rPr sz="2000" b="1" u="heavy" spc="-6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2000" b="1" u="heavy" spc="-5" dirty="0">
                <a:solidFill>
                  <a:srgbClr val="4472C4"/>
                </a:solidFill>
                <a:latin typeface="Verdana"/>
                <a:cs typeface="Verdana"/>
              </a:rPr>
              <a:t>kovčeg</a:t>
            </a:r>
            <a:r>
              <a:rPr sz="2000" spc="-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Pa </a:t>
            </a:r>
            <a:r>
              <a:rPr sz="1600" spc="-10" dirty="0">
                <a:latin typeface="Verdana"/>
                <a:cs typeface="Verdana"/>
              </a:rPr>
              <a:t>tako </a:t>
            </a:r>
            <a:r>
              <a:rPr sz="1600" spc="-5" dirty="0">
                <a:latin typeface="Verdana"/>
                <a:cs typeface="Verdana"/>
              </a:rPr>
              <a:t>u </a:t>
            </a:r>
            <a:r>
              <a:rPr sz="1600" dirty="0">
                <a:latin typeface="Verdana"/>
                <a:cs typeface="Verdana"/>
              </a:rPr>
              <a:t>2. </a:t>
            </a:r>
            <a:r>
              <a:rPr sz="1600" spc="-5" dirty="0">
                <a:latin typeface="Verdana"/>
                <a:cs typeface="Verdana"/>
              </a:rPr>
              <a:t>poglavlju Kur’ana, </a:t>
            </a:r>
            <a:r>
              <a:rPr sz="1600" dirty="0">
                <a:latin typeface="Verdana"/>
                <a:cs typeface="Verdana"/>
              </a:rPr>
              <a:t>32. </a:t>
            </a:r>
            <a:r>
              <a:rPr sz="1600" spc="-10" dirty="0">
                <a:latin typeface="Verdana"/>
                <a:cs typeface="Verdana"/>
              </a:rPr>
              <a:t>deo, </a:t>
            </a:r>
            <a:r>
              <a:rPr sz="1600" dirty="0">
                <a:latin typeface="Verdana"/>
                <a:cs typeface="Verdana"/>
              </a:rPr>
              <a:t>ajeti </a:t>
            </a:r>
            <a:r>
              <a:rPr sz="1600" spc="-5" dirty="0">
                <a:latin typeface="Verdana"/>
                <a:cs typeface="Verdana"/>
              </a:rPr>
              <a:t>243/6-248,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kaže:</a:t>
            </a:r>
            <a:endParaRPr sz="1600">
              <a:latin typeface="Verdana"/>
              <a:cs typeface="Verdana"/>
            </a:endParaRPr>
          </a:p>
          <a:p>
            <a:pPr marL="12700" marR="5080" algn="just">
              <a:lnSpc>
                <a:spcPct val="117200"/>
              </a:lnSpc>
              <a:spcBef>
                <a:spcPts val="805"/>
              </a:spcBef>
            </a:pPr>
            <a:r>
              <a:rPr sz="1600" spc="-5" dirty="0">
                <a:latin typeface="Verdana"/>
                <a:cs typeface="Verdana"/>
              </a:rPr>
              <a:t>„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Nisi 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li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vidio </a:t>
            </a:r>
            <a:r>
              <a:rPr sz="1600" spc="-5" dirty="0">
                <a:latin typeface="Verdana"/>
                <a:cs typeface="Verdana"/>
              </a:rPr>
              <a:t>(o Muhamede)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prvake Izraelićana posle Musa </a:t>
            </a:r>
            <a:r>
              <a:rPr sz="1600" spc="-5" dirty="0">
                <a:latin typeface="Verdana"/>
                <a:cs typeface="Verdana"/>
              </a:rPr>
              <a:t>(izlaska </a:t>
            </a:r>
            <a:r>
              <a:rPr sz="1600" spc="-10" dirty="0">
                <a:latin typeface="Verdana"/>
                <a:cs typeface="Verdana"/>
              </a:rPr>
              <a:t>iz </a:t>
            </a:r>
            <a:r>
              <a:rPr sz="1600" spc="-5" dirty="0">
                <a:latin typeface="Verdana"/>
                <a:cs typeface="Verdana"/>
              </a:rPr>
              <a:t>Egipatskog  </a:t>
            </a:r>
            <a:r>
              <a:rPr sz="1600" spc="-10" dirty="0">
                <a:latin typeface="Verdana"/>
                <a:cs typeface="Verdana"/>
              </a:rPr>
              <a:t>ropstva </a:t>
            </a:r>
            <a:r>
              <a:rPr sz="1600" spc="-5" dirty="0">
                <a:latin typeface="Verdana"/>
                <a:cs typeface="Verdana"/>
              </a:rPr>
              <a:t>pod Mojsijem)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onda kada rekoše svome poslaniku </a:t>
            </a:r>
            <a:r>
              <a:rPr sz="1600" spc="-15" dirty="0">
                <a:latin typeface="Verdana"/>
                <a:cs typeface="Verdana"/>
              </a:rPr>
              <a:t>(ovaj </a:t>
            </a:r>
            <a:r>
              <a:rPr sz="1600" spc="-5" dirty="0">
                <a:latin typeface="Verdana"/>
                <a:cs typeface="Verdana"/>
              </a:rPr>
              <a:t>poslanik je Samuel,  Ašmuil):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„Pošalji  </a:t>
            </a:r>
            <a:r>
              <a:rPr sz="1600" b="1" u="heavy" spc="-5" dirty="0">
                <a:solidFill>
                  <a:srgbClr val="538135"/>
                </a:solidFill>
                <a:latin typeface="Verdana"/>
                <a:cs typeface="Verdana"/>
              </a:rPr>
              <a:t>nam  vladara 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da 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se </a:t>
            </a:r>
            <a:r>
              <a:rPr sz="1600" spc="-5" dirty="0">
                <a:latin typeface="Verdana"/>
                <a:cs typeface="Verdana"/>
              </a:rPr>
              <a:t>(zajedno sa njim)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borimo 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na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Božijem</a:t>
            </a:r>
            <a:r>
              <a:rPr sz="1600" b="1" spc="52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putu</a:t>
            </a:r>
            <a:r>
              <a:rPr sz="1600" spc="-5" dirty="0">
                <a:latin typeface="Verdana"/>
                <a:cs typeface="Verdana"/>
              </a:rPr>
              <a:t>...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7728" y="5561076"/>
            <a:ext cx="271589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6110" algn="l"/>
              </a:tabLst>
            </a:pP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v</a:t>
            </a:r>
            <a:r>
              <a:rPr sz="1600" b="1" spc="0" dirty="0">
                <a:solidFill>
                  <a:srgbClr val="538135"/>
                </a:solidFill>
                <a:latin typeface="Verdana"/>
                <a:cs typeface="Verdana"/>
              </a:rPr>
              <a:t>a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m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b="1" spc="-24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je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b="1" spc="-22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p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o</a:t>
            </a:r>
            <a:r>
              <a:rPr sz="1600" b="1" spc="0" dirty="0">
                <a:solidFill>
                  <a:srgbClr val="538135"/>
                </a:solidFill>
                <a:latin typeface="Verdana"/>
                <a:cs typeface="Verdana"/>
              </a:rPr>
              <a:t>s</a:t>
            </a:r>
            <a:r>
              <a:rPr sz="1600" b="1" spc="-15" dirty="0">
                <a:solidFill>
                  <a:srgbClr val="538135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ao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	</a:t>
            </a:r>
            <a:r>
              <a:rPr sz="1800" b="1" u="heavy" spc="-5" dirty="0">
                <a:solidFill>
                  <a:srgbClr val="538135"/>
                </a:solidFill>
                <a:latin typeface="Verdana"/>
                <a:cs typeface="Verdana"/>
              </a:rPr>
              <a:t>T</a:t>
            </a:r>
            <a:r>
              <a:rPr sz="1800" b="1" u="heavy" spc="5" dirty="0">
                <a:solidFill>
                  <a:srgbClr val="538135"/>
                </a:solidFill>
                <a:latin typeface="Verdana"/>
                <a:cs typeface="Verdana"/>
              </a:rPr>
              <a:t>a</a:t>
            </a:r>
            <a:r>
              <a:rPr sz="1800" b="1" u="heavy" spc="-10" dirty="0">
                <a:solidFill>
                  <a:srgbClr val="538135"/>
                </a:solidFill>
                <a:latin typeface="Verdana"/>
                <a:cs typeface="Verdana"/>
              </a:rPr>
              <a:t>l</a:t>
            </a:r>
            <a:r>
              <a:rPr sz="1800" b="1" u="heavy" spc="-5" dirty="0">
                <a:solidFill>
                  <a:srgbClr val="538135"/>
                </a:solidFill>
                <a:latin typeface="Verdana"/>
                <a:cs typeface="Verdana"/>
              </a:rPr>
              <a:t>ut</a:t>
            </a:r>
            <a:r>
              <a:rPr sz="1800" b="1" u="heavy" dirty="0">
                <a:solidFill>
                  <a:srgbClr val="538135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3029" y="5586476"/>
            <a:ext cx="214058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(Saula,  prvog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kralja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5586476"/>
            <a:ext cx="3919854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„...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Reče 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im 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njihov  poslanik:</a:t>
            </a:r>
            <a:r>
              <a:rPr sz="1600" b="1" spc="19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„Bog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10" dirty="0">
                <a:latin typeface="Verdana"/>
                <a:cs typeface="Verdana"/>
              </a:rPr>
              <a:t>Izraela) </a:t>
            </a:r>
            <a:r>
              <a:rPr sz="1600" dirty="0">
                <a:latin typeface="Verdana"/>
                <a:cs typeface="Verdana"/>
              </a:rPr>
              <a:t>da </a:t>
            </a:r>
            <a:r>
              <a:rPr sz="1600" spc="-15" dirty="0">
                <a:latin typeface="Verdana"/>
                <a:cs typeface="Verdana"/>
              </a:rPr>
              <a:t>vam </a:t>
            </a:r>
            <a:r>
              <a:rPr sz="1600" spc="-5" dirty="0">
                <a:latin typeface="Verdana"/>
                <a:cs typeface="Verdana"/>
              </a:rPr>
              <a:t>bude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vladar“.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297" y="6615055"/>
            <a:ext cx="91706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900"/>
              </a:lnSpc>
            </a:pPr>
            <a:r>
              <a:rPr sz="1600" spc="-5" dirty="0">
                <a:latin typeface="Verdana"/>
                <a:cs typeface="Verdana"/>
              </a:rPr>
              <a:t>U Kur’anu </a:t>
            </a:r>
            <a:r>
              <a:rPr sz="1600" dirty="0">
                <a:latin typeface="Verdana"/>
                <a:cs typeface="Verdana"/>
              </a:rPr>
              <a:t>se </a:t>
            </a:r>
            <a:r>
              <a:rPr sz="1600" spc="-5" dirty="0">
                <a:latin typeface="Verdana"/>
                <a:cs typeface="Verdana"/>
              </a:rPr>
              <a:t>jevrejski izraelski </a:t>
            </a:r>
            <a:r>
              <a:rPr sz="1600" spc="-10" dirty="0">
                <a:latin typeface="Verdana"/>
                <a:cs typeface="Verdana"/>
              </a:rPr>
              <a:t>kralj </a:t>
            </a:r>
            <a:r>
              <a:rPr sz="1600" spc="-5" dirty="0">
                <a:latin typeface="Verdana"/>
                <a:cs typeface="Verdana"/>
              </a:rPr>
              <a:t>Saul </a:t>
            </a:r>
            <a:r>
              <a:rPr sz="1600" spc="-10" dirty="0">
                <a:latin typeface="Verdana"/>
                <a:cs typeface="Verdana"/>
              </a:rPr>
              <a:t>naziva </a:t>
            </a:r>
            <a:r>
              <a:rPr sz="1600" spc="-30" dirty="0">
                <a:latin typeface="Verdana"/>
                <a:cs typeface="Verdana"/>
              </a:rPr>
              <a:t>Talutom, </a:t>
            </a:r>
            <a:r>
              <a:rPr sz="1600" spc="-10" dirty="0">
                <a:latin typeface="Verdana"/>
                <a:cs typeface="Verdana"/>
              </a:rPr>
              <a:t>što </a:t>
            </a:r>
            <a:r>
              <a:rPr sz="1600" spc="-5" dirty="0">
                <a:latin typeface="Verdana"/>
                <a:cs typeface="Verdana"/>
              </a:rPr>
              <a:t>na </a:t>
            </a:r>
            <a:r>
              <a:rPr sz="1600" spc="-10" dirty="0">
                <a:latin typeface="Verdana"/>
                <a:cs typeface="Verdana"/>
              </a:rPr>
              <a:t>arapskom </a:t>
            </a:r>
            <a:r>
              <a:rPr sz="1600" spc="-5" dirty="0">
                <a:latin typeface="Verdana"/>
                <a:cs typeface="Verdana"/>
              </a:rPr>
              <a:t>znači „visoka  stasa“.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3366" y="457200"/>
            <a:ext cx="4090460" cy="3062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4751"/>
            <a:ext cx="9170670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200"/>
              </a:lnSpc>
            </a:pPr>
            <a:r>
              <a:rPr sz="1600" spc="-5" dirty="0">
                <a:latin typeface="Verdana"/>
                <a:cs typeface="Verdana"/>
              </a:rPr>
              <a:t>Očito je da je tako u </a:t>
            </a:r>
            <a:r>
              <a:rPr sz="1600" spc="-10" dirty="0">
                <a:latin typeface="Verdana"/>
                <a:cs typeface="Verdana"/>
              </a:rPr>
              <a:t>Kur’anu nazvan, </a:t>
            </a:r>
            <a:r>
              <a:rPr sz="1600" spc="-5" dirty="0">
                <a:latin typeface="Verdana"/>
                <a:cs typeface="Verdana"/>
              </a:rPr>
              <a:t>po analogiji njegovog opisa datog u Bibliji, u Prvoj  knjizi Samuelovoj; </a:t>
            </a:r>
            <a:r>
              <a:rPr sz="1600" dirty="0">
                <a:latin typeface="Verdana"/>
                <a:cs typeface="Verdana"/>
              </a:rPr>
              <a:t>10:23, </a:t>
            </a:r>
            <a:r>
              <a:rPr sz="1600" spc="-5" dirty="0">
                <a:latin typeface="Verdana"/>
                <a:cs typeface="Verdana"/>
              </a:rPr>
              <a:t>gde kaže: „...</a:t>
            </a:r>
            <a:r>
              <a:rPr sz="1600" b="1" spc="-5" dirty="0">
                <a:latin typeface="Verdana"/>
                <a:cs typeface="Verdana"/>
              </a:rPr>
              <a:t>a kada je </a:t>
            </a:r>
            <a:r>
              <a:rPr sz="1600" b="1" dirty="0">
                <a:latin typeface="Verdana"/>
                <a:cs typeface="Verdana"/>
              </a:rPr>
              <a:t>stao </a:t>
            </a:r>
            <a:r>
              <a:rPr sz="1600" b="1" spc="-5" dirty="0">
                <a:latin typeface="Verdana"/>
                <a:cs typeface="Verdana"/>
              </a:rPr>
              <a:t>usred naroda, bijaše glavom i  ramenima viši od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sviju</a:t>
            </a:r>
            <a:r>
              <a:rPr sz="1600" spc="-5" dirty="0">
                <a:latin typeface="Verdana"/>
                <a:cs typeface="Verdana"/>
              </a:rPr>
              <a:t>“.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297" y="1759529"/>
            <a:ext cx="917257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8200"/>
              </a:lnSpc>
            </a:pPr>
            <a:r>
              <a:rPr sz="1600" b="0" spc="-5" dirty="0">
                <a:latin typeface="Verdana"/>
                <a:cs typeface="Verdana"/>
              </a:rPr>
              <a:t>Kur’an dalje nastavlja: „</a:t>
            </a:r>
            <a:r>
              <a:rPr sz="1600" spc="-5" dirty="0">
                <a:solidFill>
                  <a:srgbClr val="538135"/>
                </a:solidFill>
              </a:rPr>
              <a:t>Bog ga je odabrao iznad vas i obilno ga darovao znanjem i  snagom. Bog daje </a:t>
            </a:r>
            <a:r>
              <a:rPr sz="1600" spc="-10" dirty="0">
                <a:solidFill>
                  <a:srgbClr val="538135"/>
                </a:solidFill>
              </a:rPr>
              <a:t>vlast </a:t>
            </a:r>
            <a:r>
              <a:rPr sz="1600" spc="-5" dirty="0">
                <a:solidFill>
                  <a:srgbClr val="538135"/>
                </a:solidFill>
              </a:rPr>
              <a:t>kome </a:t>
            </a:r>
            <a:r>
              <a:rPr sz="1600" dirty="0">
                <a:solidFill>
                  <a:srgbClr val="538135"/>
                </a:solidFill>
              </a:rPr>
              <a:t>hoće </a:t>
            </a:r>
            <a:r>
              <a:rPr sz="1600" b="0" spc="-5" dirty="0">
                <a:latin typeface="Verdana"/>
                <a:cs typeface="Verdana"/>
              </a:rPr>
              <a:t>... </a:t>
            </a:r>
            <a:r>
              <a:rPr sz="1600" spc="-5" dirty="0">
                <a:solidFill>
                  <a:srgbClr val="538135"/>
                </a:solidFill>
              </a:rPr>
              <a:t>Njihov </a:t>
            </a:r>
            <a:r>
              <a:rPr sz="1600" b="0" spc="-5" dirty="0">
                <a:latin typeface="Verdana"/>
                <a:cs typeface="Verdana"/>
              </a:rPr>
              <a:t>(jevrejski) </a:t>
            </a:r>
            <a:r>
              <a:rPr sz="1600" spc="-5" dirty="0">
                <a:solidFill>
                  <a:srgbClr val="538135"/>
                </a:solidFill>
              </a:rPr>
              <a:t>poslanik im reče: „Znak  njegove </a:t>
            </a:r>
            <a:r>
              <a:rPr sz="1600" b="0" spc="-10" dirty="0">
                <a:latin typeface="Verdana"/>
                <a:cs typeface="Verdana"/>
              </a:rPr>
              <a:t>(izraelskog kralja </a:t>
            </a:r>
            <a:r>
              <a:rPr sz="1600" b="0" spc="-5" dirty="0">
                <a:latin typeface="Verdana"/>
                <a:cs typeface="Verdana"/>
              </a:rPr>
              <a:t>Saula) </a:t>
            </a:r>
            <a:r>
              <a:rPr sz="1600" spc="-5" dirty="0">
                <a:solidFill>
                  <a:srgbClr val="538135"/>
                </a:solidFill>
              </a:rPr>
              <a:t>moći je da </a:t>
            </a:r>
            <a:r>
              <a:rPr sz="1600" spc="-10" dirty="0">
                <a:solidFill>
                  <a:srgbClr val="538135"/>
                </a:solidFill>
              </a:rPr>
              <a:t>će vam </a:t>
            </a:r>
            <a:r>
              <a:rPr sz="1600" dirty="0">
                <a:solidFill>
                  <a:srgbClr val="538135"/>
                </a:solidFill>
              </a:rPr>
              <a:t>doći </a:t>
            </a:r>
            <a:r>
              <a:rPr sz="2200" u="heavy" spc="-5" dirty="0">
                <a:solidFill>
                  <a:srgbClr val="538135"/>
                </a:solidFill>
              </a:rPr>
              <a:t>kovčeg </a:t>
            </a:r>
            <a:r>
              <a:rPr sz="1600" spc="-5" dirty="0">
                <a:solidFill>
                  <a:srgbClr val="538135"/>
                </a:solidFill>
              </a:rPr>
              <a:t>u </a:t>
            </a:r>
            <a:r>
              <a:rPr sz="1600" dirty="0">
                <a:solidFill>
                  <a:srgbClr val="538135"/>
                </a:solidFill>
              </a:rPr>
              <a:t>kome </a:t>
            </a:r>
            <a:r>
              <a:rPr sz="1600" spc="-5" dirty="0">
                <a:solidFill>
                  <a:srgbClr val="538135"/>
                </a:solidFill>
              </a:rPr>
              <a:t>će </a:t>
            </a:r>
            <a:r>
              <a:rPr sz="1600" spc="490" dirty="0">
                <a:solidFill>
                  <a:srgbClr val="538135"/>
                </a:solidFill>
              </a:rPr>
              <a:t> </a:t>
            </a:r>
            <a:r>
              <a:rPr sz="1600" spc="-5" dirty="0">
                <a:solidFill>
                  <a:srgbClr val="538135"/>
                </a:solidFill>
              </a:rPr>
              <a:t>biti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8714" y="2771140"/>
            <a:ext cx="1986914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  <a:tab pos="998219" algn="l"/>
              </a:tabLst>
            </a:pPr>
            <a:r>
              <a:rPr sz="1600" spc="-5" dirty="0">
                <a:latin typeface="Verdana"/>
                <a:cs typeface="Verdana"/>
              </a:rPr>
              <a:t>–	</a:t>
            </a:r>
            <a:r>
              <a:rPr sz="2000" b="1" dirty="0">
                <a:latin typeface="Verdana"/>
                <a:cs typeface="Verdana"/>
              </a:rPr>
              <a:t>10	</a:t>
            </a:r>
            <a:r>
              <a:rPr sz="2000" b="1" spc="-5" dirty="0">
                <a:latin typeface="Verdana"/>
                <a:cs typeface="Verdana"/>
              </a:rPr>
              <a:t>B</a:t>
            </a:r>
            <a:r>
              <a:rPr sz="2000" b="1" spc="-10" dirty="0">
                <a:latin typeface="Verdana"/>
                <a:cs typeface="Verdana"/>
              </a:rPr>
              <a:t>o</a:t>
            </a:r>
            <a:r>
              <a:rPr sz="2000" b="1" dirty="0">
                <a:latin typeface="Verdana"/>
                <a:cs typeface="Verdana"/>
              </a:rPr>
              <a:t>ž</a:t>
            </a:r>
            <a:r>
              <a:rPr sz="2000" b="1" spc="-15" dirty="0">
                <a:latin typeface="Verdana"/>
                <a:cs typeface="Verdana"/>
              </a:rPr>
              <a:t>i</a:t>
            </a:r>
            <a:r>
              <a:rPr sz="2000" b="1" spc="-5" dirty="0">
                <a:latin typeface="Verdana"/>
                <a:cs typeface="Verdana"/>
              </a:rPr>
              <a:t>ji</a:t>
            </a:r>
            <a:r>
              <a:rPr sz="2000" b="1" dirty="0">
                <a:latin typeface="Verdana"/>
                <a:cs typeface="Verdana"/>
              </a:rPr>
              <a:t>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416" y="2821940"/>
            <a:ext cx="697547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2395" algn="l"/>
                <a:tab pos="1896110" algn="l"/>
                <a:tab pos="2792095" algn="l"/>
                <a:tab pos="4246245" algn="l"/>
                <a:tab pos="5635625" algn="l"/>
                <a:tab pos="6382385" algn="l"/>
              </a:tabLst>
            </a:pP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sm</a:t>
            </a:r>
            <a:r>
              <a:rPr sz="1600" b="1" spc="-15" dirty="0">
                <a:solidFill>
                  <a:srgbClr val="538135"/>
                </a:solidFill>
                <a:latin typeface="Verdana"/>
                <a:cs typeface="Verdana"/>
              </a:rPr>
              <a:t>i</a:t>
            </a:r>
            <a:r>
              <a:rPr sz="1600" b="1" spc="0" dirty="0">
                <a:solidFill>
                  <a:srgbClr val="538135"/>
                </a:solidFill>
                <a:latin typeface="Verdana"/>
                <a:cs typeface="Verdana"/>
              </a:rPr>
              <a:t>r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n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st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	o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d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	</a:t>
            </a:r>
            <a:r>
              <a:rPr sz="1600" b="1" spc="-15" dirty="0">
                <a:solidFill>
                  <a:srgbClr val="538135"/>
                </a:solidFill>
                <a:latin typeface="Verdana"/>
                <a:cs typeface="Verdana"/>
              </a:rPr>
              <a:t>v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a</a:t>
            </a:r>
            <a:r>
              <a:rPr sz="1600" b="1" spc="0" dirty="0">
                <a:solidFill>
                  <a:srgbClr val="538135"/>
                </a:solidFill>
                <a:latin typeface="Verdana"/>
                <a:cs typeface="Verdana"/>
              </a:rPr>
              <a:t>š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g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	</a:t>
            </a:r>
            <a:r>
              <a:rPr sz="1600" b="1" spc="0" dirty="0">
                <a:solidFill>
                  <a:srgbClr val="538135"/>
                </a:solidFill>
                <a:latin typeface="Verdana"/>
                <a:cs typeface="Verdana"/>
              </a:rPr>
              <a:t>G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sp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da</a:t>
            </a:r>
            <a:r>
              <a:rPr sz="1600" b="1" spc="-10" dirty="0">
                <a:solidFill>
                  <a:srgbClr val="538135"/>
                </a:solidFill>
                <a:latin typeface="Verdana"/>
                <a:cs typeface="Verdana"/>
              </a:rPr>
              <a:t>r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538135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spc="5" dirty="0">
                <a:latin typeface="Verdana"/>
                <a:cs typeface="Verdana"/>
              </a:rPr>
              <a:t>j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vr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j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15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og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B</a:t>
            </a:r>
            <a:r>
              <a:rPr sz="1600" spc="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ga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5" dirty="0">
                <a:latin typeface="Verdana"/>
                <a:cs typeface="Verdana"/>
              </a:rPr>
              <a:t>J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-20" dirty="0">
                <a:latin typeface="Verdana"/>
                <a:cs typeface="Verdana"/>
              </a:rPr>
              <a:t>h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5" dirty="0">
                <a:latin typeface="Verdana"/>
                <a:cs typeface="Verdana"/>
              </a:rPr>
              <a:t>zapovedi</a:t>
            </a:r>
            <a:r>
              <a:rPr sz="1600" spc="-5" dirty="0">
                <a:latin typeface="Verdana"/>
                <a:cs typeface="Verdana"/>
              </a:rPr>
              <a:t>)... </a:t>
            </a:r>
            <a:r>
              <a:rPr sz="1600" b="1" spc="-5" dirty="0">
                <a:solidFill>
                  <a:srgbClr val="538135"/>
                </a:solidFill>
                <a:latin typeface="Verdana"/>
                <a:cs typeface="Verdana"/>
              </a:rPr>
              <a:t>a koji nose meleki</a:t>
            </a:r>
            <a:r>
              <a:rPr sz="1600" b="1" spc="2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(anđeli).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416" y="6191415"/>
            <a:ext cx="91694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900"/>
              </a:lnSpc>
              <a:tabLst>
                <a:tab pos="1663064" algn="l"/>
                <a:tab pos="2624455" algn="l"/>
                <a:tab pos="3044825" algn="l"/>
              </a:tabLst>
            </a:pPr>
            <a:r>
              <a:rPr sz="1600" spc="-5" dirty="0">
                <a:latin typeface="Verdana"/>
                <a:cs typeface="Verdana"/>
              </a:rPr>
              <a:t>U Bibliji, u Prvoj knjizi Samuelovoj; 4:4, o </a:t>
            </a:r>
            <a:r>
              <a:rPr sz="1600" spc="-10" dirty="0">
                <a:latin typeface="Verdana"/>
                <a:cs typeface="Verdana"/>
              </a:rPr>
              <a:t>ovome </a:t>
            </a:r>
            <a:r>
              <a:rPr sz="1600" spc="-5" dirty="0">
                <a:latin typeface="Verdana"/>
                <a:cs typeface="Verdana"/>
              </a:rPr>
              <a:t>piše: </a:t>
            </a:r>
            <a:r>
              <a:rPr sz="1600" dirty="0">
                <a:latin typeface="Verdana"/>
                <a:cs typeface="Verdana"/>
              </a:rPr>
              <a:t>„</a:t>
            </a:r>
            <a:r>
              <a:rPr sz="1600" b="1" dirty="0">
                <a:latin typeface="Verdana"/>
                <a:cs typeface="Verdana"/>
              </a:rPr>
              <a:t>i </a:t>
            </a:r>
            <a:r>
              <a:rPr sz="1600" b="1" spc="-5" dirty="0">
                <a:latin typeface="Verdana"/>
                <a:cs typeface="Verdana"/>
              </a:rPr>
              <a:t>donesoše... Kovčeg zavjeta  Jahvea...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koji	stajaše	na	heruvimima</a:t>
            </a:r>
            <a:r>
              <a:rPr sz="1600" spc="-5" dirty="0">
                <a:latin typeface="Verdana"/>
                <a:cs typeface="Verdana"/>
              </a:rPr>
              <a:t>“ (jevrejska reč za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anđela).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3587496"/>
            <a:ext cx="4571998" cy="251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554" y="843788"/>
            <a:ext cx="237490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6550" algn="l"/>
              </a:tabLst>
            </a:pPr>
            <a:r>
              <a:rPr sz="1600" b="1" spc="-5" dirty="0">
                <a:latin typeface="Verdana"/>
                <a:cs typeface="Verdana"/>
              </a:rPr>
              <a:t>ili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u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Kur’anu,	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gde</a:t>
            </a:r>
            <a:r>
              <a:rPr sz="1600" b="1" spc="-8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su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843788"/>
            <a:ext cx="667258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61005" algn="l"/>
                <a:tab pos="4431665" algn="l"/>
              </a:tabLst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Ovde prikazujem</a:t>
            </a:r>
            <a:r>
              <a:rPr sz="1400" b="1" spc="5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broj</a:t>
            </a:r>
            <a:r>
              <a:rPr sz="1400" b="1" spc="-4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SVIH	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POGLAVLJA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1400" dirty="0">
                <a:latin typeface="Verdana"/>
                <a:cs typeface="Verdana"/>
              </a:rPr>
              <a:t>-  </a:t>
            </a:r>
            <a:r>
              <a:rPr sz="1600" b="1" spc="-5" dirty="0">
                <a:latin typeface="Verdana"/>
                <a:cs typeface="Verdana"/>
              </a:rPr>
              <a:t>unutar Kur’ana</a:t>
            </a:r>
            <a:r>
              <a:rPr sz="1600" b="1" spc="-9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...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995044" algn="l"/>
                <a:tab pos="1296670" algn="l"/>
              </a:tabLst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pomeni	ti	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jevrejski sadržaji</a:t>
            </a:r>
            <a:r>
              <a:rPr sz="1600" b="1" u="heavy" spc="38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927" y="1762759"/>
            <a:ext cx="5681980" cy="2404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87500"/>
              <a:buFont typeface="Verdana"/>
              <a:buChar char="-"/>
              <a:tabLst>
                <a:tab pos="241300" algn="l"/>
                <a:tab pos="241935" algn="l"/>
              </a:tabLst>
            </a:pP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Izraelci / Izraelićani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 čak 19</a:t>
            </a:r>
            <a:r>
              <a:rPr sz="1400" b="1" spc="-17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poglavlja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Verdana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87500"/>
              <a:buFont typeface="Verdana"/>
              <a:buChar char="-"/>
              <a:tabLst>
                <a:tab pos="241300" algn="l"/>
                <a:tab pos="241935" algn="l"/>
              </a:tabLst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jevrejska sveta knjiga </a:t>
            </a:r>
            <a:r>
              <a:rPr sz="1600" b="1" u="heavy" dirty="0">
                <a:solidFill>
                  <a:srgbClr val="4472C4"/>
                </a:solidFill>
                <a:latin typeface="Verdana"/>
                <a:cs typeface="Verdana"/>
              </a:rPr>
              <a:t>Tora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(arapski Tevrat)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434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36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Verdana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87500"/>
              <a:buFont typeface="Verdana"/>
              <a:buChar char="-"/>
              <a:tabLst>
                <a:tab pos="241300" algn="l"/>
                <a:tab pos="241935" algn="l"/>
              </a:tabLst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izraelski kraljevi Saul, David i Solomon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3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8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Verdana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87500"/>
              <a:buFont typeface="Verdana"/>
              <a:buChar char="-"/>
              <a:tabLst>
                <a:tab pos="241300" algn="l"/>
                <a:tab pos="241935" algn="l"/>
              </a:tabLst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Mojsije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2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37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72C4"/>
              </a:buClr>
              <a:buFont typeface="Verdana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87500"/>
              <a:buFont typeface="Verdana"/>
              <a:buChar char="-"/>
              <a:tabLst>
                <a:tab pos="241300" algn="l"/>
                <a:tab pos="241935" algn="l"/>
              </a:tabLst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Abraham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2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4472C4"/>
                </a:solidFill>
                <a:latin typeface="Verdana"/>
                <a:cs typeface="Verdana"/>
              </a:rPr>
              <a:t>25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069" y="4470480"/>
            <a:ext cx="10668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472C4"/>
                </a:solidFill>
                <a:latin typeface="Verdana"/>
                <a:cs typeface="Verdana"/>
              </a:rPr>
              <a:t>-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4445000"/>
            <a:ext cx="115252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Isak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254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200" y="4981528"/>
            <a:ext cx="153289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400" dirty="0">
                <a:solidFill>
                  <a:srgbClr val="4472C4"/>
                </a:solidFill>
                <a:latin typeface="Verdana"/>
                <a:cs typeface="Verdana"/>
              </a:rPr>
              <a:t>-	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Jakov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254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47" y="5517976"/>
            <a:ext cx="387413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400" dirty="0">
                <a:solidFill>
                  <a:srgbClr val="4472C4"/>
                </a:solidFill>
                <a:latin typeface="Verdana"/>
                <a:cs typeface="Verdana"/>
              </a:rPr>
              <a:t>-	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Aron 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(Mojsijev brat i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sveštenik)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2285" y="5543295"/>
            <a:ext cx="7346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 u</a:t>
            </a:r>
            <a:r>
              <a:rPr sz="1400" b="1" spc="37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8831" y="6052820"/>
            <a:ext cx="104203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Z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aha</a:t>
            </a:r>
            <a:r>
              <a:rPr sz="1600" b="1" spc="0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600" b="1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4105" y="6052820"/>
            <a:ext cx="156845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2505" algn="l"/>
                <a:tab pos="1301750" algn="l"/>
              </a:tabLst>
            </a:pPr>
            <a:r>
              <a:rPr sz="1600" b="1" spc="0" dirty="0">
                <a:solidFill>
                  <a:srgbClr val="4472C4"/>
                </a:solidFill>
                <a:latin typeface="Verdana"/>
                <a:cs typeface="Verdana"/>
              </a:rPr>
              <a:t>M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jam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1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100" y="6052820"/>
            <a:ext cx="317246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SzPct val="87500"/>
              <a:buFont typeface="Verdana"/>
              <a:buChar char="-"/>
              <a:tabLst>
                <a:tab pos="240665" algn="l"/>
                <a:tab pos="241300" algn="l"/>
                <a:tab pos="2490470" algn="l"/>
              </a:tabLst>
            </a:pPr>
            <a:r>
              <a:rPr sz="1600" b="1" u="heavy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st</a:t>
            </a:r>
            <a:r>
              <a:rPr sz="1600" b="1" u="heavy" spc="-10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600" b="1" u="heavy" spc="0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600" b="1" u="heavy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js</a:t>
            </a:r>
            <a:r>
              <a:rPr sz="1600" b="1" u="heavy" dirty="0">
                <a:solidFill>
                  <a:srgbClr val="4472C4"/>
                </a:solidFill>
                <a:latin typeface="Verdana"/>
                <a:cs typeface="Verdana"/>
              </a:rPr>
              <a:t>k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600" b="1" u="heavy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600" b="1" u="heavy" spc="-15" dirty="0">
                <a:solidFill>
                  <a:srgbClr val="4472C4"/>
                </a:solidFill>
                <a:latin typeface="Verdana"/>
                <a:cs typeface="Verdana"/>
              </a:rPr>
              <a:t>l</a:t>
            </a:r>
            <a:r>
              <a:rPr sz="1600" b="1" u="heavy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600" b="1" u="heavy" spc="-10" dirty="0">
                <a:solidFill>
                  <a:srgbClr val="4472C4"/>
                </a:solidFill>
                <a:latin typeface="Verdana"/>
                <a:cs typeface="Verdana"/>
              </a:rPr>
              <a:t>č</a:t>
            </a:r>
            <a:r>
              <a:rPr sz="1600" b="1" u="heavy" spc="5" dirty="0">
                <a:solidFill>
                  <a:srgbClr val="4472C4"/>
                </a:solidFill>
                <a:latin typeface="Verdana"/>
                <a:cs typeface="Verdana"/>
              </a:rPr>
              <a:t>n</a:t>
            </a:r>
            <a:r>
              <a:rPr sz="1600" b="1" u="heavy" spc="-10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600" b="1" u="heavy" spc="-5" dirty="0">
                <a:solidFill>
                  <a:srgbClr val="4472C4"/>
                </a:solidFill>
                <a:latin typeface="Verdana"/>
                <a:cs typeface="Verdana"/>
              </a:rPr>
              <a:t>st</a:t>
            </a:r>
            <a:r>
              <a:rPr sz="1600" b="1" u="heavy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: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1600" b="1" spc="0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z</a:t>
            </a:r>
            <a:r>
              <a:rPr sz="1600" b="1" spc="-10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600" b="1" spc="0" dirty="0">
                <a:solidFill>
                  <a:srgbClr val="4472C4"/>
                </a:solidFill>
                <a:latin typeface="Verdana"/>
                <a:cs typeface="Verdana"/>
              </a:rPr>
              <a:t>f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472C4"/>
              </a:buClr>
              <a:buFont typeface="Verdana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77777"/>
              <a:buFont typeface="Verdana"/>
              <a:buChar char="-"/>
              <a:tabLst>
                <a:tab pos="241300" algn="l"/>
              </a:tabLst>
            </a:pP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jevrejski 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Hram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13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708659"/>
            <a:ext cx="894270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Verdana"/>
              <a:buChar char="-"/>
              <a:tabLst>
                <a:tab pos="241300" algn="l"/>
                <a:tab pos="2484120" algn="l"/>
              </a:tabLst>
            </a:pP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Zavetni </a:t>
            </a:r>
            <a:r>
              <a:rPr sz="1800" b="1" u="heavy" dirty="0">
                <a:solidFill>
                  <a:srgbClr val="4472C4"/>
                </a:solidFill>
                <a:latin typeface="Verdana"/>
                <a:cs typeface="Verdana"/>
              </a:rPr>
              <a:t>KOVČEG</a:t>
            </a:r>
            <a:r>
              <a:rPr sz="1800" b="1" dirty="0">
                <a:solidFill>
                  <a:srgbClr val="4472C4"/>
                </a:solidFill>
                <a:latin typeface="Verdana"/>
                <a:cs typeface="Verdana"/>
              </a:rPr>
              <a:t>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37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82352"/>
              <a:buFont typeface="Verdana"/>
              <a:buChar char="-"/>
              <a:tabLst>
                <a:tab pos="241300" algn="l"/>
                <a:tab pos="1074420" algn="l"/>
                <a:tab pos="2030095" algn="l"/>
              </a:tabLst>
            </a:pPr>
            <a:r>
              <a:rPr sz="1700" b="1" u="heavy" spc="-5" dirty="0">
                <a:solidFill>
                  <a:srgbClr val="4472C4"/>
                </a:solidFill>
                <a:latin typeface="Verdana"/>
                <a:cs typeface="Verdana"/>
              </a:rPr>
              <a:t>Deset	božijih	zapovedi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Kur’an ih naziva „ploče“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–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misleći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kamene ploče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spc="-7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9" y="1834841"/>
            <a:ext cx="47580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23060" algn="l"/>
              </a:tabLst>
            </a:pPr>
            <a:r>
              <a:rPr sz="1400" dirty="0">
                <a:latin typeface="Verdana"/>
                <a:cs typeface="Verdana"/>
              </a:rPr>
              <a:t>-</a:t>
            </a:r>
            <a:r>
              <a:rPr sz="1400" spc="425" dirty="0"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Jevrejska	Sveta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(Obećana)  </a:t>
            </a:r>
            <a:r>
              <a:rPr sz="1800" b="1" spc="-5" dirty="0">
                <a:solidFill>
                  <a:srgbClr val="4472C4"/>
                </a:solidFill>
                <a:latin typeface="Verdana"/>
                <a:cs typeface="Verdana"/>
              </a:rPr>
              <a:t>zemlja</a:t>
            </a:r>
            <a:r>
              <a:rPr sz="1800" b="1" spc="-16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34" y="1885696"/>
            <a:ext cx="182181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2165" algn="l"/>
              </a:tabLst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2	</a:t>
            </a:r>
            <a:r>
              <a:rPr sz="1400" b="1" dirty="0">
                <a:latin typeface="Verdana"/>
                <a:cs typeface="Verdana"/>
              </a:rPr>
              <a:t>(tri</a:t>
            </a:r>
            <a:r>
              <a:rPr sz="1400" b="1" spc="39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puta)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572" y="460248"/>
            <a:ext cx="9287510" cy="96202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  <a:tabLst>
                <a:tab pos="3500754" algn="l"/>
                <a:tab pos="5247005" algn="l"/>
                <a:tab pos="5598795" algn="l"/>
                <a:tab pos="7197725" algn="l"/>
              </a:tabLst>
            </a:pPr>
            <a:r>
              <a:rPr sz="2600" b="1" spc="-5" dirty="0">
                <a:latin typeface="Verdana"/>
                <a:cs typeface="Verdana"/>
              </a:rPr>
              <a:t>KOLIKO</a:t>
            </a:r>
            <a:r>
              <a:rPr sz="2600" b="1" spc="5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PUTA</a:t>
            </a:r>
            <a:r>
              <a:rPr sz="2600" b="1" spc="4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SU	</a:t>
            </a:r>
            <a:r>
              <a:rPr sz="2600" b="1" spc="-5" dirty="0">
                <a:latin typeface="Verdana"/>
                <a:cs typeface="Verdana"/>
              </a:rPr>
              <a:t>JEVREJI	</a:t>
            </a:r>
            <a:r>
              <a:rPr sz="2600" b="1" dirty="0">
                <a:latin typeface="Verdana"/>
                <a:cs typeface="Verdana"/>
              </a:rPr>
              <a:t>i	IZRAEL	</a:t>
            </a:r>
            <a:r>
              <a:rPr sz="2600" b="1" spc="-5" dirty="0">
                <a:latin typeface="Verdana"/>
                <a:cs typeface="Verdana"/>
              </a:rPr>
              <a:t>POMENUTI</a:t>
            </a:r>
            <a:endParaRPr sz="2600">
              <a:latin typeface="Verdana"/>
              <a:cs typeface="Verdana"/>
            </a:endParaRPr>
          </a:p>
          <a:p>
            <a:pPr marL="67945">
              <a:lnSpc>
                <a:spcPct val="100000"/>
              </a:lnSpc>
              <a:spcBef>
                <a:spcPts val="550"/>
              </a:spcBef>
              <a:tabLst>
                <a:tab pos="529590" algn="l"/>
              </a:tabLst>
            </a:pPr>
            <a:r>
              <a:rPr sz="2600" b="1" dirty="0">
                <a:latin typeface="Verdana"/>
                <a:cs typeface="Verdana"/>
              </a:rPr>
              <a:t>u	</a:t>
            </a:r>
            <a:r>
              <a:rPr sz="2600" b="1" spc="-5" dirty="0">
                <a:latin typeface="Verdana"/>
                <a:cs typeface="Verdana"/>
              </a:rPr>
              <a:t>Kur’anu ...</a:t>
            </a:r>
            <a:r>
              <a:rPr sz="2600" b="1" spc="-4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pojedinačno!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676400"/>
            <a:ext cx="9171305" cy="526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Gore smo </a:t>
            </a:r>
            <a:r>
              <a:rPr sz="1400" spc="-10" dirty="0">
                <a:latin typeface="Verdana"/>
                <a:cs typeface="Verdana"/>
              </a:rPr>
              <a:t>govorili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10" dirty="0">
                <a:latin typeface="Verdana"/>
                <a:cs typeface="Verdana"/>
              </a:rPr>
              <a:t>„Poglavljima“ </a:t>
            </a:r>
            <a:r>
              <a:rPr sz="1400" dirty="0">
                <a:latin typeface="Verdana"/>
                <a:cs typeface="Verdana"/>
              </a:rPr>
              <a:t>... a sada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5" dirty="0">
                <a:latin typeface="Verdana"/>
                <a:cs typeface="Verdana"/>
              </a:rPr>
              <a:t>ukupnom broju</a:t>
            </a:r>
            <a:r>
              <a:rPr sz="1800" spc="-3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„</a:t>
            </a:r>
            <a:r>
              <a:rPr sz="1800" u="heavy" spc="-5" dirty="0">
                <a:latin typeface="Verdana"/>
                <a:cs typeface="Verdana"/>
              </a:rPr>
              <a:t>Pominjanja</a:t>
            </a:r>
            <a:r>
              <a:rPr sz="1800" spc="-5" dirty="0">
                <a:latin typeface="Verdana"/>
                <a:cs typeface="Verdana"/>
              </a:rPr>
              <a:t>“</a:t>
            </a:r>
            <a:r>
              <a:rPr sz="1400" spc="-5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3141345" algn="just">
              <a:lnSpc>
                <a:spcPct val="117200"/>
              </a:lnSpc>
              <a:spcBef>
                <a:spcPts val="1490"/>
              </a:spcBef>
            </a:pPr>
            <a:r>
              <a:rPr sz="1400" b="1" spc="-5" dirty="0">
                <a:latin typeface="Verdana"/>
                <a:cs typeface="Verdana"/>
              </a:rPr>
              <a:t>Muhamed</a:t>
            </a:r>
            <a:r>
              <a:rPr sz="1400" b="1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kroz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njega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Bog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Allah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muslimanskom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verovanju)  </a:t>
            </a:r>
            <a:r>
              <a:rPr sz="1400" b="1" spc="-5" dirty="0">
                <a:latin typeface="Verdana"/>
                <a:cs typeface="Verdana"/>
              </a:rPr>
              <a:t>Jevreje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Izrael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Kur’anu </a:t>
            </a:r>
            <a:r>
              <a:rPr sz="1400" spc="-5" dirty="0">
                <a:latin typeface="Verdana"/>
                <a:cs typeface="Verdana"/>
              </a:rPr>
              <a:t>svojim rečima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komentarima </a:t>
            </a:r>
            <a:r>
              <a:rPr sz="1400" spc="-10" dirty="0">
                <a:latin typeface="Verdana"/>
                <a:cs typeface="Verdana"/>
              </a:rPr>
              <a:t>koje  </a:t>
            </a:r>
            <a:r>
              <a:rPr sz="1400" spc="-5" dirty="0">
                <a:latin typeface="Verdana"/>
                <a:cs typeface="Verdana"/>
              </a:rPr>
              <a:t>daje zapisati </a:t>
            </a:r>
            <a:r>
              <a:rPr sz="1400" dirty="0">
                <a:latin typeface="Verdana"/>
                <a:cs typeface="Verdana"/>
              </a:rPr>
              <a:t>o </a:t>
            </a:r>
            <a:r>
              <a:rPr sz="1400" spc="-5" dirty="0">
                <a:latin typeface="Verdana"/>
                <a:cs typeface="Verdana"/>
              </a:rPr>
              <a:t>njima, </a:t>
            </a:r>
            <a:r>
              <a:rPr sz="1400" b="1" spc="-5" dirty="0">
                <a:latin typeface="Verdana"/>
                <a:cs typeface="Verdana"/>
              </a:rPr>
              <a:t>pominje  117  puta</a:t>
            </a:r>
            <a:r>
              <a:rPr sz="1400" spc="-5" dirty="0">
                <a:latin typeface="Verdana"/>
                <a:cs typeface="Verdana"/>
              </a:rPr>
              <a:t>, bilo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kao:</a:t>
            </a:r>
            <a:endParaRPr sz="1400">
              <a:latin typeface="Verdana"/>
              <a:cs typeface="Verdana"/>
            </a:endParaRPr>
          </a:p>
          <a:p>
            <a:pPr marL="12700" indent="62230" algn="just">
              <a:lnSpc>
                <a:spcPct val="100000"/>
              </a:lnSpc>
              <a:spcBef>
                <a:spcPts val="1410"/>
              </a:spcBef>
              <a:buChar char="-"/>
              <a:tabLst>
                <a:tab pos="218440" algn="l"/>
              </a:tabLst>
            </a:pPr>
            <a:r>
              <a:rPr sz="1400" dirty="0">
                <a:latin typeface="Verdana"/>
                <a:cs typeface="Verdana"/>
              </a:rPr>
              <a:t>Deca </a:t>
            </a:r>
            <a:r>
              <a:rPr sz="1400" spc="-5" dirty="0">
                <a:latin typeface="Verdana"/>
                <a:cs typeface="Verdana"/>
              </a:rPr>
              <a:t>Izraela </a:t>
            </a:r>
            <a:r>
              <a:rPr sz="14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sinovi </a:t>
            </a:r>
            <a:r>
              <a:rPr sz="1400" spc="-10" dirty="0">
                <a:latin typeface="Verdana"/>
                <a:cs typeface="Verdana"/>
              </a:rPr>
              <a:t>Izraela </a:t>
            </a:r>
            <a:r>
              <a:rPr sz="1400" spc="-5" dirty="0">
                <a:latin typeface="Verdana"/>
                <a:cs typeface="Verdana"/>
              </a:rPr>
              <a:t>(Banu Izrael/Izraelićani)</a:t>
            </a:r>
            <a:endParaRPr sz="1400">
              <a:latin typeface="Verdana"/>
              <a:cs typeface="Verdana"/>
            </a:endParaRPr>
          </a:p>
          <a:p>
            <a:pPr marL="280670" indent="-205740" algn="just">
              <a:lnSpc>
                <a:spcPct val="100000"/>
              </a:lnSpc>
              <a:spcBef>
                <a:spcPts val="1425"/>
              </a:spcBef>
              <a:buChar char="-"/>
              <a:tabLst>
                <a:tab pos="281305" algn="l"/>
              </a:tabLst>
            </a:pPr>
            <a:r>
              <a:rPr sz="1400" spc="-10" dirty="0">
                <a:latin typeface="Verdana"/>
                <a:cs typeface="Verdana"/>
              </a:rPr>
              <a:t>Al-Jahud/Jahudi</a:t>
            </a:r>
            <a:r>
              <a:rPr sz="1400" spc="-5" dirty="0">
                <a:latin typeface="Verdana"/>
                <a:cs typeface="Verdana"/>
              </a:rPr>
              <a:t> (Jevreji)</a:t>
            </a:r>
            <a:endParaRPr sz="1400">
              <a:latin typeface="Verdana"/>
              <a:cs typeface="Verdana"/>
            </a:endParaRPr>
          </a:p>
          <a:p>
            <a:pPr marL="12700" marR="7721600" indent="62230">
              <a:lnSpc>
                <a:spcPct val="184200"/>
              </a:lnSpc>
              <a:spcBef>
                <a:spcPts val="840"/>
              </a:spcBef>
              <a:buChar char="-"/>
              <a:tabLst>
                <a:tab pos="281305" algn="l"/>
              </a:tabLst>
            </a:pPr>
            <a:r>
              <a:rPr sz="1400" dirty="0">
                <a:latin typeface="Verdana"/>
                <a:cs typeface="Verdana"/>
              </a:rPr>
              <a:t>Narod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Knjige  ili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- </a:t>
            </a:r>
            <a:r>
              <a:rPr sz="1400" spc="-5" dirty="0">
                <a:latin typeface="Verdana"/>
                <a:cs typeface="Verdana"/>
              </a:rPr>
              <a:t>kao Jevreji </a:t>
            </a:r>
            <a:r>
              <a:rPr sz="1400" spc="-10" dirty="0">
                <a:latin typeface="Verdana"/>
                <a:cs typeface="Verdana"/>
              </a:rPr>
              <a:t>koji </a:t>
            </a:r>
            <a:r>
              <a:rPr sz="1400" dirty="0">
                <a:latin typeface="Verdana"/>
                <a:cs typeface="Verdana"/>
              </a:rPr>
              <a:t>su u </a:t>
            </a:r>
            <a:r>
              <a:rPr sz="1400" spc="-5" dirty="0">
                <a:latin typeface="Verdana"/>
                <a:cs typeface="Verdana"/>
              </a:rPr>
              <a:t>Kur’anu pomenuti </a:t>
            </a:r>
            <a:r>
              <a:rPr sz="1400" spc="-10" dirty="0">
                <a:latin typeface="Verdana"/>
                <a:cs typeface="Verdana"/>
              </a:rPr>
              <a:t>neimenovano,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kao:</a:t>
            </a:r>
            <a:endParaRPr sz="14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Kada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je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Mojsije rekao svom narodu </a:t>
            </a:r>
            <a:r>
              <a:rPr sz="1400" spc="-5" dirty="0">
                <a:latin typeface="Verdana"/>
                <a:cs typeface="Verdana"/>
              </a:rPr>
              <a:t>(dakle Jevrejima)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ili</a:t>
            </a:r>
            <a:endParaRPr sz="1400">
              <a:latin typeface="Verdana"/>
              <a:cs typeface="Verdana"/>
            </a:endParaRPr>
          </a:p>
          <a:p>
            <a:pPr marL="12700" marR="3141345" indent="456565">
              <a:lnSpc>
                <a:spcPct val="117200"/>
              </a:lnSpc>
              <a:spcBef>
                <a:spcPts val="1120"/>
              </a:spcBef>
            </a:pP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Oni kojima 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dat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Tevrat </a:t>
            </a:r>
            <a:r>
              <a:rPr sz="1400" spc="-5" dirty="0">
                <a:latin typeface="Verdana"/>
                <a:cs typeface="Verdana"/>
              </a:rPr>
              <a:t>(jevrejska </a:t>
            </a:r>
            <a:r>
              <a:rPr sz="1400" spc="-45" dirty="0">
                <a:latin typeface="Verdana"/>
                <a:cs typeface="Verdana"/>
              </a:rPr>
              <a:t>Tora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„Pet </a:t>
            </a:r>
            <a:r>
              <a:rPr sz="1400" spc="-5" dirty="0">
                <a:latin typeface="Verdana"/>
                <a:cs typeface="Verdana"/>
              </a:rPr>
              <a:t>Knjiga  Mojsijevih“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dakle Jevreji)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ili</a:t>
            </a:r>
            <a:endParaRPr sz="1400">
              <a:latin typeface="Verdana"/>
              <a:cs typeface="Verdana"/>
            </a:endParaRPr>
          </a:p>
          <a:p>
            <a:pPr marL="594360">
              <a:lnSpc>
                <a:spcPct val="100000"/>
              </a:lnSpc>
              <a:spcBef>
                <a:spcPts val="1410"/>
              </a:spcBef>
            </a:pP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kako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će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se oni </a:t>
            </a:r>
            <a:r>
              <a:rPr sz="1400" dirty="0">
                <a:latin typeface="Verdana"/>
                <a:cs typeface="Verdana"/>
              </a:rPr>
              <a:t>(dakle </a:t>
            </a:r>
            <a:r>
              <a:rPr sz="1400" spc="-5" dirty="0">
                <a:latin typeface="Verdana"/>
                <a:cs typeface="Verdana"/>
              </a:rPr>
              <a:t>Jevreji)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obraćati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tebi da im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sudiš,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imaju Tevrat </a:t>
            </a:r>
            <a:r>
              <a:rPr sz="1400" spc="-5" dirty="0">
                <a:latin typeface="Verdana"/>
                <a:cs typeface="Verdana"/>
              </a:rPr>
              <a:t>(jevrejsku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Toru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95"/>
              </a:spcBef>
            </a:pP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Pet </a:t>
            </a:r>
            <a:r>
              <a:rPr sz="1400" spc="-5" dirty="0">
                <a:latin typeface="Verdana"/>
                <a:cs typeface="Verdana"/>
              </a:rPr>
              <a:t>Knjiga Mojsijevih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dakle Jevreji), itd.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8600" y="2578348"/>
            <a:ext cx="3140073" cy="360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80" y="672592"/>
            <a:ext cx="4458970" cy="168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Dakle,  NEĆU  </a:t>
            </a:r>
            <a:r>
              <a:rPr sz="1400" b="1" dirty="0">
                <a:latin typeface="Verdana"/>
                <a:cs typeface="Verdana"/>
              </a:rPr>
              <a:t>DA</a:t>
            </a:r>
            <a:r>
              <a:rPr sz="1400" b="1" spc="459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POLITIZUJEM…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latin typeface="Verdana"/>
                <a:cs typeface="Verdana"/>
              </a:rPr>
              <a:t>ali hoću da </a:t>
            </a:r>
            <a:r>
              <a:rPr sz="1400" b="1" spc="-5" dirty="0">
                <a:latin typeface="Verdana"/>
                <a:cs typeface="Verdana"/>
              </a:rPr>
              <a:t>kažem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naglasim </a:t>
            </a:r>
            <a:r>
              <a:rPr sz="1400" b="1" dirty="0">
                <a:latin typeface="Verdana"/>
                <a:cs typeface="Verdana"/>
              </a:rPr>
              <a:t>da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se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1099"/>
              </a:lnSpc>
              <a:spcBef>
                <a:spcPts val="1220"/>
              </a:spcBef>
              <a:tabLst>
                <a:tab pos="1226820" algn="l"/>
                <a:tab pos="1400810" algn="l"/>
                <a:tab pos="1830705" algn="l"/>
                <a:tab pos="3234055" algn="l"/>
                <a:tab pos="3308350" algn="l"/>
                <a:tab pos="4281170" algn="l"/>
              </a:tabLst>
            </a:pPr>
            <a:r>
              <a:rPr sz="1800" b="1" u="heavy" spc="-10" dirty="0">
                <a:latin typeface="Verdana"/>
                <a:cs typeface="Verdana"/>
              </a:rPr>
              <a:t>J</a:t>
            </a:r>
            <a:r>
              <a:rPr sz="1800" b="1" u="heavy" spc="5" dirty="0">
                <a:latin typeface="Verdana"/>
                <a:cs typeface="Verdana"/>
              </a:rPr>
              <a:t>e</a:t>
            </a:r>
            <a:r>
              <a:rPr sz="1800" b="1" u="heavy" spc="-10" dirty="0">
                <a:latin typeface="Verdana"/>
                <a:cs typeface="Verdana"/>
              </a:rPr>
              <a:t>v</a:t>
            </a:r>
            <a:r>
              <a:rPr sz="1800" b="1" u="heavy" spc="5" dirty="0">
                <a:latin typeface="Verdana"/>
                <a:cs typeface="Verdana"/>
              </a:rPr>
              <a:t>re</a:t>
            </a:r>
            <a:r>
              <a:rPr sz="1800" b="1" u="heavy" spc="-10" dirty="0">
                <a:latin typeface="Verdana"/>
                <a:cs typeface="Verdana"/>
              </a:rPr>
              <a:t>j</a:t>
            </a:r>
            <a:r>
              <a:rPr sz="1800" b="1" u="heavy" dirty="0">
                <a:latin typeface="Verdana"/>
                <a:cs typeface="Verdana"/>
              </a:rPr>
              <a:t>i		i	I</a:t>
            </a:r>
            <a:r>
              <a:rPr sz="1800" b="1" u="heavy" spc="5" dirty="0">
                <a:latin typeface="Verdana"/>
                <a:cs typeface="Verdana"/>
              </a:rPr>
              <a:t>z</a:t>
            </a:r>
            <a:r>
              <a:rPr sz="1800" b="1" u="heavy" dirty="0">
                <a:latin typeface="Verdana"/>
                <a:cs typeface="Verdana"/>
              </a:rPr>
              <a:t>r</a:t>
            </a:r>
            <a:r>
              <a:rPr sz="1800" b="1" u="heavy" spc="-5" dirty="0">
                <a:latin typeface="Verdana"/>
                <a:cs typeface="Verdana"/>
              </a:rPr>
              <a:t>aelci,</a:t>
            </a:r>
            <a:r>
              <a:rPr sz="1800" b="1" u="heavy" dirty="0">
                <a:latin typeface="Verdana"/>
                <a:cs typeface="Verdana"/>
              </a:rPr>
              <a:t>	</a:t>
            </a:r>
            <a:r>
              <a:rPr sz="1800" b="1" u="heavy" spc="-5" dirty="0">
                <a:latin typeface="Verdana"/>
                <a:cs typeface="Verdana"/>
              </a:rPr>
              <a:t>da</a:t>
            </a:r>
            <a:r>
              <a:rPr sz="1800" b="1" u="heavy" dirty="0">
                <a:latin typeface="Verdana"/>
                <a:cs typeface="Verdana"/>
              </a:rPr>
              <a:t>k</a:t>
            </a:r>
            <a:r>
              <a:rPr sz="1800" b="1" u="heavy" spc="-5" dirty="0">
                <a:latin typeface="Verdana"/>
                <a:cs typeface="Verdana"/>
              </a:rPr>
              <a:t>le	u 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u="heavy" spc="-5" dirty="0">
                <a:latin typeface="Verdana"/>
                <a:cs typeface="Verdana"/>
              </a:rPr>
              <a:t>Kur’anu	pominju		</a:t>
            </a:r>
            <a:r>
              <a:rPr sz="1800" b="1" u="heavy" dirty="0">
                <a:latin typeface="Verdana"/>
                <a:cs typeface="Verdana"/>
              </a:rPr>
              <a:t>117</a:t>
            </a:r>
            <a:r>
              <a:rPr sz="1800" b="1" u="heavy" spc="-165" dirty="0">
                <a:latin typeface="Verdana"/>
                <a:cs typeface="Verdana"/>
              </a:rPr>
              <a:t> </a:t>
            </a:r>
            <a:r>
              <a:rPr sz="1800" b="1" u="heavy" spc="-5" dirty="0">
                <a:latin typeface="Verdana"/>
                <a:cs typeface="Verdana"/>
              </a:rPr>
              <a:t>puta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Verdana"/>
                <a:cs typeface="Verdana"/>
              </a:rPr>
              <a:t>…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080000"/>
            <a:ext cx="874839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  <a:tab pos="943610" algn="l"/>
                <a:tab pos="2879090" algn="l"/>
                <a:tab pos="3216910" algn="l"/>
                <a:tab pos="5628005" algn="l"/>
                <a:tab pos="6718300" algn="l"/>
              </a:tabLst>
            </a:pPr>
            <a:r>
              <a:rPr sz="2200" b="1" spc="-5" dirty="0">
                <a:latin typeface="Verdana"/>
                <a:cs typeface="Verdana"/>
              </a:rPr>
              <a:t>…	</a:t>
            </a:r>
            <a:r>
              <a:rPr sz="2600" b="1" dirty="0">
                <a:latin typeface="Verdana"/>
                <a:cs typeface="Verdana"/>
              </a:rPr>
              <a:t>a	</a:t>
            </a:r>
            <a:r>
              <a:rPr sz="2600" b="1" spc="-5" dirty="0">
                <a:latin typeface="Verdana"/>
                <a:cs typeface="Verdana"/>
              </a:rPr>
              <a:t>Palestina	</a:t>
            </a:r>
            <a:r>
              <a:rPr sz="2600" b="1" dirty="0">
                <a:latin typeface="Verdana"/>
                <a:cs typeface="Verdana"/>
              </a:rPr>
              <a:t>i	“Palestinci”	</a:t>
            </a:r>
            <a:r>
              <a:rPr sz="2600" b="1" u="heavy" spc="-5" dirty="0">
                <a:latin typeface="Verdana"/>
                <a:cs typeface="Verdana"/>
              </a:rPr>
              <a:t>NITI	</a:t>
            </a:r>
            <a:r>
              <a:rPr sz="2600" b="1" u="heavy" dirty="0">
                <a:latin typeface="Verdana"/>
                <a:cs typeface="Verdana"/>
              </a:rPr>
              <a:t>JEDNOM</a:t>
            </a:r>
            <a:r>
              <a:rPr sz="2600" b="1" u="heavy" spc="-105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…</a:t>
            </a:r>
            <a:endParaRPr sz="26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5450" y="5891810"/>
          <a:ext cx="9209405" cy="73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30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dirty="0">
                          <a:latin typeface="Verdana"/>
                          <a:cs typeface="Verdana"/>
                        </a:rPr>
                        <a:t>…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758825" algn="l"/>
                          <a:tab pos="2598420" algn="l"/>
                        </a:tabLst>
                      </a:pPr>
                      <a:r>
                        <a:rPr sz="2200" b="1" u="heavy" spc="-5" dirty="0">
                          <a:latin typeface="Verdana"/>
                          <a:cs typeface="Verdana"/>
                        </a:rPr>
                        <a:t>jer	Palestinci	tada</a:t>
                      </a:r>
                      <a:r>
                        <a:rPr sz="2200" b="1" spc="-5" dirty="0">
                          <a:latin typeface="Verdana"/>
                          <a:cs typeface="Verdana"/>
                        </a:rPr>
                        <a:t>,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dirty="0">
                          <a:latin typeface="Verdana"/>
                          <a:cs typeface="Verdana"/>
                        </a:rPr>
                        <a:t>dakle,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spc="-5" dirty="0">
                          <a:latin typeface="Verdana"/>
                          <a:cs typeface="Verdana"/>
                        </a:rPr>
                        <a:t>definitivno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17830" algn="l"/>
                          <a:tab pos="1015365" algn="l"/>
                        </a:tabLst>
                      </a:pPr>
                      <a:r>
                        <a:rPr sz="2200" b="1" u="heavy" spc="-5" dirty="0">
                          <a:latin typeface="Verdana"/>
                          <a:cs typeface="Verdana"/>
                        </a:rPr>
                        <a:t>i	</a:t>
                      </a:r>
                      <a:r>
                        <a:rPr sz="2200" b="1" u="heavy" spc="-10" dirty="0">
                          <a:latin typeface="Verdana"/>
                          <a:cs typeface="Verdana"/>
                        </a:rPr>
                        <a:t>ne	</a:t>
                      </a:r>
                      <a:r>
                        <a:rPr sz="2200" b="1" u="heavy" spc="-5" dirty="0">
                          <a:latin typeface="Verdana"/>
                          <a:cs typeface="Verdana"/>
                        </a:rPr>
                        <a:t>postoje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0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200" b="1" spc="-10" dirty="0">
                          <a:latin typeface="Verdana"/>
                          <a:cs typeface="Verdana"/>
                        </a:rPr>
                        <a:t>...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071245" algn="l"/>
                          <a:tab pos="1557020" algn="l"/>
                          <a:tab pos="2043430" algn="l"/>
                        </a:tabLst>
                      </a:pPr>
                      <a:r>
                        <a:rPr sz="2200" b="1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22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200" b="1" spc="-5" dirty="0">
                          <a:latin typeface="Verdana"/>
                          <a:cs typeface="Verdana"/>
                        </a:rPr>
                        <a:t>nije	</a:t>
                      </a:r>
                      <a:r>
                        <a:rPr sz="2200" b="1" dirty="0">
                          <a:latin typeface="Verdana"/>
                          <a:cs typeface="Verdana"/>
                        </a:rPr>
                        <a:t>ih	</a:t>
                      </a:r>
                      <a:r>
                        <a:rPr sz="2200" b="1" spc="-5" dirty="0">
                          <a:latin typeface="Verdana"/>
                          <a:cs typeface="Verdana"/>
                        </a:rPr>
                        <a:t>ni	bilo!</a:t>
                      </a:r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44870" y="457200"/>
            <a:ext cx="3573778" cy="426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460248"/>
            <a:ext cx="9287510" cy="49720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</a:pPr>
            <a:r>
              <a:rPr sz="2600" spc="-5" dirty="0"/>
              <a:t>PROROCI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44500" y="1414779"/>
            <a:ext cx="9171305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Sledeći</a:t>
            </a:r>
            <a:r>
              <a:rPr sz="1400" b="1" spc="2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IZUZETNO</a:t>
            </a:r>
            <a:r>
              <a:rPr sz="1400" b="1" spc="21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VAŽAN</a:t>
            </a:r>
            <a:r>
              <a:rPr sz="1400" b="1" spc="204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momenat</a:t>
            </a:r>
            <a:r>
              <a:rPr sz="1400" b="1" spc="2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pomena</a:t>
            </a:r>
            <a:r>
              <a:rPr sz="1400" b="1" spc="204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Jevreja</a:t>
            </a:r>
            <a:r>
              <a:rPr sz="1400" b="1" spc="2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21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Kur’anu</a:t>
            </a:r>
            <a:r>
              <a:rPr sz="1400" b="1" spc="2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2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činjenica</a:t>
            </a:r>
            <a:r>
              <a:rPr sz="1400" spc="2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</a:t>
            </a:r>
            <a:r>
              <a:rPr sz="1400" spc="2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</a:t>
            </a:r>
            <a:r>
              <a:rPr sz="1400" spc="2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229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Kur’anu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1411605" algn="l"/>
                <a:tab pos="2524125" algn="l"/>
                <a:tab pos="3002280" algn="l"/>
                <a:tab pos="4538345" algn="l"/>
              </a:tabLst>
            </a:pPr>
            <a:r>
              <a:rPr sz="1400" b="1" spc="-5" dirty="0">
                <a:latin typeface="Verdana"/>
                <a:cs typeface="Verdana"/>
              </a:rPr>
              <a:t>imenom</a:t>
            </a:r>
            <a:r>
              <a:rPr sz="1400" b="1" spc="275" dirty="0">
                <a:latin typeface="Verdana"/>
                <a:cs typeface="Verdana"/>
              </a:rPr>
              <a:t> </a:t>
            </a:r>
            <a:r>
              <a:rPr sz="1800" b="1" u="heavy" dirty="0">
                <a:latin typeface="Verdana"/>
                <a:cs typeface="Verdana"/>
              </a:rPr>
              <a:t>od	</a:t>
            </a:r>
            <a:r>
              <a:rPr sz="1800" b="1" u="heavy" spc="-5" dirty="0">
                <a:latin typeface="Verdana"/>
                <a:cs typeface="Verdana"/>
              </a:rPr>
              <a:t>ukupno	</a:t>
            </a:r>
            <a:r>
              <a:rPr sz="1800" b="1" u="heavy" dirty="0">
                <a:latin typeface="Verdana"/>
                <a:cs typeface="Verdana"/>
              </a:rPr>
              <a:t>25	</a:t>
            </a:r>
            <a:r>
              <a:rPr sz="1800" b="1" u="heavy" spc="-5" dirty="0">
                <a:latin typeface="Verdana"/>
                <a:cs typeface="Verdana"/>
              </a:rPr>
              <a:t>pomenutih	</a:t>
            </a:r>
            <a:r>
              <a:rPr sz="1800" b="1" u="heavy" dirty="0">
                <a:latin typeface="Verdana"/>
                <a:cs typeface="Verdana"/>
              </a:rPr>
              <a:t>proroka  </a:t>
            </a:r>
            <a:r>
              <a:rPr sz="1400" dirty="0">
                <a:latin typeface="Verdana"/>
                <a:cs typeface="Verdana"/>
              </a:rPr>
              <a:t>(po </a:t>
            </a:r>
            <a:r>
              <a:rPr sz="1400" spc="-5" dirty="0">
                <a:latin typeface="Verdana"/>
                <a:cs typeface="Verdana"/>
              </a:rPr>
              <a:t>muslimanskom </a:t>
            </a:r>
            <a:r>
              <a:rPr sz="1400" spc="-10" dirty="0">
                <a:latin typeface="Verdana"/>
                <a:cs typeface="Verdana"/>
              </a:rPr>
              <a:t>verovanju</a:t>
            </a:r>
            <a:r>
              <a:rPr sz="1400" spc="-3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proroka)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5520" y="2038096"/>
            <a:ext cx="78981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  <a:tab pos="1106805" algn="l"/>
                <a:tab pos="1329055" algn="l"/>
                <a:tab pos="2211705" algn="l"/>
                <a:tab pos="2540635" algn="l"/>
                <a:tab pos="3627120" algn="l"/>
                <a:tab pos="5923915" algn="l"/>
                <a:tab pos="6137275" algn="l"/>
                <a:tab pos="7244080" algn="l"/>
              </a:tabLst>
            </a:pPr>
            <a:r>
              <a:rPr sz="1400" b="1" spc="-5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u	li</a:t>
            </a:r>
            <a:r>
              <a:rPr sz="1400" b="1" spc="-10" dirty="0">
                <a:latin typeface="Verdana"/>
                <a:cs typeface="Verdana"/>
              </a:rPr>
              <a:t>k</a:t>
            </a:r>
            <a:r>
              <a:rPr sz="1400" b="1" spc="-5" dirty="0">
                <a:latin typeface="Verdana"/>
                <a:cs typeface="Verdana"/>
              </a:rPr>
              <a:t>ov</a:t>
            </a:r>
            <a:r>
              <a:rPr sz="1400" b="1" dirty="0">
                <a:latin typeface="Verdana"/>
                <a:cs typeface="Verdana"/>
              </a:rPr>
              <a:t>i	i	l</a:t>
            </a:r>
            <a:r>
              <a:rPr sz="1400" b="1" spc="-15" dirty="0">
                <a:latin typeface="Verdana"/>
                <a:cs typeface="Verdana"/>
              </a:rPr>
              <a:t>i</a:t>
            </a:r>
            <a:r>
              <a:rPr sz="1400" b="1" dirty="0">
                <a:latin typeface="Verdana"/>
                <a:cs typeface="Verdana"/>
              </a:rPr>
              <a:t>č</a:t>
            </a:r>
            <a:r>
              <a:rPr sz="1400" b="1" spc="-5" dirty="0">
                <a:latin typeface="Verdana"/>
                <a:cs typeface="Verdana"/>
              </a:rPr>
              <a:t>nost</a:t>
            </a:r>
            <a:r>
              <a:rPr sz="1400" b="1" dirty="0">
                <a:latin typeface="Verdana"/>
                <a:cs typeface="Verdana"/>
              </a:rPr>
              <a:t>i	iz	</a:t>
            </a:r>
            <a:r>
              <a:rPr sz="1400" b="1" spc="-5" dirty="0">
                <a:latin typeface="Verdana"/>
                <a:cs typeface="Verdana"/>
              </a:rPr>
              <a:t>j</a:t>
            </a:r>
            <a:r>
              <a:rPr sz="1400" b="1" dirty="0">
                <a:latin typeface="Verdana"/>
                <a:cs typeface="Verdana"/>
              </a:rPr>
              <a:t>ev</a:t>
            </a:r>
            <a:r>
              <a:rPr sz="1400" b="1" spc="-15" dirty="0">
                <a:latin typeface="Verdana"/>
                <a:cs typeface="Verdana"/>
              </a:rPr>
              <a:t>r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js</a:t>
            </a:r>
            <a:r>
              <a:rPr sz="1400" b="1" spc="-20" dirty="0">
                <a:latin typeface="Verdana"/>
                <a:cs typeface="Verdana"/>
              </a:rPr>
              <a:t>k</a:t>
            </a:r>
            <a:r>
              <a:rPr sz="1400" b="1" dirty="0">
                <a:latin typeface="Verdana"/>
                <a:cs typeface="Verdana"/>
              </a:rPr>
              <a:t>e	</a:t>
            </a:r>
            <a:r>
              <a:rPr sz="1400" b="1" spc="-5" dirty="0">
                <a:latin typeface="Verdana"/>
                <a:cs typeface="Verdana"/>
              </a:rPr>
              <a:t>B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10" dirty="0">
                <a:latin typeface="Verdana"/>
                <a:cs typeface="Verdana"/>
              </a:rPr>
              <a:t>b</a:t>
            </a:r>
            <a:r>
              <a:rPr sz="1400" b="1" dirty="0">
                <a:latin typeface="Verdana"/>
                <a:cs typeface="Verdana"/>
              </a:rPr>
              <a:t>li</a:t>
            </a:r>
            <a:r>
              <a:rPr sz="1400" b="1" spc="-5" dirty="0">
                <a:latin typeface="Verdana"/>
                <a:cs typeface="Verdana"/>
              </a:rPr>
              <a:t>j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1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</a:t>
            </a:r>
            <a:r>
              <a:rPr sz="1400" spc="-5" dirty="0">
                <a:latin typeface="Verdana"/>
                <a:cs typeface="Verdana"/>
              </a:rPr>
              <a:t>Sta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g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</a:t>
            </a:r>
            <a:r>
              <a:rPr sz="1400" spc="-20" dirty="0">
                <a:latin typeface="Verdana"/>
                <a:cs typeface="Verdana"/>
              </a:rPr>
              <a:t>av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ta</a:t>
            </a:r>
            <a:r>
              <a:rPr sz="1400" dirty="0">
                <a:latin typeface="Verdana"/>
                <a:cs typeface="Verdana"/>
              </a:rPr>
              <a:t>)	i	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40" dirty="0">
                <a:latin typeface="Verdana"/>
                <a:cs typeface="Verdana"/>
              </a:rPr>
              <a:t>v</a:t>
            </a:r>
            <a:r>
              <a:rPr sz="1400" spc="-5" dirty="0">
                <a:latin typeface="Verdana"/>
                <a:cs typeface="Verdana"/>
              </a:rPr>
              <a:t>an</a:t>
            </a:r>
            <a:r>
              <a:rPr sz="1400" dirty="0">
                <a:latin typeface="Verdana"/>
                <a:cs typeface="Verdana"/>
              </a:rPr>
              <a:t>đ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a	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spc="5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spc="-15" dirty="0">
                <a:latin typeface="Verdana"/>
                <a:cs typeface="Verdana"/>
              </a:rPr>
              <a:t>og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987296"/>
            <a:ext cx="105346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5010" algn="l"/>
              </a:tabLst>
            </a:pPr>
            <a:r>
              <a:rPr sz="1800" b="1" u="heavy" spc="-5" dirty="0">
                <a:latin typeface="Verdana"/>
                <a:cs typeface="Verdana"/>
              </a:rPr>
              <a:t>n</a:t>
            </a:r>
            <a:r>
              <a:rPr sz="1800" b="1" u="heavy" spc="-15" dirty="0">
                <a:latin typeface="Verdana"/>
                <a:cs typeface="Verdana"/>
              </a:rPr>
              <a:t>j</a:t>
            </a:r>
            <a:r>
              <a:rPr sz="1800" b="1" u="heavy" spc="-5" dirty="0">
                <a:latin typeface="Verdana"/>
                <a:cs typeface="Verdana"/>
              </a:rPr>
              <a:t>ih</a:t>
            </a:r>
            <a:r>
              <a:rPr sz="1800" b="1" u="heavy" dirty="0">
                <a:latin typeface="Verdana"/>
                <a:cs typeface="Verdana"/>
              </a:rPr>
              <a:t>	22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spc="-10" dirty="0">
                <a:latin typeface="Verdana"/>
                <a:cs typeface="Verdana"/>
              </a:rPr>
              <a:t>zaveta).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321" y="3011932"/>
            <a:ext cx="9171940" cy="281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2F5496"/>
                </a:solidFill>
                <a:latin typeface="Verdana"/>
                <a:cs typeface="Verdana"/>
              </a:rPr>
              <a:t>A  </a:t>
            </a:r>
            <a:r>
              <a:rPr sz="2000" b="1" spc="-5" dirty="0">
                <a:solidFill>
                  <a:srgbClr val="2F5496"/>
                </a:solidFill>
                <a:latin typeface="Verdana"/>
                <a:cs typeface="Verdana"/>
              </a:rPr>
              <a:t>od  tih  </a:t>
            </a:r>
            <a:r>
              <a:rPr sz="2000" b="1" dirty="0">
                <a:solidFill>
                  <a:srgbClr val="2F5496"/>
                </a:solidFill>
                <a:latin typeface="Verdana"/>
                <a:cs typeface="Verdana"/>
              </a:rPr>
              <a:t>22 …  </a:t>
            </a:r>
            <a:r>
              <a:rPr sz="2000" b="1" u="heavy" spc="-5" dirty="0">
                <a:solidFill>
                  <a:srgbClr val="2F5496"/>
                </a:solidFill>
                <a:latin typeface="Verdana"/>
                <a:cs typeface="Verdana"/>
              </a:rPr>
              <a:t>PETNAEST  (15)  su JEVREJI</a:t>
            </a:r>
            <a:r>
              <a:rPr sz="2000" b="1" u="heavy" spc="-190" dirty="0">
                <a:solidFill>
                  <a:srgbClr val="2F5496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!!!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100"/>
              </a:lnSpc>
            </a:pPr>
            <a:r>
              <a:rPr sz="1400" spc="-30" dirty="0">
                <a:latin typeface="Verdana"/>
                <a:cs typeface="Verdana"/>
              </a:rPr>
              <a:t>Treba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naglasiti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da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svi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Kur’anu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pomenuti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“KAO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PROROCI”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…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stvarnom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životu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ZA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JEVREJE  NISU SVI </a:t>
            </a:r>
            <a:r>
              <a:rPr sz="1400" spc="-10" dirty="0">
                <a:latin typeface="Verdana"/>
                <a:cs typeface="Verdana"/>
              </a:rPr>
              <a:t>bili </a:t>
            </a:r>
            <a:r>
              <a:rPr sz="1400" spc="-5" dirty="0">
                <a:latin typeface="Verdana"/>
                <a:cs typeface="Verdana"/>
              </a:rPr>
              <a:t>PROROCI… </a:t>
            </a:r>
            <a:r>
              <a:rPr sz="1400" spc="-10" dirty="0">
                <a:latin typeface="Verdana"/>
                <a:cs typeface="Verdana"/>
              </a:rPr>
              <a:t>već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proroci </a:t>
            </a:r>
            <a:r>
              <a:rPr sz="1400" spc="-10" dirty="0">
                <a:latin typeface="Verdana"/>
                <a:cs typeface="Verdana"/>
              </a:rPr>
              <a:t>ali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rodonačelnici kao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Abraham, Isak, Jakov </a:t>
            </a:r>
            <a:r>
              <a:rPr sz="1400" dirty="0">
                <a:latin typeface="Verdana"/>
                <a:cs typeface="Verdana"/>
              </a:rPr>
              <a:t>…. </a:t>
            </a:r>
            <a:r>
              <a:rPr sz="1400" spc="-10" dirty="0">
                <a:latin typeface="Verdana"/>
                <a:cs typeface="Verdana"/>
              </a:rPr>
              <a:t>Ili vođe,  </a:t>
            </a:r>
            <a:r>
              <a:rPr sz="1400" spc="-5" dirty="0">
                <a:latin typeface="Verdana"/>
                <a:cs typeface="Verdana"/>
              </a:rPr>
              <a:t>kraljevi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vladari, kao: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Jozef,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Solomon, David </a:t>
            </a:r>
            <a:r>
              <a:rPr sz="1400" dirty="0">
                <a:latin typeface="Verdana"/>
                <a:cs typeface="Verdana"/>
              </a:rPr>
              <a:t>… </a:t>
            </a:r>
            <a:r>
              <a:rPr sz="1400" spc="-10" dirty="0">
                <a:latin typeface="Verdana"/>
                <a:cs typeface="Verdana"/>
              </a:rPr>
              <a:t>Ili </a:t>
            </a:r>
            <a:r>
              <a:rPr sz="1400" spc="-5" dirty="0">
                <a:latin typeface="Verdana"/>
                <a:cs typeface="Verdana"/>
              </a:rPr>
              <a:t>duhovne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vođe Mojsije, Aron, Johanan,  Jošua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6300"/>
              </a:lnSpc>
            </a:pP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prilogu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je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Tabela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sa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prikazom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imena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svih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tih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u="heavy" dirty="0">
                <a:latin typeface="Verdana"/>
                <a:cs typeface="Verdana"/>
              </a:rPr>
              <a:t>petnaest</a:t>
            </a:r>
            <a:r>
              <a:rPr sz="1400" b="1" u="heavy" spc="-60" dirty="0">
                <a:latin typeface="Verdana"/>
                <a:cs typeface="Verdana"/>
              </a:rPr>
              <a:t> </a:t>
            </a:r>
            <a:r>
              <a:rPr sz="1400" b="1" u="heavy" spc="-5" dirty="0">
                <a:latin typeface="Verdana"/>
                <a:cs typeface="Verdana"/>
              </a:rPr>
              <a:t>proroka</a:t>
            </a:r>
            <a:r>
              <a:rPr sz="1400" b="1" u="heavy" spc="-5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–</a:t>
            </a:r>
            <a:r>
              <a:rPr sz="1400" b="1" spc="-150" dirty="0">
                <a:latin typeface="Verdana"/>
                <a:cs typeface="Verdana"/>
              </a:rPr>
              <a:t> </a:t>
            </a:r>
            <a:r>
              <a:rPr sz="1800" b="1" u="heavy" spc="-5" dirty="0">
                <a:latin typeface="Verdana"/>
                <a:cs typeface="Verdana"/>
              </a:rPr>
              <a:t>Jevreja</a:t>
            </a:r>
            <a:r>
              <a:rPr sz="1400" b="1" spc="-5" dirty="0">
                <a:latin typeface="Verdana"/>
                <a:cs typeface="Verdana"/>
              </a:rPr>
              <a:t>,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koji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pominju 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Kur’anu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6303788"/>
            <a:ext cx="258254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Uz </a:t>
            </a:r>
            <a:r>
              <a:rPr sz="1400" spc="-10" dirty="0">
                <a:latin typeface="Verdana"/>
                <a:cs typeface="Verdana"/>
              </a:rPr>
              <a:t>njihova </a:t>
            </a:r>
            <a:r>
              <a:rPr sz="1400" spc="-5" dirty="0">
                <a:latin typeface="Verdana"/>
                <a:cs typeface="Verdana"/>
              </a:rPr>
              <a:t>jevrejska</a:t>
            </a:r>
            <a:r>
              <a:rPr sz="1400" spc="4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imena,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7762" y="6303788"/>
            <a:ext cx="644588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data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njihova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arpska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imena,</a:t>
            </a:r>
            <a:r>
              <a:rPr sz="1400" spc="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odnosno</a:t>
            </a:r>
            <a:r>
              <a:rPr sz="1400" spc="1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kako</a:t>
            </a:r>
            <a:r>
              <a:rPr sz="1400" spc="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arapskom</a:t>
            </a:r>
            <a:r>
              <a:rPr sz="1400" spc="1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jeziku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552172"/>
            <a:ext cx="471868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„čitaju“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izgovaraju </a:t>
            </a:r>
            <a:r>
              <a:rPr sz="1400" spc="-5" dirty="0">
                <a:latin typeface="Verdana"/>
                <a:cs typeface="Verdana"/>
              </a:rPr>
              <a:t>ta njihova JEVREJSKA </a:t>
            </a:r>
            <a:r>
              <a:rPr sz="1400" dirty="0">
                <a:latin typeface="Verdana"/>
                <a:cs typeface="Verdana"/>
              </a:rPr>
              <a:t>imena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59740"/>
            <a:ext cx="716534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II nagrada na Savezovom</a:t>
            </a:r>
            <a:r>
              <a:rPr sz="2800" dirty="0"/>
              <a:t> </a:t>
            </a:r>
            <a:r>
              <a:rPr sz="2800" spc="-5" dirty="0"/>
              <a:t>konkursu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25780" y="13792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" y="13792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876" y="1379219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18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5047" y="13792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5047" y="13792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827" y="1382267"/>
            <a:ext cx="0" cy="5244465"/>
          </a:xfrm>
          <a:custGeom>
            <a:avLst/>
            <a:gdLst/>
            <a:ahLst/>
            <a:cxnLst/>
            <a:rect l="l" t="t" r="r" b="b"/>
            <a:pathLst>
              <a:path h="5244465">
                <a:moveTo>
                  <a:pt x="0" y="0"/>
                </a:moveTo>
                <a:lnTo>
                  <a:pt x="0" y="524408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8096" y="1382267"/>
            <a:ext cx="0" cy="5244465"/>
          </a:xfrm>
          <a:custGeom>
            <a:avLst/>
            <a:gdLst/>
            <a:ahLst/>
            <a:cxnLst/>
            <a:rect l="l" t="t" r="r" b="b"/>
            <a:pathLst>
              <a:path h="5244465">
                <a:moveTo>
                  <a:pt x="0" y="0"/>
                </a:moveTo>
                <a:lnTo>
                  <a:pt x="0" y="524408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876" y="6623304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18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21171" y="2364712"/>
            <a:ext cx="190373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Kao </a:t>
            </a:r>
            <a:r>
              <a:rPr sz="1600" spc="-5" dirty="0">
                <a:latin typeface="Verdana"/>
                <a:cs typeface="Verdana"/>
              </a:rPr>
              <a:t>i </a:t>
            </a:r>
            <a:r>
              <a:rPr sz="1600" spc="-10" dirty="0">
                <a:latin typeface="Verdana"/>
                <a:cs typeface="Verdana"/>
              </a:rPr>
              <a:t>iz </a:t>
            </a:r>
            <a:r>
              <a:rPr sz="1600" spc="-5" dirty="0">
                <a:latin typeface="Verdana"/>
                <a:cs typeface="Verdana"/>
              </a:rPr>
              <a:t>mog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rada: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6844" y="2858515"/>
            <a:ext cx="155130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3505" algn="l"/>
              </a:tabLst>
            </a:pPr>
            <a:r>
              <a:rPr sz="1600" b="1" spc="-15" dirty="0">
                <a:latin typeface="Verdana"/>
                <a:cs typeface="Verdana"/>
              </a:rPr>
              <a:t>P</a:t>
            </a:r>
            <a:r>
              <a:rPr sz="1600" b="1" spc="0" dirty="0">
                <a:latin typeface="Verdana"/>
                <a:cs typeface="Verdana"/>
              </a:rPr>
              <a:t>R</a:t>
            </a:r>
            <a:r>
              <a:rPr sz="1600" b="1" spc="-5" dirty="0">
                <a:latin typeface="Verdana"/>
                <a:cs typeface="Verdana"/>
              </a:rPr>
              <a:t>OR</a:t>
            </a:r>
            <a:r>
              <a:rPr sz="1600" b="1" spc="0" dirty="0">
                <a:latin typeface="Verdana"/>
                <a:cs typeface="Verdana"/>
              </a:rPr>
              <a:t>O</a:t>
            </a:r>
            <a:r>
              <a:rPr sz="1600" b="1" spc="-10" dirty="0">
                <a:latin typeface="Verdana"/>
                <a:cs typeface="Verdana"/>
              </a:rPr>
              <a:t>C</a:t>
            </a:r>
            <a:r>
              <a:rPr sz="1600" b="1" spc="-5" dirty="0">
                <a:latin typeface="Verdana"/>
                <a:cs typeface="Verdana"/>
              </a:rPr>
              <a:t>I</a:t>
            </a:r>
            <a:r>
              <a:rPr sz="1600" b="1" dirty="0">
                <a:latin typeface="Verdana"/>
                <a:cs typeface="Verdana"/>
              </a:rPr>
              <a:t>	</a:t>
            </a:r>
            <a:r>
              <a:rPr sz="1600" b="1" spc="-5" dirty="0">
                <a:latin typeface="Verdana"/>
                <a:cs typeface="Verdana"/>
              </a:rPr>
              <a:t>U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1171" y="2855345"/>
            <a:ext cx="189865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99"/>
              </a:lnSpc>
              <a:tabLst>
                <a:tab pos="1358265" algn="l"/>
                <a:tab pos="1397635" algn="l"/>
              </a:tabLst>
            </a:pPr>
            <a:r>
              <a:rPr sz="1600" spc="-10" dirty="0">
                <a:latin typeface="Verdana"/>
                <a:cs typeface="Verdana"/>
              </a:rPr>
              <a:t>„</a:t>
            </a:r>
            <a:r>
              <a:rPr sz="1600" b="1" spc="-5" dirty="0">
                <a:latin typeface="Verdana"/>
                <a:cs typeface="Verdana"/>
              </a:rPr>
              <a:t>JEVREJI,</a:t>
            </a:r>
            <a:r>
              <a:rPr sz="1600" b="1" dirty="0">
                <a:latin typeface="Verdana"/>
                <a:cs typeface="Verdana"/>
              </a:rPr>
              <a:t>		</a:t>
            </a:r>
            <a:r>
              <a:rPr sz="1600" b="1" spc="5" dirty="0">
                <a:latin typeface="Verdana"/>
                <a:cs typeface="Verdana"/>
              </a:rPr>
              <a:t>K</a:t>
            </a:r>
            <a:r>
              <a:rPr sz="1600" b="1" spc="-10" dirty="0">
                <a:latin typeface="Verdana"/>
                <a:cs typeface="Verdana"/>
              </a:rPr>
              <a:t>A</a:t>
            </a:r>
            <a:r>
              <a:rPr sz="1600" b="1" spc="-5" dirty="0">
                <a:latin typeface="Verdana"/>
                <a:cs typeface="Verdana"/>
              </a:rPr>
              <a:t>O  KUR’ANU	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2909" y="3105403"/>
            <a:ext cx="1955164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MUSLIMANSKOM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21171" y="3352291"/>
            <a:ext cx="3717290" cy="1246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VEROVANJU</a:t>
            </a:r>
            <a:r>
              <a:rPr sz="1600" spc="-5" dirty="0">
                <a:latin typeface="Verdana"/>
                <a:cs typeface="Verdana"/>
              </a:rPr>
              <a:t>“,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1299"/>
              </a:lnSpc>
              <a:tabLst>
                <a:tab pos="377825" algn="l"/>
                <a:tab pos="882650" algn="l"/>
                <a:tab pos="1446530" algn="l"/>
                <a:tab pos="1870075" algn="l"/>
                <a:tab pos="2138680" algn="l"/>
                <a:tab pos="2478405" algn="l"/>
                <a:tab pos="2548255" algn="l"/>
                <a:tab pos="3453765" algn="l"/>
              </a:tabLst>
            </a:pPr>
            <a:r>
              <a:rPr sz="1600" spc="-5" dirty="0">
                <a:latin typeface="Verdana"/>
                <a:cs typeface="Verdana"/>
              </a:rPr>
              <a:t>za	</a:t>
            </a:r>
            <a:r>
              <a:rPr sz="1600" spc="-15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oji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0" dirty="0">
                <a:latin typeface="Verdana"/>
                <a:cs typeface="Verdana"/>
              </a:rPr>
              <a:t>a</a:t>
            </a:r>
            <a:r>
              <a:rPr sz="1600" spc="-5" dirty="0">
                <a:latin typeface="Verdana"/>
                <a:cs typeface="Verdana"/>
              </a:rPr>
              <a:t>m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dob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dirty="0">
                <a:latin typeface="Verdana"/>
                <a:cs typeface="Verdana"/>
              </a:rPr>
              <a:t>	2</a:t>
            </a:r>
            <a:r>
              <a:rPr sz="1600" spc="-5" dirty="0">
                <a:latin typeface="Verdana"/>
                <a:cs typeface="Verdana"/>
              </a:rPr>
              <a:t>.</a:t>
            </a:r>
            <a:r>
              <a:rPr sz="1600" dirty="0">
                <a:latin typeface="Verdana"/>
                <a:cs typeface="Verdana"/>
              </a:rPr>
              <a:t>	n</a:t>
            </a:r>
            <a:r>
              <a:rPr sz="1600" spc="-5" dirty="0">
                <a:latin typeface="Verdana"/>
                <a:cs typeface="Verdana"/>
              </a:rPr>
              <a:t>ag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adu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a  S</a:t>
            </a:r>
            <a:r>
              <a:rPr sz="1600" spc="-20" dirty="0">
                <a:latin typeface="Verdana"/>
                <a:cs typeface="Verdana"/>
              </a:rPr>
              <a:t>a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zov</a:t>
            </a:r>
            <a:r>
              <a:rPr sz="1600" spc="-5" dirty="0">
                <a:latin typeface="Verdana"/>
                <a:cs typeface="Verdana"/>
              </a:rPr>
              <a:t>om</a:t>
            </a:r>
            <a:r>
              <a:rPr sz="1600" dirty="0">
                <a:latin typeface="Verdana"/>
                <a:cs typeface="Verdana"/>
              </a:rPr>
              <a:t>		57</a:t>
            </a:r>
            <a:r>
              <a:rPr sz="1600" spc="-5" dirty="0">
                <a:latin typeface="Verdana"/>
                <a:cs typeface="Verdana"/>
              </a:rPr>
              <a:t>.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ag</a:t>
            </a:r>
            <a:r>
              <a:rPr sz="1600" spc="-4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ad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om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094740" algn="l"/>
              </a:tabLst>
            </a:pPr>
            <a:r>
              <a:rPr sz="1600" spc="-10" dirty="0">
                <a:latin typeface="Verdana"/>
                <a:cs typeface="Verdana"/>
              </a:rPr>
              <a:t>konkursu	</a:t>
            </a:r>
            <a:r>
              <a:rPr sz="1600" dirty="0">
                <a:latin typeface="Verdana"/>
                <a:cs typeface="Verdana"/>
              </a:rPr>
              <a:t>2013.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godine.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2130" y="1381890"/>
            <a:ext cx="4044313" cy="523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9900" y="669605"/>
            <a:ext cx="3989704" cy="131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  <a:tabLst>
                <a:tab pos="294005" algn="l"/>
                <a:tab pos="850900" algn="l"/>
                <a:tab pos="1175385" algn="l"/>
                <a:tab pos="1384300" algn="l"/>
                <a:tab pos="1812289" algn="l"/>
                <a:tab pos="2178050" algn="l"/>
                <a:tab pos="2606040" algn="l"/>
                <a:tab pos="2983865" algn="l"/>
              </a:tabLst>
            </a:pPr>
            <a:r>
              <a:rPr sz="1400" dirty="0">
                <a:latin typeface="Verdana"/>
                <a:cs typeface="Verdana"/>
              </a:rPr>
              <a:t>A	d</a:t>
            </a:r>
            <a:r>
              <a:rPr sz="1400" spc="-5" dirty="0">
                <a:latin typeface="Verdana"/>
                <a:cs typeface="Verdana"/>
              </a:rPr>
              <a:t>at</a:t>
            </a:r>
            <a:r>
              <a:rPr sz="1400" dirty="0">
                <a:latin typeface="Verdana"/>
                <a:cs typeface="Verdana"/>
              </a:rPr>
              <a:t>o	</a:t>
            </a:r>
            <a:r>
              <a:rPr sz="1400" spc="-1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	i	š</a:t>
            </a:r>
            <a:r>
              <a:rPr sz="1400" spc="-1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a	su	o</a:t>
            </a:r>
            <a:r>
              <a:rPr sz="1400" spc="-1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i	po	</a:t>
            </a:r>
            <a:r>
              <a:rPr sz="1400" spc="-1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re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m  </a:t>
            </a:r>
            <a:r>
              <a:rPr sz="1400" spc="-10" dirty="0">
                <a:latin typeface="Verdana"/>
                <a:cs typeface="Verdana"/>
              </a:rPr>
              <a:t>verovanju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veri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istoriji, </a:t>
            </a:r>
            <a:r>
              <a:rPr sz="1400" spc="-10" dirty="0">
                <a:latin typeface="Verdana"/>
                <a:cs typeface="Verdana"/>
              </a:rPr>
              <a:t>ustvari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bili...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  <a:spcBef>
                <a:spcPts val="1440"/>
              </a:spcBef>
            </a:pPr>
            <a:r>
              <a:rPr sz="1400" spc="-15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KOLIKO SU PUTA oni POMENUTI </a:t>
            </a:r>
            <a:r>
              <a:rPr sz="1400" b="1" dirty="0">
                <a:latin typeface="Verdana"/>
                <a:cs typeface="Verdana"/>
              </a:rPr>
              <a:t>U  KUR’ANU</a:t>
            </a:r>
            <a:r>
              <a:rPr sz="1400" b="1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!!!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" y="457200"/>
            <a:ext cx="4482729" cy="6844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005128"/>
            <a:ext cx="9170035" cy="121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  <a:tabLst>
                <a:tab pos="4246245" algn="l"/>
                <a:tab pos="4508500" algn="l"/>
              </a:tabLst>
            </a:pPr>
            <a:r>
              <a:rPr sz="1400" spc="-10" dirty="0">
                <a:latin typeface="Verdana"/>
                <a:cs typeface="Verdana"/>
              </a:rPr>
              <a:t>Ova </a:t>
            </a:r>
            <a:r>
              <a:rPr sz="1400" dirty="0">
                <a:latin typeface="Verdana"/>
                <a:cs typeface="Verdana"/>
              </a:rPr>
              <a:t>slika </a:t>
            </a:r>
            <a:r>
              <a:rPr sz="1400" spc="-5" dirty="0">
                <a:latin typeface="Verdana"/>
                <a:cs typeface="Verdana"/>
              </a:rPr>
              <a:t>je naslovna stranica</a:t>
            </a:r>
            <a:r>
              <a:rPr sz="1400" spc="40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jedne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b="1" u="heavy" spc="-5" dirty="0">
                <a:latin typeface="Verdana"/>
                <a:cs typeface="Verdana"/>
              </a:rPr>
              <a:t>KNJIGE	</a:t>
            </a:r>
            <a:r>
              <a:rPr sz="1400" b="1" u="heavy" dirty="0">
                <a:latin typeface="Verdana"/>
                <a:cs typeface="Verdana"/>
              </a:rPr>
              <a:t>o	</a:t>
            </a:r>
            <a:r>
              <a:rPr sz="1400" b="1" u="heavy" spc="-5" dirty="0">
                <a:latin typeface="Verdana"/>
                <a:cs typeface="Verdana"/>
              </a:rPr>
              <a:t>Palestini</a:t>
            </a:r>
            <a:r>
              <a:rPr sz="1400" spc="-5" dirty="0">
                <a:latin typeface="Verdana"/>
                <a:cs typeface="Verdana"/>
              </a:rPr>
              <a:t>, napisana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strane arapskog</a:t>
            </a:r>
            <a:r>
              <a:rPr sz="1400" spc="3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autora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koji </a:t>
            </a:r>
            <a:r>
              <a:rPr sz="1400" dirty="0">
                <a:latin typeface="Verdana"/>
                <a:cs typeface="Verdana"/>
              </a:rPr>
              <a:t> se </a:t>
            </a:r>
            <a:r>
              <a:rPr sz="1400" spc="-15" dirty="0">
                <a:latin typeface="Verdana"/>
                <a:cs typeface="Verdana"/>
              </a:rPr>
              <a:t>zove  </a:t>
            </a:r>
            <a:r>
              <a:rPr sz="1400" b="1" spc="-5" dirty="0">
                <a:latin typeface="Verdana"/>
                <a:cs typeface="Verdana"/>
              </a:rPr>
              <a:t>Harun</a:t>
            </a:r>
            <a:r>
              <a:rPr sz="1400" b="1" spc="4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Yahja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Zašto ovo </a:t>
            </a:r>
            <a:r>
              <a:rPr sz="1400" spc="-5" dirty="0">
                <a:latin typeface="Verdana"/>
                <a:cs typeface="Verdana"/>
              </a:rPr>
              <a:t>prikazujem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SVA ova TRI IMENA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u="sng" spc="-5" dirty="0">
                <a:latin typeface="Verdana"/>
                <a:cs typeface="Verdana"/>
              </a:rPr>
              <a:t>Palestina </a:t>
            </a:r>
            <a:r>
              <a:rPr sz="1400" dirty="0">
                <a:latin typeface="Verdana"/>
                <a:cs typeface="Verdana"/>
              </a:rPr>
              <a:t>/ </a:t>
            </a:r>
            <a:r>
              <a:rPr sz="1400" u="sng" dirty="0">
                <a:latin typeface="Verdana"/>
                <a:cs typeface="Verdana"/>
              </a:rPr>
              <a:t>Harun  </a:t>
            </a:r>
            <a:r>
              <a:rPr sz="1400" dirty="0">
                <a:latin typeface="Verdana"/>
                <a:cs typeface="Verdana"/>
              </a:rPr>
              <a:t>/ </a:t>
            </a:r>
            <a:r>
              <a:rPr sz="1400" u="sng" spc="-5" dirty="0">
                <a:latin typeface="Verdana"/>
                <a:cs typeface="Verdana"/>
              </a:rPr>
              <a:t>Jahja  </a:t>
            </a:r>
            <a:r>
              <a:rPr sz="1400" dirty="0">
                <a:latin typeface="Verdana"/>
                <a:cs typeface="Verdana"/>
              </a:rPr>
              <a:t>- 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SU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JEVREJSKA</a:t>
            </a:r>
            <a:r>
              <a:rPr sz="1400" b="1" u="heavy" spc="7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!!!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4675" y="457200"/>
            <a:ext cx="3820159" cy="5093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43" y="421009"/>
            <a:ext cx="9171940" cy="578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200"/>
              </a:lnSpc>
            </a:pPr>
            <a:r>
              <a:rPr sz="1400" dirty="0">
                <a:latin typeface="Verdana"/>
                <a:cs typeface="Verdana"/>
              </a:rPr>
              <a:t>Ime </a:t>
            </a:r>
            <a:r>
              <a:rPr sz="1400" spc="-5" dirty="0">
                <a:latin typeface="Verdana"/>
                <a:cs typeface="Verdana"/>
              </a:rPr>
              <a:t>’</a:t>
            </a:r>
            <a:r>
              <a:rPr sz="1400" b="1" spc="-5" dirty="0">
                <a:latin typeface="Verdana"/>
                <a:cs typeface="Verdana"/>
              </a:rPr>
              <a:t>Palestina</a:t>
            </a:r>
            <a:r>
              <a:rPr sz="1400" spc="-5" dirty="0">
                <a:latin typeface="Verdana"/>
                <a:cs typeface="Verdana"/>
              </a:rPr>
              <a:t>’ dolazi od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hebrejske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reči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Plištim-Pelištim (Filistin) </a:t>
            </a:r>
            <a:r>
              <a:rPr sz="1400" dirty="0">
                <a:latin typeface="Verdana"/>
                <a:cs typeface="Verdana"/>
              </a:rPr>
              <a:t>što na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HEBREJSKOM jeziku  </a:t>
            </a:r>
            <a:r>
              <a:rPr sz="1400" spc="-5" dirty="0">
                <a:latin typeface="Verdana"/>
                <a:cs typeface="Verdana"/>
              </a:rPr>
              <a:t>znači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„Osvajač-Okupator-Invazor“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ime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kojim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su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nazivali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grčki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narod,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kao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jedan 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20" dirty="0">
                <a:latin typeface="Verdana"/>
                <a:cs typeface="Verdana"/>
              </a:rPr>
              <a:t>tzv.anih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spc="-5" dirty="0">
                <a:latin typeface="Verdana"/>
                <a:cs typeface="Verdana"/>
              </a:rPr>
              <a:t>naroda sa mora</a:t>
            </a:r>
            <a:r>
              <a:rPr sz="1400" spc="-5" dirty="0">
                <a:latin typeface="Verdana"/>
                <a:cs typeface="Verdana"/>
              </a:rPr>
              <a:t>“ naselio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prostoru današnje Gaze. Mnogo </a:t>
            </a:r>
            <a:r>
              <a:rPr sz="1400" spc="-15" dirty="0">
                <a:latin typeface="Verdana"/>
                <a:cs typeface="Verdana"/>
              </a:rPr>
              <a:t>vekova </a:t>
            </a:r>
            <a:r>
              <a:rPr sz="1400" spc="-5" dirty="0">
                <a:latin typeface="Verdana"/>
                <a:cs typeface="Verdana"/>
              </a:rPr>
              <a:t>kasnije </a:t>
            </a:r>
            <a:r>
              <a:rPr sz="1400" spc="-15" dirty="0">
                <a:latin typeface="Verdana"/>
                <a:cs typeface="Verdana"/>
              </a:rPr>
              <a:t>to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HEBREJSKO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IME </a:t>
            </a:r>
            <a:r>
              <a:rPr sz="1400" spc="-5" dirty="0">
                <a:latin typeface="Verdana"/>
                <a:cs typeface="Verdana"/>
              </a:rPr>
              <a:t>stari Rimljani su </a:t>
            </a:r>
            <a:r>
              <a:rPr sz="1400" spc="-10" dirty="0">
                <a:latin typeface="Verdana"/>
                <a:cs typeface="Verdana"/>
              </a:rPr>
              <a:t>izgovarali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latinskom jeziku </a:t>
            </a:r>
            <a:r>
              <a:rPr sz="1400" spc="-10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Filistejce.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105"/>
              </a:spcBef>
            </a:pPr>
            <a:r>
              <a:rPr sz="1400" dirty="0">
                <a:latin typeface="Verdana"/>
                <a:cs typeface="Verdana"/>
              </a:rPr>
              <a:t>Dakle </a:t>
            </a:r>
            <a:r>
              <a:rPr sz="1400" spc="-10" dirty="0">
                <a:latin typeface="Verdana"/>
                <a:cs typeface="Verdana"/>
              </a:rPr>
              <a:t>ti </a:t>
            </a:r>
            <a:r>
              <a:rPr sz="1400" b="1" spc="-5" dirty="0">
                <a:latin typeface="Verdana"/>
                <a:cs typeface="Verdana"/>
              </a:rPr>
              <a:t>GRČKI </a:t>
            </a:r>
            <a:r>
              <a:rPr sz="1400" spc="-5" dirty="0">
                <a:latin typeface="Verdana"/>
                <a:cs typeface="Verdana"/>
              </a:rPr>
              <a:t>Filistini (latinski Filistejci)   </a:t>
            </a:r>
            <a:r>
              <a:rPr sz="1400" dirty="0">
                <a:latin typeface="Verdana"/>
                <a:cs typeface="Verdana"/>
              </a:rPr>
              <a:t>su   </a:t>
            </a:r>
            <a:r>
              <a:rPr sz="1400" spc="-5" dirty="0">
                <a:latin typeface="Verdana"/>
                <a:cs typeface="Verdana"/>
              </a:rPr>
              <a:t>kao   osvajači   došli   </a:t>
            </a:r>
            <a:r>
              <a:rPr sz="1400" dirty="0">
                <a:latin typeface="Verdana"/>
                <a:cs typeface="Verdana"/>
              </a:rPr>
              <a:t>na   </a:t>
            </a:r>
            <a:r>
              <a:rPr sz="1400" spc="-5" dirty="0">
                <a:latin typeface="Verdana"/>
                <a:cs typeface="Verdana"/>
              </a:rPr>
              <a:t>taj 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prostor današnje Gaze,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Verdana"/>
                <a:cs typeface="Verdana"/>
              </a:rPr>
              <a:t>KADA  </a:t>
            </a:r>
            <a:r>
              <a:rPr sz="1400" b="1" spc="-5" dirty="0">
                <a:latin typeface="Verdana"/>
                <a:cs typeface="Verdana"/>
              </a:rPr>
              <a:t>SU  Jevreji  TU  VEĆ  </a:t>
            </a:r>
            <a:r>
              <a:rPr sz="1400" b="1" dirty="0">
                <a:latin typeface="Verdana"/>
                <a:cs typeface="Verdana"/>
              </a:rPr>
              <a:t>UVELIKO</a:t>
            </a:r>
            <a:r>
              <a:rPr sz="1400" b="1" spc="4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ŽIVELI</a:t>
            </a:r>
            <a:r>
              <a:rPr sz="1400" spc="-5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Da ne </a:t>
            </a:r>
            <a:r>
              <a:rPr sz="1400" spc="-5" dirty="0">
                <a:latin typeface="Verdana"/>
                <a:cs typeface="Verdana"/>
              </a:rPr>
              <a:t>pričam </a:t>
            </a:r>
            <a:r>
              <a:rPr sz="1400" dirty="0">
                <a:latin typeface="Verdana"/>
                <a:cs typeface="Verdana"/>
              </a:rPr>
              <a:t>o momentima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Biblije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tog vremena,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odnosa </a:t>
            </a:r>
            <a:r>
              <a:rPr sz="1400" dirty="0">
                <a:latin typeface="Verdana"/>
                <a:cs typeface="Verdana"/>
              </a:rPr>
              <a:t>između </a:t>
            </a:r>
            <a:r>
              <a:rPr sz="1400" spc="-5" dirty="0">
                <a:latin typeface="Verdana"/>
                <a:cs typeface="Verdana"/>
              </a:rPr>
              <a:t>Jevreja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tih došljaka </a:t>
            </a:r>
            <a:r>
              <a:rPr sz="1400" spc="1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Filisteja</a:t>
            </a:r>
            <a:endParaRPr sz="1400">
              <a:latin typeface="Verdana"/>
              <a:cs typeface="Verdana"/>
            </a:endParaRPr>
          </a:p>
          <a:p>
            <a:pPr marL="12700" marR="8255" algn="just">
              <a:lnSpc>
                <a:spcPct val="116399"/>
              </a:lnSpc>
              <a:spcBef>
                <a:spcPts val="10"/>
              </a:spcBef>
            </a:pPr>
            <a:r>
              <a:rPr sz="1400" dirty="0">
                <a:latin typeface="Verdana"/>
                <a:cs typeface="Verdana"/>
              </a:rPr>
              <a:t>–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SVIMA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POZNATIH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....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</a:t>
            </a:r>
            <a:r>
              <a:rPr sz="1400" b="1" spc="-9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jevrejskog</a:t>
            </a:r>
            <a:r>
              <a:rPr sz="1400" b="1" spc="-9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verskog,</a:t>
            </a:r>
            <a:r>
              <a:rPr sz="1400" b="1" spc="-9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nacionalnog</a:t>
            </a:r>
            <a:r>
              <a:rPr sz="1400" b="1" spc="-9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spc="-9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istorijsko</a:t>
            </a:r>
            <a:r>
              <a:rPr sz="1400" b="1" spc="-9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nasleđa</a:t>
            </a:r>
            <a:r>
              <a:rPr sz="1400" b="1" spc="32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3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DAVIDU 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15" dirty="0">
                <a:latin typeface="Verdana"/>
                <a:cs typeface="Verdana"/>
              </a:rPr>
              <a:t>GOLIJATU“   </a:t>
            </a:r>
            <a:r>
              <a:rPr sz="1400" spc="-5" dirty="0">
                <a:latin typeface="Verdana"/>
                <a:cs typeface="Verdana"/>
              </a:rPr>
              <a:t>ili   „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SAMSONU 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DALILI“ 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prvom jevrejskom izraelskom kralju</a:t>
            </a:r>
            <a:r>
              <a:rPr sz="1400" b="1" spc="1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Saulu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6799"/>
              </a:lnSpc>
            </a:pPr>
            <a:r>
              <a:rPr sz="1400" spc="-30" dirty="0">
                <a:latin typeface="Verdana"/>
                <a:cs typeface="Verdana"/>
              </a:rPr>
              <a:t>Toliko </a:t>
            </a:r>
            <a:r>
              <a:rPr sz="1400" dirty="0">
                <a:latin typeface="Verdana"/>
                <a:cs typeface="Verdana"/>
              </a:rPr>
              <a:t>o imenu </a:t>
            </a:r>
            <a:r>
              <a:rPr sz="1400" spc="-5" dirty="0">
                <a:latin typeface="Verdana"/>
                <a:cs typeface="Verdana"/>
              </a:rPr>
              <a:t>„Palestina“ ... dakle </a:t>
            </a:r>
            <a:r>
              <a:rPr sz="1400" dirty="0">
                <a:latin typeface="Verdana"/>
                <a:cs typeface="Verdana"/>
              </a:rPr>
              <a:t>tom </a:t>
            </a:r>
            <a:r>
              <a:rPr sz="1400" spc="-5" dirty="0">
                <a:latin typeface="Verdana"/>
                <a:cs typeface="Verdana"/>
              </a:rPr>
              <a:t>JEVREJSKOM IMENU koje </a:t>
            </a:r>
            <a:r>
              <a:rPr sz="1400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danas </a:t>
            </a:r>
            <a:r>
              <a:rPr sz="1400" spc="-10" dirty="0">
                <a:latin typeface="Verdana"/>
                <a:cs typeface="Verdana"/>
              </a:rPr>
              <a:t>ZLOUPOTREBLJAVA </a:t>
            </a:r>
            <a:r>
              <a:rPr sz="1400" spc="-5" dirty="0">
                <a:latin typeface="Verdana"/>
                <a:cs typeface="Verdana"/>
              </a:rPr>
              <a:t>„kao  neko </a:t>
            </a:r>
            <a:r>
              <a:rPr sz="1400" spc="-10" dirty="0">
                <a:latin typeface="Verdana"/>
                <a:cs typeface="Verdana"/>
              </a:rPr>
              <a:t>arapsko </a:t>
            </a:r>
            <a:r>
              <a:rPr sz="1400" dirty="0">
                <a:latin typeface="Verdana"/>
                <a:cs typeface="Verdana"/>
              </a:rPr>
              <a:t>ime“ </a:t>
            </a:r>
            <a:r>
              <a:rPr sz="1400" spc="-5" dirty="0">
                <a:latin typeface="Verdana"/>
                <a:cs typeface="Verdana"/>
              </a:rPr>
              <a:t>... </a:t>
            </a:r>
            <a:r>
              <a:rPr sz="1400" dirty="0">
                <a:latin typeface="Verdana"/>
                <a:cs typeface="Verdana"/>
              </a:rPr>
              <a:t>a </a:t>
            </a:r>
            <a:r>
              <a:rPr sz="1400" spc="-10" dirty="0">
                <a:latin typeface="Verdana"/>
                <a:cs typeface="Verdana"/>
              </a:rPr>
              <a:t>veze </a:t>
            </a:r>
            <a:r>
              <a:rPr sz="1400" dirty="0">
                <a:latin typeface="Verdana"/>
                <a:cs typeface="Verdana"/>
              </a:rPr>
              <a:t>nema sa </a:t>
            </a:r>
            <a:r>
              <a:rPr sz="1400" spc="-5" dirty="0">
                <a:latin typeface="Verdana"/>
                <a:cs typeface="Verdana"/>
              </a:rPr>
              <a:t>tim... </a:t>
            </a:r>
            <a:r>
              <a:rPr sz="1400" b="1" spc="-5" dirty="0">
                <a:latin typeface="Verdana"/>
                <a:cs typeface="Verdana"/>
              </a:rPr>
              <a:t>jer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arapskom jeziku </a:t>
            </a:r>
            <a:r>
              <a:rPr sz="1400" b="1" u="heavy" dirty="0">
                <a:latin typeface="Verdana"/>
                <a:cs typeface="Verdana"/>
              </a:rPr>
              <a:t>i NEMA </a:t>
            </a:r>
            <a:r>
              <a:rPr sz="1400" b="1" u="heavy" spc="-5" dirty="0">
                <a:latin typeface="Verdana"/>
                <a:cs typeface="Verdana"/>
              </a:rPr>
              <a:t>SLOVA „P“ </a:t>
            </a:r>
            <a:r>
              <a:rPr sz="1400" b="1" dirty="0">
                <a:latin typeface="Verdana"/>
                <a:cs typeface="Verdana"/>
              </a:rPr>
              <a:t>- </a:t>
            </a:r>
            <a:r>
              <a:rPr sz="1400" b="1" spc="-20" dirty="0">
                <a:latin typeface="Verdana"/>
                <a:cs typeface="Verdana"/>
              </a:rPr>
              <a:t>ne  </a:t>
            </a:r>
            <a:r>
              <a:rPr sz="1400" b="1" spc="-5" dirty="0">
                <a:latin typeface="Verdana"/>
                <a:cs typeface="Verdana"/>
              </a:rPr>
              <a:t>postoji</a:t>
            </a:r>
            <a:r>
              <a:rPr sz="1400" spc="-5" dirty="0">
                <a:latin typeface="Verdana"/>
                <a:cs typeface="Verdana"/>
              </a:rPr>
              <a:t>,  tako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15" dirty="0">
                <a:latin typeface="Verdana"/>
                <a:cs typeface="Verdana"/>
              </a:rPr>
              <a:t>NIŠTA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oni </a:t>
            </a:r>
            <a:r>
              <a:rPr sz="1400" spc="-10" dirty="0">
                <a:latin typeface="Verdana"/>
                <a:cs typeface="Verdana"/>
              </a:rPr>
              <a:t>Arapi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5" dirty="0">
                <a:latin typeface="Verdana"/>
                <a:cs typeface="Verdana"/>
              </a:rPr>
              <a:t>NE </a:t>
            </a:r>
            <a:r>
              <a:rPr sz="1400" spc="-5" dirty="0">
                <a:latin typeface="Verdana"/>
                <a:cs typeface="Verdana"/>
              </a:rPr>
              <a:t>MOGU </a:t>
            </a:r>
            <a:r>
              <a:rPr sz="1400" spc="-20" dirty="0">
                <a:latin typeface="Verdana"/>
                <a:cs typeface="Verdana"/>
              </a:rPr>
              <a:t>NAZVATI </a:t>
            </a:r>
            <a:r>
              <a:rPr sz="1400" spc="-5" dirty="0">
                <a:latin typeface="Verdana"/>
                <a:cs typeface="Verdana"/>
              </a:rPr>
              <a:t>ili </a:t>
            </a:r>
            <a:r>
              <a:rPr sz="1400" spc="-20" dirty="0">
                <a:latin typeface="Verdana"/>
                <a:cs typeface="Verdana"/>
              </a:rPr>
              <a:t>IMENOVAT 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„Palestinom“!!!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A ime </a:t>
            </a:r>
            <a:r>
              <a:rPr sz="1400" spc="-10" dirty="0">
                <a:latin typeface="Verdana"/>
                <a:cs typeface="Verdana"/>
              </a:rPr>
              <a:t>autora </a:t>
            </a:r>
            <a:r>
              <a:rPr sz="1400" spc="-5" dirty="0">
                <a:latin typeface="Verdana"/>
                <a:cs typeface="Verdana"/>
              </a:rPr>
              <a:t>te knjige </a:t>
            </a:r>
            <a:r>
              <a:rPr sz="1400" dirty="0">
                <a:latin typeface="Verdana"/>
                <a:cs typeface="Verdana"/>
              </a:rPr>
              <a:t>„o </a:t>
            </a:r>
            <a:r>
              <a:rPr sz="1400" spc="-10" dirty="0">
                <a:latin typeface="Verdana"/>
                <a:cs typeface="Verdana"/>
              </a:rPr>
              <a:t>Palestini“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je: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400" b="1" spc="-5" dirty="0">
                <a:latin typeface="Verdana"/>
                <a:cs typeface="Verdana"/>
              </a:rPr>
              <a:t>Harun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arapsko čitanje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izgovaranje jevrejskog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imena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ARON</a:t>
            </a:r>
            <a:r>
              <a:rPr sz="1400" b="1" spc="1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endParaRPr sz="1400">
              <a:latin typeface="Verdana"/>
              <a:cs typeface="Verdana"/>
            </a:endParaRPr>
          </a:p>
          <a:p>
            <a:pPr marL="844550">
              <a:lnSpc>
                <a:spcPct val="100000"/>
              </a:lnSpc>
              <a:spcBef>
                <a:spcPts val="1090"/>
              </a:spcBef>
            </a:pPr>
            <a:r>
              <a:rPr sz="1400" spc="-5" dirty="0">
                <a:latin typeface="Verdana"/>
                <a:cs typeface="Verdana"/>
              </a:rPr>
              <a:t>Mojsijevog </a:t>
            </a:r>
            <a:r>
              <a:rPr sz="1400" spc="-10" dirty="0">
                <a:latin typeface="Verdana"/>
                <a:cs typeface="Verdana"/>
              </a:rPr>
              <a:t>brata 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prvog </a:t>
            </a:r>
            <a:r>
              <a:rPr sz="1400" spc="-15" dirty="0">
                <a:latin typeface="Verdana"/>
                <a:cs typeface="Verdana"/>
              </a:rPr>
              <a:t>Velikog </a:t>
            </a:r>
            <a:r>
              <a:rPr sz="1400" spc="-5" dirty="0">
                <a:latin typeface="Verdana"/>
                <a:cs typeface="Verdana"/>
              </a:rPr>
              <a:t>sveštenika  ili  Prvosveštenik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jevrejskoj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veri.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6268" y="6682944"/>
            <a:ext cx="100139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400" b="1" spc="-20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HA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3773" y="6682944"/>
            <a:ext cx="215201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ime </a:t>
            </a:r>
            <a:r>
              <a:rPr sz="1400" spc="-5" dirty="0">
                <a:latin typeface="Verdana"/>
                <a:cs typeface="Verdana"/>
              </a:rPr>
              <a:t>jednog  </a:t>
            </a:r>
            <a:r>
              <a:rPr sz="1400" dirty="0">
                <a:latin typeface="Verdana"/>
                <a:cs typeface="Verdana"/>
              </a:rPr>
              <a:t>od</a:t>
            </a:r>
            <a:r>
              <a:rPr sz="1400" spc="2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važnijih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143" y="6682944"/>
            <a:ext cx="5703570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Jahja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arapsko čitanje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izgovaranje jevrejskog   </a:t>
            </a:r>
            <a:r>
              <a:rPr sz="1400" b="1" spc="36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imena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latin typeface="Verdana"/>
                <a:cs typeface="Verdana"/>
              </a:rPr>
              <a:t>jevrejskih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Prvosveštenika...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57707"/>
            <a:ext cx="751522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A to </a:t>
            </a:r>
            <a:r>
              <a:rPr sz="2000" spc="-5" dirty="0">
                <a:latin typeface="Verdana"/>
                <a:cs typeface="Verdana"/>
              </a:rPr>
              <a:t>ime </a:t>
            </a:r>
            <a:r>
              <a:rPr sz="2000" dirty="0">
                <a:latin typeface="Verdana"/>
                <a:cs typeface="Verdana"/>
              </a:rPr>
              <a:t>na </a:t>
            </a:r>
            <a:r>
              <a:rPr sz="2000" spc="-5" dirty="0">
                <a:latin typeface="Verdana"/>
                <a:cs typeface="Verdana"/>
              </a:rPr>
              <a:t>hebrejskom </a:t>
            </a:r>
            <a:r>
              <a:rPr sz="2000" dirty="0">
                <a:latin typeface="Verdana"/>
                <a:cs typeface="Verdana"/>
              </a:rPr>
              <a:t>znači </a:t>
            </a:r>
            <a:r>
              <a:rPr sz="2000" spc="-5" dirty="0">
                <a:latin typeface="Verdana"/>
                <a:cs typeface="Verdana"/>
              </a:rPr>
              <a:t>„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Bog </a:t>
            </a: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/ 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JAHVE je</a:t>
            </a:r>
            <a:r>
              <a:rPr sz="2000" b="1" spc="-4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Milostiv</a:t>
            </a:r>
            <a:r>
              <a:rPr sz="2000" spc="-5" dirty="0">
                <a:latin typeface="Verdana"/>
                <a:cs typeface="Verdana"/>
              </a:rPr>
              <a:t>“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109055"/>
            <a:ext cx="5039360" cy="298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1060" marR="5080" indent="-848994">
              <a:lnSpc>
                <a:spcPct val="147700"/>
              </a:lnSpc>
            </a:pPr>
            <a:r>
              <a:rPr sz="2200" b="0" spc="-5" dirty="0">
                <a:latin typeface="Verdana"/>
                <a:cs typeface="Verdana"/>
              </a:rPr>
              <a:t>Ime se </a:t>
            </a:r>
            <a:r>
              <a:rPr sz="2200" b="0" dirty="0">
                <a:latin typeface="Verdana"/>
                <a:cs typeface="Verdana"/>
              </a:rPr>
              <a:t>na </a:t>
            </a:r>
            <a:r>
              <a:rPr sz="2200" b="0" spc="-10" dirty="0">
                <a:latin typeface="Verdana"/>
                <a:cs typeface="Verdana"/>
              </a:rPr>
              <a:t>srpskom </a:t>
            </a:r>
            <a:r>
              <a:rPr sz="2200" b="0" spc="-20" dirty="0">
                <a:latin typeface="Verdana"/>
                <a:cs typeface="Verdana"/>
              </a:rPr>
              <a:t>izgovara </a:t>
            </a:r>
            <a:r>
              <a:rPr sz="2200" b="0" spc="-5" dirty="0">
                <a:latin typeface="Verdana"/>
                <a:cs typeface="Verdana"/>
              </a:rPr>
              <a:t>i kaže:  Na</a:t>
            </a:r>
            <a:r>
              <a:rPr sz="2200" b="0" spc="-90" dirty="0">
                <a:latin typeface="Verdana"/>
                <a:cs typeface="Verdana"/>
              </a:rPr>
              <a:t> </a:t>
            </a:r>
            <a:r>
              <a:rPr sz="2200" b="0" spc="-10" dirty="0">
                <a:latin typeface="Verdana"/>
                <a:cs typeface="Verdana"/>
              </a:rPr>
              <a:t>hrvatskom</a:t>
            </a:r>
            <a:endParaRPr sz="2200">
              <a:latin typeface="Verdana"/>
              <a:cs typeface="Verdana"/>
            </a:endParaRPr>
          </a:p>
          <a:p>
            <a:pPr marL="858519" marR="2047239" indent="1905">
              <a:lnSpc>
                <a:spcPct val="147600"/>
              </a:lnSpc>
            </a:pPr>
            <a:r>
              <a:rPr sz="2200" b="0" spc="-5" dirty="0">
                <a:latin typeface="Verdana"/>
                <a:cs typeface="Verdana"/>
              </a:rPr>
              <a:t>Na engleskom  Na </a:t>
            </a:r>
            <a:r>
              <a:rPr sz="2200" b="0" spc="-10" dirty="0">
                <a:latin typeface="Verdana"/>
                <a:cs typeface="Verdana"/>
              </a:rPr>
              <a:t>francuskom  </a:t>
            </a:r>
            <a:r>
              <a:rPr sz="2200" b="0" spc="-5" dirty="0">
                <a:latin typeface="Verdana"/>
                <a:cs typeface="Verdana"/>
              </a:rPr>
              <a:t>Na </a:t>
            </a:r>
            <a:r>
              <a:rPr sz="2200" b="0" spc="-10" dirty="0">
                <a:latin typeface="Verdana"/>
                <a:cs typeface="Verdana"/>
              </a:rPr>
              <a:t>španskom  </a:t>
            </a:r>
            <a:r>
              <a:rPr sz="2200" b="0" spc="-5" dirty="0">
                <a:latin typeface="Verdana"/>
                <a:cs typeface="Verdana"/>
              </a:rPr>
              <a:t>Na</a:t>
            </a:r>
            <a:r>
              <a:rPr sz="2200" b="0" spc="-85" dirty="0">
                <a:latin typeface="Verdana"/>
                <a:cs typeface="Verdana"/>
              </a:rPr>
              <a:t> </a:t>
            </a:r>
            <a:r>
              <a:rPr sz="2200" b="0" spc="-5" dirty="0">
                <a:latin typeface="Verdana"/>
                <a:cs typeface="Verdana"/>
              </a:rPr>
              <a:t>mađarskom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7768" y="1109390"/>
            <a:ext cx="1087755" cy="298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47600"/>
              </a:lnSpc>
            </a:pPr>
            <a:r>
              <a:rPr sz="2200" spc="-20" dirty="0">
                <a:latin typeface="Verdana"/>
                <a:cs typeface="Verdana"/>
              </a:rPr>
              <a:t>JOVAN  IVAN  </a:t>
            </a:r>
            <a:r>
              <a:rPr sz="2200" spc="-5" dirty="0">
                <a:latin typeface="Verdana"/>
                <a:cs typeface="Verdana"/>
              </a:rPr>
              <a:t>DžON  </a:t>
            </a:r>
            <a:r>
              <a:rPr sz="2200" spc="-10" dirty="0">
                <a:latin typeface="Verdana"/>
                <a:cs typeface="Verdana"/>
              </a:rPr>
              <a:t>ŽAN  HUAN  </a:t>
            </a:r>
            <a:r>
              <a:rPr sz="2200" spc="-5" dirty="0">
                <a:latin typeface="Verdana"/>
                <a:cs typeface="Verdana"/>
              </a:rPr>
              <a:t>I</a:t>
            </a:r>
            <a:r>
              <a:rPr sz="2200" spc="-10" dirty="0">
                <a:latin typeface="Verdana"/>
                <a:cs typeface="Verdana"/>
              </a:rPr>
              <a:t>Š</a:t>
            </a:r>
            <a:r>
              <a:rPr sz="2200" spc="-5" dirty="0">
                <a:latin typeface="Verdana"/>
                <a:cs typeface="Verdana"/>
              </a:rPr>
              <a:t>T</a:t>
            </a:r>
            <a:r>
              <a:rPr sz="2200" spc="-70" dirty="0">
                <a:latin typeface="Verdana"/>
                <a:cs typeface="Verdana"/>
              </a:rPr>
              <a:t>V</a:t>
            </a:r>
            <a:r>
              <a:rPr sz="2200" spc="-10" dirty="0">
                <a:latin typeface="Verdana"/>
                <a:cs typeface="Verdana"/>
              </a:rPr>
              <a:t>A</a:t>
            </a:r>
            <a:r>
              <a:rPr sz="2200" spc="-5" dirty="0">
                <a:latin typeface="Verdana"/>
                <a:cs typeface="Verdana"/>
              </a:rPr>
              <a:t>N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9900" y="456183"/>
            <a:ext cx="285813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A što se tih </a:t>
            </a:r>
            <a:r>
              <a:rPr sz="1400" spc="-5" dirty="0">
                <a:latin typeface="Verdana"/>
                <a:cs typeface="Verdana"/>
              </a:rPr>
              <a:t>proroka </a:t>
            </a:r>
            <a:r>
              <a:rPr sz="1400" dirty="0">
                <a:latin typeface="Verdana"/>
                <a:cs typeface="Verdana"/>
              </a:rPr>
              <a:t>dalje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tiče...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9900" y="889000"/>
            <a:ext cx="29044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6430" algn="l"/>
                <a:tab pos="1472565" algn="l"/>
                <a:tab pos="2231390" algn="l"/>
              </a:tabLst>
            </a:pPr>
            <a:r>
              <a:rPr sz="1400" spc="-5" dirty="0">
                <a:latin typeface="Verdana"/>
                <a:cs typeface="Verdana"/>
              </a:rPr>
              <a:t>Levo	</a:t>
            </a:r>
            <a:r>
              <a:rPr sz="1400" dirty="0">
                <a:latin typeface="Verdana"/>
                <a:cs typeface="Verdana"/>
              </a:rPr>
              <a:t>imamo	prikaz	</a:t>
            </a:r>
            <a:r>
              <a:rPr sz="1400" spc="-5" dirty="0">
                <a:latin typeface="Verdana"/>
                <a:cs typeface="Verdana"/>
              </a:rPr>
              <a:t>fiktivne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3876" y="889000"/>
            <a:ext cx="896619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9140" algn="l"/>
              </a:tabLst>
            </a:pPr>
            <a:r>
              <a:rPr sz="1400" dirty="0">
                <a:latin typeface="Verdana"/>
                <a:cs typeface="Verdana"/>
              </a:rPr>
              <a:t>sce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e	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z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9721" y="1103884"/>
            <a:ext cx="3989704" cy="238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muslimanske kaliografije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endParaRPr sz="14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  <a:tabLst>
                <a:tab pos="469900" algn="l"/>
              </a:tabLst>
            </a:pPr>
            <a:r>
              <a:rPr sz="1400" dirty="0">
                <a:latin typeface="Verdana"/>
                <a:cs typeface="Verdana"/>
              </a:rPr>
              <a:t>-	</a:t>
            </a:r>
            <a:r>
              <a:rPr sz="1400" spc="-5" dirty="0">
                <a:latin typeface="Verdana"/>
                <a:cs typeface="Verdana"/>
              </a:rPr>
              <a:t>Muhamed </a:t>
            </a:r>
            <a:r>
              <a:rPr sz="1400" spc="-10" dirty="0">
                <a:latin typeface="Verdana"/>
                <a:cs typeface="Verdana"/>
              </a:rPr>
              <a:t>sedi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endParaRPr sz="14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2F5496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oko </a:t>
            </a:r>
            <a:r>
              <a:rPr sz="1400" b="1" dirty="0">
                <a:solidFill>
                  <a:srgbClr val="2F5496"/>
                </a:solidFill>
                <a:latin typeface="Verdana"/>
                <a:cs typeface="Verdana"/>
              </a:rPr>
              <a:t>njega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skoro sve</a:t>
            </a:r>
            <a:r>
              <a:rPr sz="1400" b="1" spc="-45" dirty="0">
                <a:solidFill>
                  <a:srgbClr val="2F549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JEVREJI</a:t>
            </a:r>
            <a:r>
              <a:rPr sz="1400" spc="-5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</a:pPr>
            <a:r>
              <a:rPr sz="1400" dirty="0">
                <a:latin typeface="Verdana"/>
                <a:cs typeface="Verdana"/>
              </a:rPr>
              <a:t>Dakle, </a:t>
            </a:r>
            <a:r>
              <a:rPr sz="1400" spc="-5" dirty="0">
                <a:latin typeface="Verdana"/>
                <a:cs typeface="Verdana"/>
              </a:rPr>
              <a:t>poslanik Muhamed sedi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drugim  prorocima, </a:t>
            </a:r>
            <a:r>
              <a:rPr sz="1400" dirty="0">
                <a:latin typeface="Verdana"/>
                <a:cs typeface="Verdana"/>
              </a:rPr>
              <a:t>a </a:t>
            </a:r>
            <a:r>
              <a:rPr sz="1400" b="1" spc="-5" dirty="0">
                <a:latin typeface="Verdana"/>
                <a:cs typeface="Verdana"/>
              </a:rPr>
              <a:t>REALNO skoro SVE su to  </a:t>
            </a:r>
            <a:r>
              <a:rPr sz="1400" b="1" dirty="0">
                <a:latin typeface="Verdana"/>
                <a:cs typeface="Verdana"/>
              </a:rPr>
              <a:t>potomci  </a:t>
            </a:r>
            <a:r>
              <a:rPr sz="1400" b="1" spc="-5" dirty="0">
                <a:latin typeface="Verdana"/>
                <a:cs typeface="Verdana"/>
              </a:rPr>
              <a:t>Jevrejina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Abrahamove</a:t>
            </a:r>
            <a:r>
              <a:rPr sz="1400" b="1" spc="430" dirty="0">
                <a:solidFill>
                  <a:srgbClr val="2F549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loze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1099"/>
              </a:lnSpc>
            </a:pPr>
            <a:r>
              <a:rPr sz="1400" dirty="0">
                <a:latin typeface="Verdana"/>
                <a:cs typeface="Verdana"/>
              </a:rPr>
              <a:t>Crtež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Knjige uznesenja, </a:t>
            </a:r>
            <a:r>
              <a:rPr sz="1400" spc="-30" dirty="0">
                <a:latin typeface="Verdana"/>
                <a:cs typeface="Verdana"/>
              </a:rPr>
              <a:t>Tabriz </a:t>
            </a:r>
            <a:r>
              <a:rPr sz="1400" spc="-10" dirty="0">
                <a:latin typeface="Verdana"/>
                <a:cs typeface="Verdana"/>
              </a:rPr>
              <a:t>(Iran),  oko </a:t>
            </a:r>
            <a:r>
              <a:rPr sz="1400" spc="-5" dirty="0">
                <a:latin typeface="Verdana"/>
                <a:cs typeface="Verdana"/>
              </a:rPr>
              <a:t>1317-1330. godine, </a:t>
            </a:r>
            <a:r>
              <a:rPr sz="1400" dirty="0">
                <a:latin typeface="Verdana"/>
                <a:cs typeface="Verdana"/>
              </a:rPr>
              <a:t>sada u </a:t>
            </a:r>
            <a:r>
              <a:rPr sz="1400" spc="-5" dirty="0">
                <a:latin typeface="Verdana"/>
                <a:cs typeface="Verdana"/>
              </a:rPr>
              <a:t>biblioteci  </a:t>
            </a:r>
            <a:r>
              <a:rPr sz="1400" spc="-25" dirty="0">
                <a:latin typeface="Verdana"/>
                <a:cs typeface="Verdana"/>
              </a:rPr>
              <a:t>Topkapi </a:t>
            </a:r>
            <a:r>
              <a:rPr sz="1400" spc="-5" dirty="0">
                <a:latin typeface="Verdana"/>
                <a:cs typeface="Verdana"/>
              </a:rPr>
              <a:t>palate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Istanbulu,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Turska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965" y="5043192"/>
            <a:ext cx="9171305" cy="201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6350" indent="-635" algn="just">
              <a:lnSpc>
                <a:spcPct val="117200"/>
              </a:lnSpc>
            </a:pPr>
            <a:r>
              <a:rPr sz="1400" b="1" dirty="0">
                <a:latin typeface="Verdana"/>
                <a:cs typeface="Verdana"/>
              </a:rPr>
              <a:t>Za </a:t>
            </a:r>
            <a:r>
              <a:rPr sz="1400" b="1" spc="-5" dirty="0">
                <a:latin typeface="Verdana"/>
                <a:cs typeface="Verdana"/>
              </a:rPr>
              <a:t>kraj </a:t>
            </a:r>
            <a:r>
              <a:rPr sz="1400" b="1" dirty="0">
                <a:latin typeface="Verdana"/>
                <a:cs typeface="Verdana"/>
              </a:rPr>
              <a:t>o </a:t>
            </a:r>
            <a:r>
              <a:rPr sz="1400" b="1" spc="-5" dirty="0">
                <a:latin typeface="Verdana"/>
                <a:cs typeface="Verdana"/>
              </a:rPr>
              <a:t>PROROCIMA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spc="-5" dirty="0">
                <a:latin typeface="Verdana"/>
                <a:cs typeface="Verdana"/>
              </a:rPr>
              <a:t>Pored ovih </a:t>
            </a:r>
            <a:r>
              <a:rPr sz="1400" dirty="0">
                <a:latin typeface="Verdana"/>
                <a:cs typeface="Verdana"/>
              </a:rPr>
              <a:t>25 proroka </a:t>
            </a:r>
            <a:r>
              <a:rPr sz="1400" spc="-5" dirty="0">
                <a:latin typeface="Verdana"/>
                <a:cs typeface="Verdana"/>
              </a:rPr>
              <a:t>pomenutih </a:t>
            </a:r>
            <a:r>
              <a:rPr sz="1400" dirty="0">
                <a:latin typeface="Verdana"/>
                <a:cs typeface="Verdana"/>
              </a:rPr>
              <a:t>imenom u </a:t>
            </a:r>
            <a:r>
              <a:rPr sz="1400" spc="-5" dirty="0">
                <a:latin typeface="Verdana"/>
                <a:cs typeface="Verdana"/>
              </a:rPr>
              <a:t>Kur’anu, pominju </a:t>
            </a:r>
            <a:r>
              <a:rPr sz="1400" dirty="0">
                <a:latin typeface="Verdana"/>
                <a:cs typeface="Verdana"/>
              </a:rPr>
              <a:t>se još 4  proroka  </a:t>
            </a:r>
            <a:r>
              <a:rPr sz="1400" spc="-10" dirty="0">
                <a:latin typeface="Verdana"/>
                <a:cs typeface="Verdana"/>
              </a:rPr>
              <a:t>ali </a:t>
            </a:r>
            <a:r>
              <a:rPr sz="1400" dirty="0">
                <a:latin typeface="Verdana"/>
                <a:cs typeface="Verdana"/>
              </a:rPr>
              <a:t>ne </a:t>
            </a:r>
            <a:r>
              <a:rPr sz="1400" spc="-5" dirty="0">
                <a:latin typeface="Verdana"/>
                <a:cs typeface="Verdana"/>
              </a:rPr>
              <a:t>direktno imenom, već opisom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kojih je jasno </a:t>
            </a:r>
            <a:r>
              <a:rPr sz="1400" dirty="0">
                <a:latin typeface="Verdana"/>
                <a:cs typeface="Verdana"/>
              </a:rPr>
              <a:t>o </a:t>
            </a:r>
            <a:r>
              <a:rPr sz="1400" spc="-10" dirty="0">
                <a:latin typeface="Verdana"/>
                <a:cs typeface="Verdana"/>
              </a:rPr>
              <a:t>kome </a:t>
            </a:r>
            <a:r>
              <a:rPr sz="1400" dirty="0">
                <a:latin typeface="Verdana"/>
                <a:cs typeface="Verdana"/>
              </a:rPr>
              <a:t>se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govori.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200"/>
              </a:lnSpc>
            </a:pP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ponovo,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ta četiri (4) proroka…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dva (2)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su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Jevreji </a:t>
            </a:r>
            <a:r>
              <a:rPr sz="1400" dirty="0">
                <a:latin typeface="Verdana"/>
                <a:cs typeface="Verdana"/>
              </a:rPr>
              <a:t>… i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ne </a:t>
            </a:r>
            <a:r>
              <a:rPr sz="1400" spc="-5" dirty="0">
                <a:latin typeface="Verdana"/>
                <a:cs typeface="Verdana"/>
              </a:rPr>
              <a:t>bilo </a:t>
            </a:r>
            <a:r>
              <a:rPr sz="1400" spc="-10" dirty="0">
                <a:latin typeface="Verdana"/>
                <a:cs typeface="Verdana"/>
              </a:rPr>
              <a:t>koji već jake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biblijske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jevrejske ličnosti: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Ezra </a:t>
            </a:r>
            <a:r>
              <a:rPr sz="1400" spc="-5" dirty="0">
                <a:latin typeface="Verdana"/>
                <a:cs typeface="Verdana"/>
              </a:rPr>
              <a:t>(arapski Uzeir) jevrejski sveštenik </a:t>
            </a:r>
            <a:r>
              <a:rPr sz="1400" dirty="0">
                <a:latin typeface="Verdana"/>
                <a:cs typeface="Verdana"/>
              </a:rPr>
              <a:t>i pisar </a:t>
            </a:r>
            <a:r>
              <a:rPr sz="1400" spc="-10" dirty="0">
                <a:latin typeface="Verdana"/>
                <a:cs typeface="Verdana"/>
              </a:rPr>
              <a:t>(</a:t>
            </a:r>
            <a:r>
              <a:rPr sz="1400" b="1" spc="-10" dirty="0">
                <a:latin typeface="Verdana"/>
                <a:cs typeface="Verdana"/>
              </a:rPr>
              <a:t>u </a:t>
            </a:r>
            <a:r>
              <a:rPr sz="1400" b="1" dirty="0">
                <a:latin typeface="Verdana"/>
                <a:cs typeface="Verdana"/>
              </a:rPr>
              <a:t>Bibliji mu </a:t>
            </a:r>
            <a:r>
              <a:rPr sz="1400" b="1" spc="-5" dirty="0">
                <a:latin typeface="Verdana"/>
                <a:cs typeface="Verdana"/>
              </a:rPr>
              <a:t>posvećena: </a:t>
            </a:r>
            <a:r>
              <a:rPr sz="1400" b="1" i="1" spc="-5" dirty="0">
                <a:solidFill>
                  <a:srgbClr val="2F5496"/>
                </a:solidFill>
                <a:latin typeface="Verdana"/>
                <a:cs typeface="Verdana"/>
              </a:rPr>
              <a:t>Knjiga </a:t>
            </a:r>
            <a:r>
              <a:rPr sz="1400" b="1" i="1" dirty="0">
                <a:solidFill>
                  <a:srgbClr val="2F5496"/>
                </a:solidFill>
                <a:latin typeface="Verdana"/>
                <a:cs typeface="Verdana"/>
              </a:rPr>
              <a:t>o  </a:t>
            </a:r>
            <a:r>
              <a:rPr sz="1400" b="1" i="1" spc="-5" dirty="0">
                <a:solidFill>
                  <a:srgbClr val="2F5496"/>
                </a:solidFill>
                <a:latin typeface="Verdana"/>
                <a:cs typeface="Verdana"/>
              </a:rPr>
              <a:t>Ezri</a:t>
            </a:r>
            <a:r>
              <a:rPr sz="1400" spc="-5" dirty="0">
                <a:latin typeface="Verdana"/>
                <a:cs typeface="Verdana"/>
              </a:rPr>
              <a:t>),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Samuel </a:t>
            </a:r>
            <a:r>
              <a:rPr sz="1400" spc="-5" dirty="0">
                <a:latin typeface="Verdana"/>
                <a:cs typeface="Verdana"/>
              </a:rPr>
              <a:t>(arapski </a:t>
            </a:r>
            <a:r>
              <a:rPr sz="1400" spc="-10" dirty="0">
                <a:latin typeface="Verdana"/>
                <a:cs typeface="Verdana"/>
              </a:rPr>
              <a:t>Samaval) </a:t>
            </a:r>
            <a:r>
              <a:rPr sz="1400" spc="-5" dirty="0">
                <a:latin typeface="Verdana"/>
                <a:cs typeface="Verdana"/>
              </a:rPr>
              <a:t>jevrejski </a:t>
            </a:r>
            <a:r>
              <a:rPr sz="1400" spc="-10" dirty="0">
                <a:latin typeface="Verdana"/>
                <a:cs typeface="Verdana"/>
              </a:rPr>
              <a:t>vođa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b="1" spc="-5" dirty="0">
                <a:latin typeface="Verdana"/>
                <a:cs typeface="Verdana"/>
              </a:rPr>
              <a:t>u </a:t>
            </a:r>
            <a:r>
              <a:rPr sz="1400" b="1" dirty="0">
                <a:latin typeface="Verdana"/>
                <a:cs typeface="Verdana"/>
              </a:rPr>
              <a:t>Bibliji </a:t>
            </a:r>
            <a:r>
              <a:rPr sz="1400" b="1" spc="-5" dirty="0">
                <a:latin typeface="Verdana"/>
                <a:cs typeface="Verdana"/>
              </a:rPr>
              <a:t>su </a:t>
            </a:r>
            <a:r>
              <a:rPr sz="1400" b="1" dirty="0">
                <a:latin typeface="Verdana"/>
                <a:cs typeface="Verdana"/>
              </a:rPr>
              <a:t>mu </a:t>
            </a:r>
            <a:r>
              <a:rPr sz="1400" b="1" spc="-5" dirty="0">
                <a:latin typeface="Verdana"/>
                <a:cs typeface="Verdana"/>
              </a:rPr>
              <a:t>posvećene </a:t>
            </a:r>
            <a:r>
              <a:rPr sz="1400" b="1" dirty="0">
                <a:latin typeface="Verdana"/>
                <a:cs typeface="Verdana"/>
              </a:rPr>
              <a:t>dve </a:t>
            </a:r>
            <a:r>
              <a:rPr sz="1400" b="1" spc="-5" dirty="0">
                <a:latin typeface="Verdana"/>
                <a:cs typeface="Verdana"/>
              </a:rPr>
              <a:t>knjige: 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Prva   </a:t>
            </a:r>
            <a:r>
              <a:rPr sz="1400" dirty="0">
                <a:latin typeface="Verdana"/>
                <a:cs typeface="Verdana"/>
              </a:rPr>
              <a:t>i  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Druga  Knjiga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400" b="1" i="1" spc="39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Samuelu</a:t>
            </a:r>
            <a:r>
              <a:rPr sz="1400" spc="-5" dirty="0">
                <a:latin typeface="Verdana"/>
                <a:cs typeface="Verdana"/>
              </a:rPr>
              <a:t>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" y="457200"/>
            <a:ext cx="3382645" cy="4012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460248"/>
            <a:ext cx="9287510" cy="49720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  <a:tabLst>
                <a:tab pos="2277745" algn="l"/>
              </a:tabLst>
            </a:pPr>
            <a:r>
              <a:rPr sz="2600" spc="-5" dirty="0"/>
              <a:t>MOJSIJE </a:t>
            </a:r>
            <a:r>
              <a:rPr sz="2600" dirty="0"/>
              <a:t>-	na </a:t>
            </a:r>
            <a:r>
              <a:rPr sz="2600" spc="-5" dirty="0"/>
              <a:t>arapskom jeziku </a:t>
            </a:r>
            <a:r>
              <a:rPr sz="2600" dirty="0"/>
              <a:t>-</a:t>
            </a:r>
            <a:r>
              <a:rPr sz="2600" spc="-65" dirty="0"/>
              <a:t> </a:t>
            </a:r>
            <a:r>
              <a:rPr sz="2600" spc="-5" dirty="0"/>
              <a:t>Musa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7396931" y="1364488"/>
            <a:ext cx="22186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JEVREJSKI VOĐA</a:t>
            </a:r>
            <a:r>
              <a:rPr sz="1400" b="1" spc="29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313688"/>
            <a:ext cx="6821805" cy="105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Prorok </a:t>
            </a:r>
            <a:r>
              <a:rPr sz="1400" spc="-10" dirty="0">
                <a:latin typeface="Verdana"/>
                <a:cs typeface="Verdana"/>
              </a:rPr>
              <a:t>koji je </a:t>
            </a:r>
            <a:r>
              <a:rPr sz="1400" spc="-5" dirty="0">
                <a:latin typeface="Verdana"/>
                <a:cs typeface="Verdana"/>
              </a:rPr>
              <a:t>najviše </a:t>
            </a:r>
            <a:r>
              <a:rPr sz="1400" dirty="0">
                <a:latin typeface="Verdana"/>
                <a:cs typeface="Verdana"/>
              </a:rPr>
              <a:t>puta </a:t>
            </a:r>
            <a:r>
              <a:rPr sz="1400" spc="-5" dirty="0">
                <a:latin typeface="Verdana"/>
                <a:cs typeface="Verdana"/>
              </a:rPr>
              <a:t>pomenut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Kur’anu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800" b="1" u="heavy" spc="-5" dirty="0">
                <a:latin typeface="Verdana"/>
                <a:cs typeface="Verdana"/>
              </a:rPr>
              <a:t>ukupno 158  </a:t>
            </a:r>
            <a:r>
              <a:rPr sz="1800" b="1" u="heavy" spc="75" dirty="0">
                <a:latin typeface="Verdana"/>
                <a:cs typeface="Verdana"/>
              </a:rPr>
              <a:t> </a:t>
            </a:r>
            <a:r>
              <a:rPr sz="1800" b="1" u="heavy" spc="-5" dirty="0">
                <a:latin typeface="Verdana"/>
                <a:cs typeface="Verdana"/>
              </a:rPr>
              <a:t>puta</a:t>
            </a:r>
            <a:r>
              <a:rPr sz="1400" spc="-5" dirty="0"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1635760" algn="l"/>
                <a:tab pos="2918460" algn="l"/>
                <a:tab pos="3618229" algn="l"/>
              </a:tabLst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UTEMELJITELJ	JEVREJSKE	VERE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–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MOJSIJE  </a:t>
            </a:r>
            <a:r>
              <a:rPr sz="1400" spc="-10" dirty="0">
                <a:latin typeface="Verdana"/>
                <a:cs typeface="Verdana"/>
              </a:rPr>
              <a:t>(arapski</a:t>
            </a:r>
            <a:r>
              <a:rPr sz="1400" spc="-5" dirty="0">
                <a:latin typeface="Verdana"/>
                <a:cs typeface="Verdana"/>
              </a:rPr>
              <a:t> Musa).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I UVIJEK i </a:t>
            </a:r>
            <a:r>
              <a:rPr sz="1400" spc="-5" dirty="0">
                <a:latin typeface="Verdana"/>
                <a:cs typeface="Verdana"/>
              </a:rPr>
              <a:t>SAMO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POZITIVNOM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SMISLU.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Od </a:t>
            </a:r>
            <a:r>
              <a:rPr spc="-5" dirty="0"/>
              <a:t>ukupno 114 poglavlja Kur’ana... ON JE POMENUT </a:t>
            </a:r>
            <a:r>
              <a:rPr dirty="0"/>
              <a:t>u 37</a:t>
            </a:r>
            <a:r>
              <a:rPr spc="25" dirty="0"/>
              <a:t> </a:t>
            </a:r>
            <a:r>
              <a:rPr spc="-5" dirty="0"/>
              <a:t>poglavlja!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latin typeface="Verdana"/>
                <a:cs typeface="Verdana"/>
              </a:rPr>
              <a:t>Ime </a:t>
            </a:r>
            <a:r>
              <a:rPr b="1" u="heavy" spc="-5" dirty="0">
                <a:latin typeface="Verdana"/>
                <a:cs typeface="Verdana"/>
              </a:rPr>
              <a:t>Muhameda  </a:t>
            </a:r>
            <a:r>
              <a:rPr b="1" spc="-5" dirty="0">
                <a:latin typeface="Verdana"/>
                <a:cs typeface="Verdana"/>
              </a:rPr>
              <a:t>se </a:t>
            </a:r>
            <a:r>
              <a:rPr b="1" dirty="0">
                <a:latin typeface="Verdana"/>
                <a:cs typeface="Verdana"/>
              </a:rPr>
              <a:t>u </a:t>
            </a:r>
            <a:r>
              <a:rPr b="1" spc="-5" dirty="0">
                <a:latin typeface="Verdana"/>
                <a:cs typeface="Verdana"/>
              </a:rPr>
              <a:t>Kuranu pominje  </a:t>
            </a:r>
            <a:r>
              <a:rPr b="1" u="heavy" spc="-5" dirty="0">
                <a:latin typeface="Verdana"/>
                <a:cs typeface="Verdana"/>
              </a:rPr>
              <a:t>samo </a:t>
            </a:r>
            <a:r>
              <a:rPr b="1" u="heavy" dirty="0">
                <a:latin typeface="Verdana"/>
                <a:cs typeface="Verdana"/>
              </a:rPr>
              <a:t>8</a:t>
            </a:r>
            <a:r>
              <a:rPr b="1" u="heavy" spc="30" dirty="0">
                <a:latin typeface="Verdana"/>
                <a:cs typeface="Verdana"/>
              </a:rPr>
              <a:t> </a:t>
            </a:r>
            <a:r>
              <a:rPr b="1" u="heavy" spc="-5" dirty="0">
                <a:latin typeface="Verdana"/>
                <a:cs typeface="Verdana"/>
              </a:rPr>
              <a:t>puta</a:t>
            </a:r>
            <a:r>
              <a:rPr b="1" spc="-5" dirty="0">
                <a:latin typeface="Verdana"/>
                <a:cs typeface="Verdana"/>
              </a:rPr>
              <a:t>!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Dakle </a:t>
            </a:r>
            <a:r>
              <a:rPr spc="-10" dirty="0"/>
              <a:t>neuporedivo, </a:t>
            </a:r>
            <a:r>
              <a:rPr spc="-5" dirty="0"/>
              <a:t>neuporedivo više nego </a:t>
            </a:r>
            <a:r>
              <a:rPr dirty="0"/>
              <a:t>i </a:t>
            </a:r>
            <a:r>
              <a:rPr spc="-5" dirty="0"/>
              <a:t>sam</a:t>
            </a:r>
            <a:r>
              <a:rPr spc="-245" dirty="0"/>
              <a:t> </a:t>
            </a:r>
            <a:r>
              <a:rPr spc="-5" dirty="0"/>
              <a:t>Muhamed</a:t>
            </a: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pc="-5" dirty="0"/>
              <a:t>!!!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5" dirty="0">
                <a:latin typeface="Verdana"/>
                <a:cs typeface="Verdana"/>
              </a:rPr>
              <a:t>KOMPLETNA PRIČA </a:t>
            </a:r>
            <a:r>
              <a:rPr b="1" dirty="0">
                <a:latin typeface="Verdana"/>
                <a:cs typeface="Verdana"/>
              </a:rPr>
              <a:t>u </a:t>
            </a:r>
            <a:r>
              <a:rPr b="1" spc="-5" dirty="0">
                <a:latin typeface="Verdana"/>
                <a:cs typeface="Verdana"/>
              </a:rPr>
              <a:t>kojima je</a:t>
            </a:r>
            <a:r>
              <a:rPr b="1" spc="10" dirty="0">
                <a:latin typeface="Verdana"/>
                <a:cs typeface="Verdana"/>
              </a:rPr>
              <a:t> </a:t>
            </a:r>
            <a:r>
              <a:rPr b="1" spc="-5" dirty="0">
                <a:latin typeface="Verdana"/>
                <a:cs typeface="Verdana"/>
              </a:rPr>
              <a:t>opisano: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b="1" dirty="0">
                <a:solidFill>
                  <a:srgbClr val="4472C4"/>
                </a:solidFill>
                <a:latin typeface="Verdana"/>
                <a:cs typeface="Verdana"/>
              </a:rPr>
              <a:t>MOJSIJEVO </a:t>
            </a:r>
            <a:r>
              <a:rPr b="1" spc="-5" dirty="0">
                <a:solidFill>
                  <a:srgbClr val="4472C4"/>
                </a:solidFill>
                <a:latin typeface="Verdana"/>
                <a:cs typeface="Verdana"/>
              </a:rPr>
              <a:t>rođenje </a:t>
            </a:r>
            <a:r>
              <a:rPr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b="1" spc="-5" dirty="0">
                <a:solidFill>
                  <a:srgbClr val="4472C4"/>
                </a:solidFill>
                <a:latin typeface="Verdana"/>
                <a:cs typeface="Verdana"/>
              </a:rPr>
              <a:t>život,  izlazak njegovog</a:t>
            </a:r>
            <a:r>
              <a:rPr b="1" spc="-11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4472C4"/>
                </a:solidFill>
                <a:latin typeface="Verdana"/>
                <a:cs typeface="Verdana"/>
              </a:rPr>
              <a:t>naroda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1524" y="4888189"/>
            <a:ext cx="423418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ct val="100000"/>
              </a:lnSpc>
              <a:tabLst>
                <a:tab pos="379730" algn="l"/>
                <a:tab pos="1639570" algn="l"/>
                <a:tab pos="2555875" algn="l"/>
                <a:tab pos="3077210" algn="l"/>
                <a:tab pos="3299460" algn="l"/>
              </a:tabLst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	egipatskog	ropstva	kao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okolnosti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413384" algn="l"/>
                <a:tab pos="1234440" algn="l"/>
                <a:tab pos="2095500" algn="l"/>
                <a:tab pos="2490470" algn="l"/>
                <a:tab pos="3270885" algn="l"/>
                <a:tab pos="3477895" algn="l"/>
              </a:tabLst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10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božijih	zakona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na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Sinaju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njihova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321" y="4850851"/>
            <a:ext cx="948690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500"/>
              </a:lnSpc>
            </a:pPr>
            <a:r>
              <a:rPr sz="1400" b="1" spc="5" dirty="0">
                <a:solidFill>
                  <a:srgbClr val="4472C4"/>
                </a:solidFill>
                <a:latin typeface="Verdana"/>
                <a:cs typeface="Verdana"/>
              </a:rPr>
              <a:t>(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vr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400" b="1" spc="-15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)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primanja  važnost.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To 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su </a:t>
            </a:r>
            <a:r>
              <a:rPr sz="1400" b="1" spc="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139554"/>
            <a:ext cx="500507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spasenja</a:t>
            </a:r>
            <a:r>
              <a:rPr sz="1400" b="1" spc="-7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</a:t>
            </a:r>
            <a:r>
              <a:rPr sz="1400" b="1" spc="-8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reke</a:t>
            </a:r>
            <a:r>
              <a:rPr sz="1400" b="1" spc="-6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spc="-8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odrastanja</a:t>
            </a:r>
            <a:r>
              <a:rPr sz="1400" b="1" spc="-8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na</a:t>
            </a:r>
            <a:r>
              <a:rPr sz="1400" b="1" spc="-7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egipatskom</a:t>
            </a:r>
            <a:r>
              <a:rPr sz="1400" b="1" spc="-8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dvoru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3886" y="5889566"/>
            <a:ext cx="426212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911225" algn="l"/>
                <a:tab pos="2061845" algn="l"/>
                <a:tab pos="3025140" algn="l"/>
                <a:tab pos="4112895" algn="l"/>
              </a:tabLst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sl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ce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olnosti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: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nj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eg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ov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o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1400" b="1" spc="-20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de</a:t>
            </a:r>
            <a:r>
              <a:rPr sz="1400" b="1" spc="-20" dirty="0">
                <a:solidFill>
                  <a:srgbClr val="4472C4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	/</a:t>
            </a:r>
            <a:endParaRPr sz="1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678" y="6354271"/>
            <a:ext cx="528193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200"/>
              </a:lnSpc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sukob sa faraonom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uloga njegovog brata Arona  (arapski Haruna)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 10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pošasti koje su pogodile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Egipat  /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izvodenje Jevreja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iz Egipta  / </a:t>
            </a:r>
            <a:r>
              <a:rPr sz="1400" b="1" spc="36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“otvaranje“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26125" y="3171222"/>
            <a:ext cx="3775075" cy="377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21" y="421009"/>
            <a:ext cx="9170670" cy="207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17200"/>
              </a:lnSpc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Crvenog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mora / potera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faraona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egipatske vojske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njihovo potapanje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lutanje Izraelaca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sinajskoj pustinji </a:t>
            </a:r>
            <a:r>
              <a:rPr sz="1400" spc="-5" dirty="0">
                <a:latin typeface="Verdana"/>
                <a:cs typeface="Verdana"/>
              </a:rPr>
              <a:t>(40 godina)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primanje božijih objava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Deset božijih zapovedi </a:t>
            </a:r>
            <a:r>
              <a:rPr sz="1400" spc="-15" dirty="0">
                <a:latin typeface="Verdana"/>
                <a:cs typeface="Verdana"/>
              </a:rPr>
              <a:t>(7  </a:t>
            </a:r>
            <a:r>
              <a:rPr sz="1400" spc="-5" dirty="0">
                <a:latin typeface="Verdana"/>
                <a:cs typeface="Verdana"/>
              </a:rPr>
              <a:t>poglavlje, 144. ajet, gde kaže </a:t>
            </a:r>
            <a:r>
              <a:rPr sz="1400" dirty="0">
                <a:latin typeface="Verdana"/>
                <a:cs typeface="Verdana"/>
              </a:rPr>
              <a:t>...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7300"/>
              </a:lnSpc>
              <a:spcBef>
                <a:spcPts val="630"/>
              </a:spcBef>
            </a:pP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Mi </a:t>
            </a:r>
            <a:r>
              <a:rPr sz="1400" spc="-5" dirty="0">
                <a:latin typeface="Verdana"/>
                <a:cs typeface="Verdana"/>
              </a:rPr>
              <a:t>(Bog)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smo mu </a:t>
            </a:r>
            <a:r>
              <a:rPr sz="1400" spc="-5" dirty="0">
                <a:latin typeface="Verdana"/>
                <a:cs typeface="Verdana"/>
              </a:rPr>
              <a:t>(Jevrejima, Izraelcima-Izraelićanima) </a:t>
            </a:r>
            <a:r>
              <a:rPr sz="1800" b="1" u="heavy" spc="-5" dirty="0">
                <a:solidFill>
                  <a:srgbClr val="538135"/>
                </a:solidFill>
                <a:latin typeface="Verdana"/>
                <a:cs typeface="Verdana"/>
              </a:rPr>
              <a:t>propisali na pločama savjet </a:t>
            </a:r>
            <a:r>
              <a:rPr sz="1400" b="1" u="heavy" dirty="0">
                <a:solidFill>
                  <a:srgbClr val="538135"/>
                </a:solidFill>
                <a:latin typeface="Verdana"/>
                <a:cs typeface="Verdana"/>
              </a:rPr>
              <a:t>za  </a:t>
            </a:r>
            <a:r>
              <a:rPr sz="1400" b="1" u="heavy" spc="-5" dirty="0">
                <a:solidFill>
                  <a:srgbClr val="538135"/>
                </a:solidFill>
                <a:latin typeface="Verdana"/>
                <a:cs typeface="Verdana"/>
              </a:rPr>
              <a:t>sve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objašnjenje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za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svašto: „Primi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to s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ozbiljnošću,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naredi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svome narodu </a:t>
            </a:r>
            <a:r>
              <a:rPr sz="1400" spc="-5" dirty="0">
                <a:latin typeface="Verdana"/>
                <a:cs typeface="Verdana"/>
              </a:rPr>
              <a:t>(Jevrejima,  Izraelcima-Izraelićanima)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prihvati ono što je</a:t>
            </a:r>
            <a:r>
              <a:rPr sz="1400" b="1" spc="1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najljepše</a:t>
            </a:r>
            <a:r>
              <a:rPr sz="1400" spc="-5" dirty="0">
                <a:latin typeface="Verdana"/>
                <a:cs typeface="Verdana"/>
              </a:rPr>
              <a:t>“)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415"/>
              </a:spcBef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Karunova (arapski Korahova)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pobuna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protiv Mojsija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spc="5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Božija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678" y="2565344"/>
            <a:ext cx="35775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76500" algn="l"/>
                <a:tab pos="2828925" algn="l"/>
              </a:tabLst>
            </a:pP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z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spc="12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k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oj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1400" b="1" spc="12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ga</a:t>
            </a:r>
            <a:r>
              <a:rPr sz="1400" b="1" spc="12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spc="12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sti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g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l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	/	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</a:t>
            </a:r>
            <a:r>
              <a:rPr sz="1400" b="1" spc="-20" dirty="0">
                <a:solidFill>
                  <a:srgbClr val="4472C4"/>
                </a:solidFill>
                <a:latin typeface="Verdana"/>
                <a:cs typeface="Verdana"/>
              </a:rPr>
              <a:t>u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m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nj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9561" y="2514544"/>
            <a:ext cx="249237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4105" algn="l"/>
              </a:tabLst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Izraelaca	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800" b="1" spc="-5" dirty="0">
                <a:latin typeface="Verdana"/>
                <a:cs typeface="Verdana"/>
              </a:rPr>
              <a:t>pravljenje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789057"/>
            <a:ext cx="619887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  <a:tabLst>
                <a:tab pos="1638300" algn="l"/>
              </a:tabLst>
            </a:pPr>
            <a:r>
              <a:rPr sz="1800" b="1" spc="-5" dirty="0">
                <a:latin typeface="Verdana"/>
                <a:cs typeface="Verdana"/>
              </a:rPr>
              <a:t>kipa</a:t>
            </a:r>
            <a:r>
              <a:rPr sz="1800" b="1" spc="3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teleta</a:t>
            </a:r>
            <a:r>
              <a:rPr sz="1400" spc="-5" dirty="0">
                <a:latin typeface="Verdana"/>
                <a:cs typeface="Verdana"/>
              </a:rPr>
              <a:t>)	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/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vesti dvojice jevrejskih izviđaća</a:t>
            </a:r>
            <a:r>
              <a:rPr sz="1400" b="1" spc="20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o</a:t>
            </a:r>
            <a:r>
              <a:rPr sz="1400" b="1" spc="-12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plodnosti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bogatstvu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Obecanoj</a:t>
            </a:r>
            <a:r>
              <a:rPr sz="1800" b="1" u="heavy" spc="-13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800" b="1" u="heavy" spc="-5" dirty="0">
                <a:solidFill>
                  <a:srgbClr val="4472C4"/>
                </a:solidFill>
                <a:latin typeface="Verdana"/>
                <a:cs typeface="Verdana"/>
              </a:rPr>
              <a:t>zemlji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Dakle </a:t>
            </a:r>
            <a:r>
              <a:rPr sz="1800" spc="-5" dirty="0">
                <a:latin typeface="Verdana"/>
                <a:cs typeface="Verdana"/>
              </a:rPr>
              <a:t>apsolutno </a:t>
            </a:r>
            <a:r>
              <a:rPr sz="1800" dirty="0">
                <a:latin typeface="Verdana"/>
                <a:cs typeface="Verdana"/>
              </a:rPr>
              <a:t>SVE </a:t>
            </a:r>
            <a:r>
              <a:rPr sz="1800" spc="-5" dirty="0">
                <a:latin typeface="Verdana"/>
                <a:cs typeface="Verdana"/>
              </a:rPr>
              <a:t>iz </a:t>
            </a:r>
            <a:r>
              <a:rPr sz="1800" spc="-10" dirty="0">
                <a:latin typeface="Verdana"/>
                <a:cs typeface="Verdana"/>
              </a:rPr>
              <a:t>života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MOJSIJA.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43700" y="2272474"/>
            <a:ext cx="3162122" cy="260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216539"/>
            <a:ext cx="4631677" cy="3081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31100" y="4848275"/>
            <a:ext cx="1854199" cy="2463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460248"/>
            <a:ext cx="9287510" cy="53213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25"/>
              </a:spcBef>
              <a:tabLst>
                <a:tab pos="2811145" algn="l"/>
                <a:tab pos="3347720" algn="l"/>
              </a:tabLst>
            </a:pPr>
            <a:r>
              <a:rPr sz="2800" spc="-5" dirty="0"/>
              <a:t>JERUSALIM	-	San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44492" y="1413347"/>
            <a:ext cx="9171940" cy="324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</a:pPr>
            <a:r>
              <a:rPr sz="1400" b="1" spc="-5" dirty="0">
                <a:latin typeface="Verdana"/>
                <a:cs typeface="Verdana"/>
              </a:rPr>
              <a:t>Dalje, ONO zbog </a:t>
            </a:r>
            <a:r>
              <a:rPr sz="1400" b="1" dirty="0">
                <a:latin typeface="Verdana"/>
                <a:cs typeface="Verdana"/>
              </a:rPr>
              <a:t>čega </a:t>
            </a:r>
            <a:r>
              <a:rPr sz="1400" b="1" spc="-10" dirty="0">
                <a:latin typeface="Verdana"/>
                <a:cs typeface="Verdana"/>
              </a:rPr>
              <a:t>je </a:t>
            </a:r>
            <a:r>
              <a:rPr sz="1400" b="1" spc="-5" dirty="0">
                <a:latin typeface="Verdana"/>
                <a:cs typeface="Verdana"/>
              </a:rPr>
              <a:t>Jerusalim važan </a:t>
            </a:r>
            <a:r>
              <a:rPr sz="1400" b="1" dirty="0">
                <a:latin typeface="Verdana"/>
                <a:cs typeface="Verdana"/>
              </a:rPr>
              <a:t>za </a:t>
            </a:r>
            <a:r>
              <a:rPr sz="1400" b="1" spc="-5" dirty="0">
                <a:latin typeface="Verdana"/>
                <a:cs typeface="Verdana"/>
              </a:rPr>
              <a:t>muslimane </a:t>
            </a:r>
            <a:r>
              <a:rPr sz="1400" b="1" dirty="0">
                <a:latin typeface="Verdana"/>
                <a:cs typeface="Verdana"/>
              </a:rPr>
              <a:t>i islam</a:t>
            </a:r>
            <a:r>
              <a:rPr sz="1400" dirty="0">
                <a:latin typeface="Verdana"/>
                <a:cs typeface="Verdana"/>
              </a:rPr>
              <a:t>... i </a:t>
            </a:r>
            <a:r>
              <a:rPr sz="1400" spc="-5" dirty="0">
                <a:latin typeface="Verdana"/>
                <a:cs typeface="Verdana"/>
              </a:rPr>
              <a:t>zbog čega je Jerusalim  </a:t>
            </a:r>
            <a:r>
              <a:rPr sz="1400" dirty="0">
                <a:latin typeface="Verdana"/>
                <a:cs typeface="Verdana"/>
              </a:rPr>
              <a:t>TREĆE </a:t>
            </a:r>
            <a:r>
              <a:rPr sz="1400" spc="-5" dirty="0">
                <a:latin typeface="Verdana"/>
                <a:cs typeface="Verdana"/>
              </a:rPr>
              <a:t>po </a:t>
            </a:r>
            <a:r>
              <a:rPr sz="1400" spc="-10" dirty="0">
                <a:latin typeface="Verdana"/>
                <a:cs typeface="Verdana"/>
              </a:rPr>
              <a:t>važnosti </a:t>
            </a:r>
            <a:r>
              <a:rPr sz="1400" spc="-5" dirty="0">
                <a:latin typeface="Verdana"/>
                <a:cs typeface="Verdana"/>
              </a:rPr>
              <a:t>sveto mesto islama, posle Meke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Medine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spc="-5" dirty="0">
                <a:latin typeface="Verdana"/>
                <a:cs typeface="Verdana"/>
              </a:rPr>
              <a:t>jeste </a:t>
            </a:r>
            <a:r>
              <a:rPr sz="1400" u="sng" dirty="0">
                <a:latin typeface="Verdana"/>
                <a:cs typeface="Verdana"/>
              </a:rPr>
              <a:t>zbog sna </a:t>
            </a:r>
            <a:r>
              <a:rPr sz="1400" spc="-10" dirty="0">
                <a:latin typeface="Verdana"/>
                <a:cs typeface="Verdana"/>
              </a:rPr>
              <a:t>koji </a:t>
            </a:r>
            <a:r>
              <a:rPr sz="1400" spc="-5" dirty="0">
                <a:latin typeface="Verdana"/>
                <a:cs typeface="Verdana"/>
              </a:rPr>
              <a:t>je Muhamed </a:t>
            </a:r>
            <a:r>
              <a:rPr sz="1400" spc="-10" dirty="0">
                <a:latin typeface="Verdana"/>
                <a:cs typeface="Verdana"/>
              </a:rPr>
              <a:t>usnu  </a:t>
            </a:r>
            <a:r>
              <a:rPr sz="1400" dirty="0">
                <a:latin typeface="Verdana"/>
                <a:cs typeface="Verdana"/>
              </a:rPr>
              <a:t>jedne </a:t>
            </a:r>
            <a:r>
              <a:rPr sz="1400" spc="-10" dirty="0">
                <a:latin typeface="Verdana"/>
                <a:cs typeface="Verdana"/>
              </a:rPr>
              <a:t>noći </a:t>
            </a:r>
            <a:r>
              <a:rPr sz="1400" spc="-5" dirty="0">
                <a:latin typeface="Verdana"/>
                <a:cs typeface="Verdana"/>
              </a:rPr>
              <a:t>620.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godine.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985" indent="-635" algn="just">
              <a:lnSpc>
                <a:spcPct val="117500"/>
              </a:lnSpc>
            </a:pPr>
            <a:r>
              <a:rPr sz="1400" spc="-5" dirty="0">
                <a:latin typeface="Verdana"/>
                <a:cs typeface="Verdana"/>
              </a:rPr>
              <a:t>Ali </a:t>
            </a:r>
            <a:r>
              <a:rPr sz="1400" dirty="0">
                <a:latin typeface="Verdana"/>
                <a:cs typeface="Verdana"/>
              </a:rPr>
              <a:t>ono </a:t>
            </a:r>
            <a:r>
              <a:rPr sz="1400" spc="-5" dirty="0">
                <a:latin typeface="Verdana"/>
                <a:cs typeface="Verdana"/>
              </a:rPr>
              <a:t>što je ovde bitno reči, jeste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dakle, </a:t>
            </a:r>
            <a:r>
              <a:rPr sz="1600" b="1" spc="-5" dirty="0">
                <a:latin typeface="Verdana"/>
                <a:cs typeface="Verdana"/>
              </a:rPr>
              <a:t>Muhamed NIKADA NIJE stvarno BIO U  JERUSALIMU</a:t>
            </a:r>
            <a:r>
              <a:rPr sz="1400" spc="-5" dirty="0">
                <a:latin typeface="Verdana"/>
                <a:cs typeface="Verdana"/>
              </a:rPr>
              <a:t>.... već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samo </a:t>
            </a:r>
            <a:r>
              <a:rPr sz="1400" spc="-5" dirty="0">
                <a:latin typeface="Verdana"/>
                <a:cs typeface="Verdana"/>
              </a:rPr>
              <a:t>USNUO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„tu </a:t>
            </a:r>
            <a:r>
              <a:rPr sz="1400" spc="-5" dirty="0">
                <a:latin typeface="Verdana"/>
                <a:cs typeface="Verdana"/>
              </a:rPr>
              <a:t>doleteo“.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17100"/>
              </a:lnSpc>
              <a:spcBef>
                <a:spcPts val="1430"/>
              </a:spcBef>
            </a:pPr>
            <a:r>
              <a:rPr sz="1400" dirty="0">
                <a:latin typeface="Verdana"/>
                <a:cs typeface="Verdana"/>
              </a:rPr>
              <a:t>Dakle, </a:t>
            </a:r>
            <a:r>
              <a:rPr sz="1400" spc="-10" dirty="0">
                <a:latin typeface="Verdana"/>
                <a:cs typeface="Verdana"/>
              </a:rPr>
              <a:t>te noći </a:t>
            </a:r>
            <a:r>
              <a:rPr sz="1400" spc="-5" dirty="0">
                <a:latin typeface="Verdana"/>
                <a:cs typeface="Verdana"/>
              </a:rPr>
              <a:t>Muhamed je usnuo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krilatoj životinji </a:t>
            </a:r>
            <a:r>
              <a:rPr sz="1400" spc="-10" dirty="0">
                <a:latin typeface="Verdana"/>
                <a:cs typeface="Verdana"/>
              </a:rPr>
              <a:t>Burak </a:t>
            </a:r>
            <a:r>
              <a:rPr sz="1400" dirty="0">
                <a:latin typeface="Verdana"/>
                <a:cs typeface="Verdana"/>
              </a:rPr>
              <a:t>(slika dole) </a:t>
            </a:r>
            <a:r>
              <a:rPr sz="1400" spc="-5" dirty="0">
                <a:latin typeface="Verdana"/>
                <a:cs typeface="Verdana"/>
              </a:rPr>
              <a:t>doleteo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Jerusalim, </a:t>
            </a:r>
            <a:r>
              <a:rPr sz="1400" spc="-15" dirty="0">
                <a:latin typeface="Verdana"/>
                <a:cs typeface="Verdana"/>
              </a:rPr>
              <a:t>na  </a:t>
            </a:r>
            <a:r>
              <a:rPr sz="1400" b="1" spc="-5" dirty="0">
                <a:latin typeface="Verdana"/>
                <a:cs typeface="Verdana"/>
              </a:rPr>
              <a:t>ONU </a:t>
            </a:r>
            <a:r>
              <a:rPr sz="1400" b="1" dirty="0">
                <a:latin typeface="Verdana"/>
                <a:cs typeface="Verdana"/>
              </a:rPr>
              <a:t>ISTU </a:t>
            </a:r>
            <a:r>
              <a:rPr sz="1400" b="1" spc="-5" dirty="0">
                <a:latin typeface="Verdana"/>
                <a:cs typeface="Verdana"/>
              </a:rPr>
              <a:t>STENU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kojoj je jevrejski </a:t>
            </a:r>
            <a:r>
              <a:rPr sz="1400" spc="-10" dirty="0">
                <a:latin typeface="Verdana"/>
                <a:cs typeface="Verdana"/>
              </a:rPr>
              <a:t>praotac </a:t>
            </a:r>
            <a:r>
              <a:rPr sz="1400" spc="-5" dirty="0">
                <a:latin typeface="Verdana"/>
                <a:cs typeface="Verdana"/>
              </a:rPr>
              <a:t>Abraham trebao </a:t>
            </a:r>
            <a:r>
              <a:rPr sz="1400" spc="-10" dirty="0">
                <a:latin typeface="Verdana"/>
                <a:cs typeface="Verdana"/>
              </a:rPr>
              <a:t>žrtvovati </a:t>
            </a:r>
            <a:r>
              <a:rPr sz="1400" spc="-5" dirty="0">
                <a:latin typeface="Verdana"/>
                <a:cs typeface="Verdana"/>
              </a:rPr>
              <a:t>sina Isaka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dokazu   privrženosti jevrejskom Bogu, </a:t>
            </a:r>
            <a:r>
              <a:rPr sz="1400" b="1" spc="-5" dirty="0">
                <a:latin typeface="Verdana"/>
                <a:cs typeface="Verdana"/>
              </a:rPr>
              <a:t>što se </a:t>
            </a:r>
            <a:r>
              <a:rPr sz="1400" b="1" dirty="0">
                <a:latin typeface="Verdana"/>
                <a:cs typeface="Verdana"/>
              </a:rPr>
              <a:t>uzima za početak </a:t>
            </a:r>
            <a:r>
              <a:rPr sz="1400" b="1" spc="-5" dirty="0">
                <a:latin typeface="Verdana"/>
                <a:cs typeface="Verdana"/>
              </a:rPr>
              <a:t>JEVREJSKOG VEROVANJA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JEDNOG  BOGA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7212" y="4782324"/>
            <a:ext cx="4041924" cy="251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43" y="774777"/>
            <a:ext cx="9171940" cy="649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</a:pPr>
            <a:r>
              <a:rPr sz="1400" dirty="0">
                <a:latin typeface="Verdana"/>
                <a:cs typeface="Verdana"/>
              </a:rPr>
              <a:t>Dakle, OD </a:t>
            </a:r>
            <a:r>
              <a:rPr sz="1400" spc="-5" dirty="0">
                <a:latin typeface="Verdana"/>
                <a:cs typeface="Verdana"/>
              </a:rPr>
              <a:t>SVIH </a:t>
            </a:r>
            <a:r>
              <a:rPr sz="1400" spc="-15" dirty="0">
                <a:latin typeface="Verdana"/>
                <a:cs typeface="Verdana"/>
              </a:rPr>
              <a:t>’STENA’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Jerusalimu, </a:t>
            </a:r>
            <a:r>
              <a:rPr sz="1400" dirty="0">
                <a:latin typeface="Verdana"/>
                <a:cs typeface="Verdana"/>
              </a:rPr>
              <a:t>on </a:t>
            </a:r>
            <a:r>
              <a:rPr sz="1400" spc="-5" dirty="0">
                <a:latin typeface="Verdana"/>
                <a:cs typeface="Verdana"/>
              </a:rPr>
              <a:t>Muhamed doletio </a:t>
            </a:r>
            <a:r>
              <a:rPr sz="1400" b="1" dirty="0">
                <a:latin typeface="Verdana"/>
                <a:cs typeface="Verdana"/>
              </a:rPr>
              <a:t>BAŠ </a:t>
            </a:r>
            <a:r>
              <a:rPr sz="1400" b="1" spc="-5" dirty="0">
                <a:latin typeface="Verdana"/>
                <a:cs typeface="Verdana"/>
              </a:rPr>
              <a:t>NA TU </a:t>
            </a:r>
            <a:r>
              <a:rPr sz="1400" dirty="0">
                <a:latin typeface="Verdana"/>
                <a:cs typeface="Verdana"/>
              </a:rPr>
              <a:t>– da </a:t>
            </a:r>
            <a:r>
              <a:rPr sz="1400" spc="-5" dirty="0">
                <a:latin typeface="Verdana"/>
                <a:cs typeface="Verdana"/>
              </a:rPr>
              <a:t>ne kažemo „</a:t>
            </a:r>
            <a:r>
              <a:rPr sz="1400" b="1" spc="-5" dirty="0">
                <a:latin typeface="Verdana"/>
                <a:cs typeface="Verdana"/>
              </a:rPr>
              <a:t>jevrejsku  stenu</a:t>
            </a:r>
            <a:r>
              <a:rPr sz="1400" spc="-5" dirty="0">
                <a:latin typeface="Verdana"/>
                <a:cs typeface="Verdana"/>
              </a:rPr>
              <a:t>“ </a:t>
            </a:r>
            <a:r>
              <a:rPr sz="1400" dirty="0">
                <a:latin typeface="Verdana"/>
                <a:cs typeface="Verdana"/>
              </a:rPr>
              <a:t>...  </a:t>
            </a:r>
            <a:r>
              <a:rPr sz="1400" b="1" spc="-5" dirty="0">
                <a:latin typeface="Verdana"/>
                <a:cs typeface="Verdana"/>
              </a:rPr>
              <a:t>stenu važnu Jevrejima </a:t>
            </a:r>
            <a:r>
              <a:rPr sz="1400" dirty="0">
                <a:latin typeface="Verdana"/>
                <a:cs typeface="Verdana"/>
              </a:rPr>
              <a:t>- ZANIMLJIVO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!!!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6399"/>
              </a:lnSpc>
            </a:pPr>
            <a:r>
              <a:rPr sz="1400" spc="-5" dirty="0">
                <a:latin typeface="Verdana"/>
                <a:cs typeface="Verdana"/>
              </a:rPr>
              <a:t>Ali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5" dirty="0">
                <a:latin typeface="Verdana"/>
                <a:cs typeface="Verdana"/>
              </a:rPr>
              <a:t>samo </a:t>
            </a:r>
            <a:r>
              <a:rPr sz="1400" spc="-10" dirty="0">
                <a:latin typeface="Verdana"/>
                <a:cs typeface="Verdana"/>
              </a:rPr>
              <a:t>govori koliko je </a:t>
            </a:r>
            <a:r>
              <a:rPr sz="1400" spc="-5" dirty="0">
                <a:latin typeface="Verdana"/>
                <a:cs typeface="Verdana"/>
              </a:rPr>
              <a:t>Muhamed, </a:t>
            </a:r>
            <a:r>
              <a:rPr sz="1400" spc="-10" dirty="0">
                <a:latin typeface="Verdana"/>
                <a:cs typeface="Verdana"/>
              </a:rPr>
              <a:t>Kur’an, </a:t>
            </a:r>
            <a:r>
              <a:rPr sz="1400" dirty="0">
                <a:latin typeface="Verdana"/>
                <a:cs typeface="Verdana"/>
              </a:rPr>
              <a:t>a </a:t>
            </a:r>
            <a:r>
              <a:rPr sz="1400" spc="-5" dirty="0">
                <a:latin typeface="Verdana"/>
                <a:cs typeface="Verdana"/>
              </a:rPr>
              <a:t>time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islamsko </a:t>
            </a:r>
            <a:r>
              <a:rPr sz="1400" spc="-10" dirty="0">
                <a:latin typeface="Verdana"/>
                <a:cs typeface="Verdana"/>
              </a:rPr>
              <a:t>verovanje </a:t>
            </a:r>
            <a:r>
              <a:rPr sz="1400" b="1" spc="-5" dirty="0">
                <a:latin typeface="Verdana"/>
                <a:cs typeface="Verdana"/>
              </a:rPr>
              <a:t>UZELO </a:t>
            </a:r>
            <a:r>
              <a:rPr sz="1400" spc="-5" dirty="0">
                <a:latin typeface="Verdana"/>
                <a:cs typeface="Verdana"/>
              </a:rPr>
              <a:t>ili </a:t>
            </a:r>
            <a:r>
              <a:rPr sz="1400" b="1" spc="-5" dirty="0">
                <a:latin typeface="Verdana"/>
                <a:cs typeface="Verdana"/>
              </a:rPr>
              <a:t>ZASNOVANO  </a:t>
            </a:r>
            <a:r>
              <a:rPr sz="1400" b="1" dirty="0">
                <a:latin typeface="Verdana"/>
                <a:cs typeface="Verdana"/>
              </a:rPr>
              <a:t>na </a:t>
            </a:r>
            <a:r>
              <a:rPr sz="1400" b="1" spc="-5" dirty="0">
                <a:latin typeface="Verdana"/>
                <a:cs typeface="Verdana"/>
              </a:rPr>
              <a:t>JEVREJSKOM ELEMENTU 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jevrejskom </a:t>
            </a:r>
            <a:r>
              <a:rPr sz="1400" spc="-10" dirty="0">
                <a:latin typeface="Verdana"/>
                <a:cs typeface="Verdana"/>
              </a:rPr>
              <a:t>verskom </a:t>
            </a:r>
            <a:r>
              <a:rPr sz="1400" dirty="0">
                <a:latin typeface="Verdana"/>
                <a:cs typeface="Verdana"/>
              </a:rPr>
              <a:t>Staro </a:t>
            </a:r>
            <a:r>
              <a:rPr sz="1400" spc="-10" dirty="0">
                <a:latin typeface="Verdana"/>
                <a:cs typeface="Verdana"/>
              </a:rPr>
              <a:t>zavetnom </a:t>
            </a:r>
            <a:r>
              <a:rPr sz="1400" spc="-5" dirty="0">
                <a:latin typeface="Verdana"/>
                <a:cs typeface="Verdana"/>
              </a:rPr>
              <a:t>(Biblijskom)</a:t>
            </a:r>
            <a:r>
              <a:rPr sz="1400" spc="1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verovanju!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7200"/>
              </a:lnSpc>
            </a:pPr>
            <a:r>
              <a:rPr sz="1400" spc="-60" dirty="0">
                <a:latin typeface="Verdana"/>
                <a:cs typeface="Verdana"/>
              </a:rPr>
              <a:t>Taj </a:t>
            </a:r>
            <a:r>
              <a:rPr sz="1400" spc="-5" dirty="0">
                <a:latin typeface="Verdana"/>
                <a:cs typeface="Verdana"/>
              </a:rPr>
              <a:t>Muhamedov </a:t>
            </a:r>
            <a:r>
              <a:rPr sz="1400" dirty="0">
                <a:latin typeface="Verdana"/>
                <a:cs typeface="Verdana"/>
              </a:rPr>
              <a:t>san, </a:t>
            </a:r>
            <a:r>
              <a:rPr sz="1400" b="1" spc="-5" dirty="0">
                <a:latin typeface="Verdana"/>
                <a:cs typeface="Verdana"/>
              </a:rPr>
              <a:t>KOJI NIJE ZAPISAN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KUR’ANU</a:t>
            </a:r>
            <a:r>
              <a:rPr sz="1400" spc="-5" dirty="0">
                <a:latin typeface="Verdana"/>
                <a:cs typeface="Verdana"/>
              </a:rPr>
              <a:t>, ali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deo </a:t>
            </a:r>
            <a:r>
              <a:rPr sz="1400" spc="-5" dirty="0">
                <a:latin typeface="Verdana"/>
                <a:cs typeface="Verdana"/>
              </a:rPr>
              <a:t>islamskog </a:t>
            </a:r>
            <a:r>
              <a:rPr sz="1400" spc="-10" dirty="0">
                <a:latin typeface="Verdana"/>
                <a:cs typeface="Verdana"/>
              </a:rPr>
              <a:t>verovanja,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je  Muhamed tu doleteo </a:t>
            </a:r>
            <a:r>
              <a:rPr sz="1400" dirty="0">
                <a:latin typeface="Verdana"/>
                <a:cs typeface="Verdana"/>
              </a:rPr>
              <a:t>i sa </a:t>
            </a:r>
            <a:r>
              <a:rPr sz="1400" spc="-10" dirty="0">
                <a:latin typeface="Verdana"/>
                <a:cs typeface="Verdana"/>
              </a:rPr>
              <a:t>te </a:t>
            </a:r>
            <a:r>
              <a:rPr sz="1400" dirty="0">
                <a:latin typeface="Verdana"/>
                <a:cs typeface="Verdana"/>
              </a:rPr>
              <a:t>iste </a:t>
            </a:r>
            <a:r>
              <a:rPr sz="1400" spc="-5" dirty="0">
                <a:latin typeface="Verdana"/>
                <a:cs typeface="Verdana"/>
              </a:rPr>
              <a:t>stene, uzleteo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nebo </a:t>
            </a:r>
            <a:r>
              <a:rPr sz="1400" dirty="0">
                <a:latin typeface="Verdana"/>
                <a:cs typeface="Verdana"/>
              </a:rPr>
              <a:t>– što </a:t>
            </a:r>
            <a:r>
              <a:rPr sz="1400" spc="-5" dirty="0">
                <a:latin typeface="Verdana"/>
                <a:cs typeface="Verdana"/>
              </a:rPr>
              <a:t>se </a:t>
            </a:r>
            <a:r>
              <a:rPr sz="1400" dirty="0">
                <a:latin typeface="Verdana"/>
                <a:cs typeface="Verdana"/>
              </a:rPr>
              <a:t>po </a:t>
            </a:r>
            <a:r>
              <a:rPr sz="1400" spc="-10" dirty="0">
                <a:latin typeface="Verdana"/>
                <a:cs typeface="Verdana"/>
              </a:rPr>
              <a:t>arapski </a:t>
            </a:r>
            <a:r>
              <a:rPr sz="1400" spc="-15" dirty="0">
                <a:latin typeface="Verdana"/>
                <a:cs typeface="Verdana"/>
              </a:rPr>
              <a:t>zove </a:t>
            </a:r>
            <a:r>
              <a:rPr sz="1400" i="1" spc="-5" dirty="0">
                <a:latin typeface="Verdana"/>
                <a:cs typeface="Verdana"/>
              </a:rPr>
              <a:t>miradž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uspeće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3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raj</a:t>
            </a:r>
            <a:endParaRPr sz="1400">
              <a:latin typeface="Verdana"/>
              <a:cs typeface="Verdana"/>
            </a:endParaRPr>
          </a:p>
          <a:p>
            <a:pPr marL="12700" marR="5715" indent="-635" algn="just">
              <a:lnSpc>
                <a:spcPct val="117100"/>
              </a:lnSpc>
            </a:pPr>
            <a:r>
              <a:rPr sz="1400" dirty="0">
                <a:latin typeface="Verdana"/>
                <a:cs typeface="Verdana"/>
              </a:rPr>
              <a:t>– u </a:t>
            </a:r>
            <a:r>
              <a:rPr sz="1400" i="1" spc="-5" dirty="0">
                <a:latin typeface="Verdana"/>
                <a:cs typeface="Verdana"/>
              </a:rPr>
              <a:t>dženet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i="1" spc="-5" dirty="0">
                <a:latin typeface="Verdana"/>
                <a:cs typeface="Verdana"/>
              </a:rPr>
              <a:t>sedam krugova raja</a:t>
            </a:r>
            <a:r>
              <a:rPr sz="1400" spc="-5" dirty="0">
                <a:latin typeface="Verdana"/>
                <a:cs typeface="Verdana"/>
              </a:rPr>
              <a:t>“, </a:t>
            </a:r>
            <a:r>
              <a:rPr sz="1400" dirty="0">
                <a:latin typeface="Verdana"/>
                <a:cs typeface="Verdana"/>
              </a:rPr>
              <a:t>on </a:t>
            </a:r>
            <a:r>
              <a:rPr sz="1400" spc="-5" dirty="0">
                <a:latin typeface="Verdana"/>
                <a:cs typeface="Verdana"/>
              </a:rPr>
              <a:t>Muhamed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tom uzletu, </a:t>
            </a:r>
            <a:r>
              <a:rPr sz="1400" b="1" dirty="0">
                <a:latin typeface="Verdana"/>
                <a:cs typeface="Verdana"/>
              </a:rPr>
              <a:t>na </a:t>
            </a:r>
            <a:r>
              <a:rPr sz="1400" b="1" spc="-5" dirty="0">
                <a:latin typeface="Verdana"/>
                <a:cs typeface="Verdana"/>
              </a:rPr>
              <a:t>koji </a:t>
            </a:r>
            <a:r>
              <a:rPr sz="1400" b="1" dirty="0">
                <a:latin typeface="Verdana"/>
                <a:cs typeface="Verdana"/>
              </a:rPr>
              <a:t>ga vodi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opet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jevrejski 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anđeo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Gabrijel </a:t>
            </a:r>
            <a:r>
              <a:rPr sz="1400" spc="-5" dirty="0">
                <a:latin typeface="Verdana"/>
                <a:cs typeface="Verdana"/>
              </a:rPr>
              <a:t>(arapski Džibril) </a:t>
            </a:r>
            <a:r>
              <a:rPr sz="1400" dirty="0">
                <a:latin typeface="Verdana"/>
                <a:cs typeface="Verdana"/>
              </a:rPr>
              <a:t>on </a:t>
            </a:r>
            <a:r>
              <a:rPr sz="1400" spc="-5" dirty="0">
                <a:latin typeface="Verdana"/>
                <a:cs typeface="Verdana"/>
              </a:rPr>
              <a:t>Muhamed </a:t>
            </a:r>
            <a:r>
              <a:rPr sz="1400" b="1" spc="-5" dirty="0">
                <a:latin typeface="Verdana"/>
                <a:cs typeface="Verdana"/>
              </a:rPr>
              <a:t>susreće </a:t>
            </a:r>
            <a:r>
              <a:rPr sz="1400" b="1" spc="-10" dirty="0">
                <a:latin typeface="Verdana"/>
                <a:cs typeface="Verdana"/>
              </a:rPr>
              <a:t>se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razgovarao sa </a:t>
            </a:r>
            <a:r>
              <a:rPr sz="1400" b="1" dirty="0">
                <a:latin typeface="Verdana"/>
                <a:cs typeface="Verdana"/>
              </a:rPr>
              <a:t>pet </a:t>
            </a:r>
            <a:r>
              <a:rPr sz="1400" b="1" spc="-5" dirty="0">
                <a:latin typeface="Verdana"/>
                <a:cs typeface="Verdana"/>
              </a:rPr>
              <a:t>(5) ranijih   proroka</a:t>
            </a:r>
            <a:r>
              <a:rPr sz="1400" spc="-5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6399"/>
              </a:lnSpc>
            </a:pPr>
            <a:r>
              <a:rPr sz="1400" b="1" dirty="0">
                <a:latin typeface="Verdana"/>
                <a:cs typeface="Verdana"/>
              </a:rPr>
              <a:t>I GLE </a:t>
            </a:r>
            <a:r>
              <a:rPr sz="1400" b="1" spc="-5" dirty="0">
                <a:latin typeface="Verdana"/>
                <a:cs typeface="Verdana"/>
              </a:rPr>
              <a:t>... </a:t>
            </a:r>
            <a:r>
              <a:rPr sz="1400" b="1" u="heavy" dirty="0">
                <a:latin typeface="Verdana"/>
                <a:cs typeface="Verdana"/>
              </a:rPr>
              <a:t>SVIH TIH </a:t>
            </a:r>
            <a:r>
              <a:rPr sz="1400" b="1" u="heavy" spc="-5" dirty="0">
                <a:latin typeface="Verdana"/>
                <a:cs typeface="Verdana"/>
              </a:rPr>
              <a:t>PET PROROKA </a:t>
            </a:r>
            <a:r>
              <a:rPr sz="1400" b="1" spc="-5" dirty="0">
                <a:latin typeface="Verdana"/>
                <a:cs typeface="Verdana"/>
              </a:rPr>
              <a:t>sa kojima </a:t>
            </a:r>
            <a:r>
              <a:rPr sz="1400" b="1" dirty="0">
                <a:latin typeface="Verdana"/>
                <a:cs typeface="Verdana"/>
              </a:rPr>
              <a:t>on </a:t>
            </a:r>
            <a:r>
              <a:rPr sz="1400" b="1" spc="-5" dirty="0">
                <a:latin typeface="Verdana"/>
                <a:cs typeface="Verdana"/>
              </a:rPr>
              <a:t>Muhamed razgovara, </a:t>
            </a:r>
            <a:r>
              <a:rPr sz="1400" b="1" spc="-10" dirty="0">
                <a:latin typeface="Verdana"/>
                <a:cs typeface="Verdana"/>
              </a:rPr>
              <a:t>su </a:t>
            </a:r>
            <a:r>
              <a:rPr sz="1400" b="1" dirty="0">
                <a:latin typeface="Verdana"/>
                <a:cs typeface="Verdana"/>
              </a:rPr>
              <a:t>ISKLJUČIVO i  SAMO  </a:t>
            </a:r>
            <a:r>
              <a:rPr sz="1400" b="1" spc="-5" dirty="0">
                <a:latin typeface="Verdana"/>
                <a:cs typeface="Verdana"/>
              </a:rPr>
              <a:t>biblijske  </a:t>
            </a:r>
            <a:r>
              <a:rPr sz="1400" b="1" dirty="0">
                <a:latin typeface="Verdana"/>
                <a:cs typeface="Verdana"/>
              </a:rPr>
              <a:t>i  </a:t>
            </a:r>
            <a:r>
              <a:rPr sz="1400" b="1" spc="-5" dirty="0">
                <a:latin typeface="Verdana"/>
                <a:cs typeface="Verdana"/>
              </a:rPr>
              <a:t>jevrejske  ličnosti  (jedna biblijska </a:t>
            </a:r>
            <a:r>
              <a:rPr sz="1400" b="1" dirty="0">
                <a:latin typeface="Verdana"/>
                <a:cs typeface="Verdana"/>
              </a:rPr>
              <a:t>i 4</a:t>
            </a:r>
            <a:r>
              <a:rPr sz="1400" b="1" spc="8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JEVREJA)</a:t>
            </a:r>
            <a:r>
              <a:rPr sz="1400" spc="-5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marL="12700" marR="5715" algn="just">
              <a:lnSpc>
                <a:spcPct val="117200"/>
              </a:lnSpc>
              <a:spcBef>
                <a:spcPts val="810"/>
              </a:spcBef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Adam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dirty="0">
                <a:latin typeface="Verdana"/>
                <a:cs typeface="Verdana"/>
              </a:rPr>
              <a:t>Adem) sa </a:t>
            </a:r>
            <a:r>
              <a:rPr sz="1400" spc="-10" dirty="0">
                <a:latin typeface="Verdana"/>
                <a:cs typeface="Verdana"/>
              </a:rPr>
              <a:t>kojim </a:t>
            </a:r>
            <a:r>
              <a:rPr sz="1400" spc="-5" dirty="0">
                <a:latin typeface="Verdana"/>
                <a:cs typeface="Verdana"/>
              </a:rPr>
              <a:t>počinje jevrejska </a:t>
            </a:r>
            <a:r>
              <a:rPr sz="1400" dirty="0">
                <a:latin typeface="Verdana"/>
                <a:cs typeface="Verdana"/>
              </a:rPr>
              <a:t>Biblija – </a:t>
            </a:r>
            <a:r>
              <a:rPr sz="1400" spc="-50" dirty="0">
                <a:latin typeface="Verdana"/>
                <a:cs typeface="Verdana"/>
              </a:rPr>
              <a:t>Tora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spc="-5" dirty="0">
                <a:latin typeface="Verdana"/>
                <a:cs typeface="Verdana"/>
              </a:rPr>
              <a:t>Stari </a:t>
            </a:r>
            <a:r>
              <a:rPr sz="1400" spc="-10" dirty="0">
                <a:latin typeface="Verdana"/>
                <a:cs typeface="Verdana"/>
              </a:rPr>
              <a:t>zavet,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Abraham </a:t>
            </a:r>
            <a:r>
              <a:rPr sz="1400" spc="-15" dirty="0">
                <a:latin typeface="Verdana"/>
                <a:cs typeface="Verdana"/>
              </a:rPr>
              <a:t>(arapski  </a:t>
            </a:r>
            <a:r>
              <a:rPr sz="1400" spc="-5" dirty="0">
                <a:latin typeface="Verdana"/>
                <a:cs typeface="Verdana"/>
              </a:rPr>
              <a:t>Ibrahim) protac Jevreja,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Mojsije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spc="-5" dirty="0">
                <a:latin typeface="Verdana"/>
                <a:cs typeface="Verdana"/>
              </a:rPr>
              <a:t>Musa) utemeljitelj jevrejske vere,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Johanan- Jovan  Krstitelj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spc="-5" dirty="0">
                <a:latin typeface="Verdana"/>
                <a:cs typeface="Verdana"/>
              </a:rPr>
              <a:t>Jahja) jevrejski asketski propovednik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Jošua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Isus </a:t>
            </a:r>
            <a:r>
              <a:rPr sz="1400" spc="-5" dirty="0">
                <a:latin typeface="Verdana"/>
                <a:cs typeface="Verdana"/>
              </a:rPr>
              <a:t>(arapski Isa) jevrejskim  propovednik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rabin </a:t>
            </a:r>
            <a:r>
              <a:rPr sz="1400" spc="5" dirty="0">
                <a:latin typeface="Verdana"/>
                <a:cs typeface="Verdana"/>
              </a:rPr>
              <a:t>iz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Nazareta.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indent="-635" algn="just">
              <a:lnSpc>
                <a:spcPct val="117100"/>
              </a:lnSpc>
            </a:pPr>
            <a:r>
              <a:rPr sz="1400" dirty="0">
                <a:latin typeface="Verdana"/>
                <a:cs typeface="Verdana"/>
              </a:rPr>
              <a:t>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Muhamed,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BAŠ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TAKVOM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DRUŠTVU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dakle</a:t>
            </a:r>
            <a:r>
              <a:rPr sz="1400" b="1" spc="-3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JEVREJSKOM</a:t>
            </a:r>
            <a:r>
              <a:rPr sz="1400" b="1" spc="-5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DRUŠTVU</a:t>
            </a:r>
            <a:r>
              <a:rPr sz="1400" b="1" spc="-2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„</a:t>
            </a:r>
            <a:r>
              <a:rPr sz="1400" i="1" dirty="0">
                <a:latin typeface="Verdana"/>
                <a:cs typeface="Verdana"/>
              </a:rPr>
              <a:t>od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samog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Boga  </a:t>
            </a:r>
            <a:r>
              <a:rPr sz="1400" spc="-5" dirty="0">
                <a:latin typeface="Verdana"/>
                <a:cs typeface="Verdana"/>
              </a:rPr>
              <a:t>(Allaha) </a:t>
            </a:r>
            <a:r>
              <a:rPr sz="1600" b="1" i="1" spc="-5" dirty="0">
                <a:latin typeface="Verdana"/>
                <a:cs typeface="Verdana"/>
              </a:rPr>
              <a:t>primio naredbe o verskim pobožnostima muslimana</a:t>
            </a:r>
            <a:r>
              <a:rPr sz="1400" spc="-5" dirty="0">
                <a:latin typeface="Verdana"/>
                <a:cs typeface="Verdana"/>
              </a:rPr>
              <a:t>” (</a:t>
            </a:r>
            <a:r>
              <a:rPr sz="1600" spc="-5" dirty="0">
                <a:latin typeface="Verdana"/>
                <a:cs typeface="Verdana"/>
              </a:rPr>
              <a:t>izvor ’Enciklopedija  islama’</a:t>
            </a:r>
            <a:r>
              <a:rPr sz="1400" spc="-5" dirty="0">
                <a:latin typeface="Verdana"/>
                <a:cs typeface="Verdana"/>
              </a:rPr>
              <a:t>).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57200"/>
            <a:ext cx="9172575" cy="565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MOLITVA  5  </a:t>
            </a:r>
            <a:r>
              <a:rPr sz="1800" b="1" spc="-5" dirty="0">
                <a:latin typeface="Verdana"/>
                <a:cs typeface="Verdana"/>
              </a:rPr>
              <a:t>PUTA</a:t>
            </a:r>
            <a:r>
              <a:rPr sz="1800" b="1" spc="5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DNEVNO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3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I kada </a:t>
            </a:r>
            <a:r>
              <a:rPr sz="1400" spc="-5" dirty="0">
                <a:latin typeface="Verdana"/>
                <a:cs typeface="Verdana"/>
              </a:rPr>
              <a:t>je Muhamed </a:t>
            </a:r>
            <a:r>
              <a:rPr sz="1400" dirty="0">
                <a:latin typeface="Verdana"/>
                <a:cs typeface="Verdana"/>
              </a:rPr>
              <a:t>u tom </a:t>
            </a:r>
            <a:r>
              <a:rPr sz="1400" spc="-5" dirty="0">
                <a:latin typeface="Verdana"/>
                <a:cs typeface="Verdana"/>
              </a:rPr>
              <a:t>„uznesenju“ došao </a:t>
            </a:r>
            <a:r>
              <a:rPr sz="1400" dirty="0">
                <a:latin typeface="Verdana"/>
                <a:cs typeface="Verdana"/>
              </a:rPr>
              <a:t>do </a:t>
            </a:r>
            <a:r>
              <a:rPr sz="1400" spc="-5" dirty="0">
                <a:latin typeface="Verdana"/>
                <a:cs typeface="Verdana"/>
              </a:rPr>
              <a:t>takozvanog „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Lotovog drveta</a:t>
            </a:r>
            <a:r>
              <a:rPr sz="1400" spc="-5" dirty="0">
                <a:latin typeface="Verdana"/>
                <a:cs typeface="Verdana"/>
              </a:rPr>
              <a:t>“ (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PONOVO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MOTIV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iz  JEVREJSKE Biblije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Starog zaveta</a:t>
            </a:r>
            <a:r>
              <a:rPr sz="1400" spc="-5" dirty="0">
                <a:latin typeface="Verdana"/>
                <a:cs typeface="Verdana"/>
              </a:rPr>
              <a:t>), što predstavlja </a:t>
            </a:r>
            <a:r>
              <a:rPr sz="1400" spc="-10" dirty="0">
                <a:latin typeface="Verdana"/>
                <a:cs typeface="Verdana"/>
              </a:rPr>
              <a:t>kraj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sedmog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neba i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najvišu granicu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u 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znanju koje ljudsko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biće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može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imati u vezi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Allaha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“…. „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Bog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Allah</a:t>
            </a:r>
            <a:r>
              <a:rPr sz="1400" spc="-5" dirty="0">
                <a:latin typeface="Verdana"/>
                <a:cs typeface="Verdana"/>
              </a:rPr>
              <a:t>)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tada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uputi Muhameda da  se muslimani moraju moliti pedeset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puta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dnevno,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ali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je prorok Mojsije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dirty="0">
                <a:latin typeface="Verdana"/>
                <a:cs typeface="Verdana"/>
              </a:rPr>
              <a:t>Musa)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tada  rekao Muhamedu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da će to biti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teško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za činiti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narodu,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i da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traži </a:t>
            </a:r>
            <a:r>
              <a:rPr sz="1400" dirty="0">
                <a:latin typeface="Verdana"/>
                <a:cs typeface="Verdana"/>
              </a:rPr>
              <a:t>(od </a:t>
            </a:r>
            <a:r>
              <a:rPr sz="1400" spc="-5" dirty="0">
                <a:latin typeface="Verdana"/>
                <a:cs typeface="Verdana"/>
              </a:rPr>
              <a:t>Allaha)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da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taj broj smanji, 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dok to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konačno nije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učinjeno </a:t>
            </a:r>
            <a:r>
              <a:rPr sz="1400" b="1" i="1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400" b="1" i="1" spc="-5" dirty="0">
                <a:solidFill>
                  <a:srgbClr val="4472C4"/>
                </a:solidFill>
                <a:latin typeface="Verdana"/>
                <a:cs typeface="Verdana"/>
              </a:rPr>
              <a:t>svedeno </a:t>
            </a:r>
            <a:r>
              <a:rPr sz="1400" b="1" i="1" u="heavy" spc="-10" dirty="0">
                <a:solidFill>
                  <a:srgbClr val="4472C4"/>
                </a:solidFill>
                <a:latin typeface="Verdana"/>
                <a:cs typeface="Verdana"/>
              </a:rPr>
              <a:t>na </a:t>
            </a:r>
            <a:r>
              <a:rPr sz="1400" b="1" i="1" u="heavy" spc="-5" dirty="0">
                <a:solidFill>
                  <a:srgbClr val="4472C4"/>
                </a:solidFill>
                <a:latin typeface="Verdana"/>
                <a:cs typeface="Verdana"/>
              </a:rPr>
              <a:t>obavezu muslimanima </a:t>
            </a:r>
            <a:r>
              <a:rPr sz="1400" b="1" i="1" u="heavy" dirty="0">
                <a:solidFill>
                  <a:srgbClr val="4472C4"/>
                </a:solidFill>
                <a:latin typeface="Verdana"/>
                <a:cs typeface="Verdana"/>
              </a:rPr>
              <a:t>na </a:t>
            </a:r>
            <a:r>
              <a:rPr sz="1400" b="1" i="1" u="heavy" spc="-5" dirty="0">
                <a:solidFill>
                  <a:srgbClr val="4472C4"/>
                </a:solidFill>
                <a:latin typeface="Verdana"/>
                <a:cs typeface="Verdana"/>
              </a:rPr>
              <a:t>molitvu </a:t>
            </a:r>
            <a:r>
              <a:rPr sz="1400" b="1" i="1" u="heavy" dirty="0">
                <a:solidFill>
                  <a:srgbClr val="4472C4"/>
                </a:solidFill>
                <a:latin typeface="Verdana"/>
                <a:cs typeface="Verdana"/>
              </a:rPr>
              <a:t>pet </a:t>
            </a:r>
            <a:r>
              <a:rPr sz="1400" b="1" i="1" u="heavy" spc="-5" dirty="0">
                <a:solidFill>
                  <a:srgbClr val="4472C4"/>
                </a:solidFill>
                <a:latin typeface="Verdana"/>
                <a:cs typeface="Verdana"/>
              </a:rPr>
              <a:t>puta  </a:t>
            </a:r>
            <a:r>
              <a:rPr sz="1400" b="1" i="1" u="heavy" dirty="0">
                <a:solidFill>
                  <a:srgbClr val="4472C4"/>
                </a:solidFill>
                <a:latin typeface="Verdana"/>
                <a:cs typeface="Verdana"/>
              </a:rPr>
              <a:t>dnevno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6799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Dakle,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utemeljitelj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jevrejske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vere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osnovnih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zapovedi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postulata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jevrejske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vere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Mojsije</a:t>
            </a:r>
            <a:r>
              <a:rPr sz="1400" b="1" spc="-6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–</a:t>
            </a:r>
            <a:r>
              <a:rPr sz="1400" b="1" spc="-7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JE</a:t>
            </a:r>
            <a:r>
              <a:rPr sz="1400" b="1" spc="-6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TAJ  KOJI je uputio Muhameda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da od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muslimanskog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boga –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Allaha </a:t>
            </a:r>
            <a:r>
              <a:rPr sz="1400" b="1" spc="-5" dirty="0">
                <a:latin typeface="Verdana"/>
                <a:cs typeface="Verdana"/>
              </a:rPr>
              <a:t>“zatraži </a:t>
            </a:r>
            <a:r>
              <a:rPr sz="1400" b="1" dirty="0">
                <a:latin typeface="Verdana"/>
                <a:cs typeface="Verdana"/>
              </a:rPr>
              <a:t>da </a:t>
            </a:r>
            <a:r>
              <a:rPr sz="1400" b="1" spc="-5" dirty="0">
                <a:latin typeface="Verdana"/>
                <a:cs typeface="Verdana"/>
              </a:rPr>
              <a:t>muslimani mole  </a:t>
            </a:r>
            <a:r>
              <a:rPr sz="1400" b="1" dirty="0">
                <a:latin typeface="Verdana"/>
                <a:cs typeface="Verdana"/>
              </a:rPr>
              <a:t>pet </a:t>
            </a:r>
            <a:r>
              <a:rPr sz="1400" b="1" spc="-5" dirty="0">
                <a:latin typeface="Verdana"/>
                <a:cs typeface="Verdana"/>
              </a:rPr>
              <a:t>(5) </a:t>
            </a:r>
            <a:r>
              <a:rPr sz="1400" b="1" dirty="0">
                <a:latin typeface="Verdana"/>
                <a:cs typeface="Verdana"/>
              </a:rPr>
              <a:t>puta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dnevno”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8255" algn="just">
              <a:lnSpc>
                <a:spcPct val="116700"/>
              </a:lnSpc>
            </a:pPr>
            <a:r>
              <a:rPr sz="1400" b="1" dirty="0">
                <a:latin typeface="Verdana"/>
                <a:cs typeface="Verdana"/>
              </a:rPr>
              <a:t>A </a:t>
            </a:r>
            <a:r>
              <a:rPr sz="1400" b="1" spc="-5" dirty="0">
                <a:latin typeface="Verdana"/>
                <a:cs typeface="Verdana"/>
              </a:rPr>
              <a:t>što se Jerusalima još tiče, </a:t>
            </a:r>
            <a:r>
              <a:rPr sz="1400" b="1" dirty="0">
                <a:latin typeface="Verdana"/>
                <a:cs typeface="Verdana"/>
              </a:rPr>
              <a:t>VAŽNO JE </a:t>
            </a:r>
            <a:r>
              <a:rPr sz="1400" b="1" spc="-5" dirty="0">
                <a:latin typeface="Verdana"/>
                <a:cs typeface="Verdana"/>
              </a:rPr>
              <a:t>NAPOMENUTI </a:t>
            </a:r>
            <a:r>
              <a:rPr sz="1800" b="1" u="heavy" spc="-5" dirty="0">
                <a:latin typeface="Verdana"/>
                <a:cs typeface="Verdana"/>
              </a:rPr>
              <a:t>da se Jerusalim </a:t>
            </a:r>
            <a:r>
              <a:rPr sz="1800" b="1" u="heavy" dirty="0">
                <a:latin typeface="Verdana"/>
                <a:cs typeface="Verdana"/>
              </a:rPr>
              <a:t>NE </a:t>
            </a:r>
            <a:r>
              <a:rPr sz="1800" b="1" u="heavy" spc="-5" dirty="0">
                <a:latin typeface="Verdana"/>
                <a:cs typeface="Verdana"/>
              </a:rPr>
              <a:t>POMINJE  NITI JEDAN JEDINI </a:t>
            </a:r>
            <a:r>
              <a:rPr sz="1800" b="1" u="heavy" dirty="0">
                <a:latin typeface="Verdana"/>
                <a:cs typeface="Verdana"/>
              </a:rPr>
              <a:t>PUT </a:t>
            </a:r>
            <a:r>
              <a:rPr sz="1800" b="1" u="heavy" spc="-5" dirty="0">
                <a:latin typeface="Verdana"/>
                <a:cs typeface="Verdana"/>
              </a:rPr>
              <a:t>u</a:t>
            </a:r>
            <a:r>
              <a:rPr sz="1800" b="1" u="heavy" spc="-30" dirty="0">
                <a:latin typeface="Verdana"/>
                <a:cs typeface="Verdana"/>
              </a:rPr>
              <a:t> </a:t>
            </a:r>
            <a:r>
              <a:rPr sz="1800" b="1" u="heavy" spc="-5" dirty="0">
                <a:latin typeface="Verdana"/>
                <a:cs typeface="Verdana"/>
              </a:rPr>
              <a:t>Kur’anu</a:t>
            </a:r>
            <a:r>
              <a:rPr sz="1400" b="1" spc="-5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6399"/>
              </a:lnSpc>
            </a:pPr>
            <a:r>
              <a:rPr sz="1400" b="1" dirty="0">
                <a:latin typeface="Verdana"/>
                <a:cs typeface="Verdana"/>
              </a:rPr>
              <a:t>A pored toga </a:t>
            </a:r>
            <a:r>
              <a:rPr sz="1400" b="1" u="heavy" spc="-5" dirty="0">
                <a:latin typeface="Verdana"/>
                <a:cs typeface="Verdana"/>
              </a:rPr>
              <a:t>niti </a:t>
            </a:r>
            <a:r>
              <a:rPr sz="1400" b="1" u="heavy" dirty="0">
                <a:latin typeface="Verdana"/>
                <a:cs typeface="Verdana"/>
              </a:rPr>
              <a:t>u </a:t>
            </a:r>
            <a:r>
              <a:rPr sz="1400" b="1" u="heavy" spc="-5" dirty="0">
                <a:latin typeface="Verdana"/>
                <a:cs typeface="Verdana"/>
              </a:rPr>
              <a:t>Kura’nu </a:t>
            </a:r>
            <a:r>
              <a:rPr sz="1400" b="1" dirty="0">
                <a:latin typeface="Verdana"/>
                <a:cs typeface="Verdana"/>
              </a:rPr>
              <a:t>niti u bilo </a:t>
            </a:r>
            <a:r>
              <a:rPr sz="1400" b="1" spc="-5" dirty="0">
                <a:latin typeface="Verdana"/>
                <a:cs typeface="Verdana"/>
              </a:rPr>
              <a:t>kojoj verskoj knjizi (hadisima) islama, </a:t>
            </a:r>
            <a:r>
              <a:rPr sz="1400" b="1" dirty="0">
                <a:latin typeface="Verdana"/>
                <a:cs typeface="Verdana"/>
              </a:rPr>
              <a:t>IMA </a:t>
            </a:r>
            <a:r>
              <a:rPr sz="1400" b="1" spc="-5" dirty="0">
                <a:latin typeface="Verdana"/>
                <a:cs typeface="Verdana"/>
              </a:rPr>
              <a:t>ITI</a:t>
            </a:r>
            <a:r>
              <a:rPr sz="1400" b="1" spc="-2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JEDNA  </a:t>
            </a:r>
            <a:r>
              <a:rPr sz="1400" b="1" dirty="0">
                <a:latin typeface="Verdana"/>
                <a:cs typeface="Verdana"/>
              </a:rPr>
              <a:t>UPUTA </a:t>
            </a:r>
            <a:r>
              <a:rPr sz="1400" b="1" spc="-5" dirty="0">
                <a:latin typeface="Verdana"/>
                <a:cs typeface="Verdana"/>
              </a:rPr>
              <a:t>KOJA </a:t>
            </a:r>
            <a:r>
              <a:rPr sz="1400" b="1" spc="-10" dirty="0">
                <a:latin typeface="Verdana"/>
                <a:cs typeface="Verdana"/>
              </a:rPr>
              <a:t>SE </a:t>
            </a:r>
            <a:r>
              <a:rPr sz="1400" b="1" spc="-5" dirty="0">
                <a:latin typeface="Verdana"/>
                <a:cs typeface="Verdana"/>
              </a:rPr>
              <a:t>ODNOSI </a:t>
            </a:r>
            <a:r>
              <a:rPr sz="1400" b="1" u="heavy" spc="-5" dirty="0">
                <a:latin typeface="Verdana"/>
                <a:cs typeface="Verdana"/>
              </a:rPr>
              <a:t>NA </a:t>
            </a:r>
            <a:r>
              <a:rPr sz="1400" b="1" u="heavy" dirty="0">
                <a:latin typeface="Verdana"/>
                <a:cs typeface="Verdana"/>
              </a:rPr>
              <a:t>NEKU </a:t>
            </a:r>
            <a:r>
              <a:rPr sz="1400" b="1" u="heavy" spc="-5" dirty="0">
                <a:latin typeface="Verdana"/>
                <a:cs typeface="Verdana"/>
              </a:rPr>
              <a:t>OBAVEZU MUSLIMANA prema</a:t>
            </a:r>
            <a:r>
              <a:rPr sz="1400" b="1" u="heavy" spc="35" dirty="0">
                <a:latin typeface="Verdana"/>
                <a:cs typeface="Verdana"/>
              </a:rPr>
              <a:t> </a:t>
            </a:r>
            <a:r>
              <a:rPr sz="1400" b="1" u="heavy" spc="-5" dirty="0">
                <a:latin typeface="Verdana"/>
                <a:cs typeface="Verdana"/>
              </a:rPr>
              <a:t>JERUSALIMU</a:t>
            </a:r>
            <a:r>
              <a:rPr sz="1400" b="1" spc="-5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87235"/>
            <a:ext cx="874268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A u 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jevrejskoj Bibliji </a:t>
            </a:r>
            <a:r>
              <a:rPr sz="2000" b="1" u="heavy" spc="-5" dirty="0">
                <a:solidFill>
                  <a:srgbClr val="4472C4"/>
                </a:solidFill>
                <a:latin typeface="Verdana"/>
                <a:cs typeface="Verdana"/>
              </a:rPr>
              <a:t>JERUSALIM </a:t>
            </a:r>
            <a:r>
              <a:rPr sz="2000" b="1" u="heavy" dirty="0">
                <a:solidFill>
                  <a:srgbClr val="4472C4"/>
                </a:solidFill>
                <a:latin typeface="Verdana"/>
                <a:cs typeface="Verdana"/>
              </a:rPr>
              <a:t>SE </a:t>
            </a:r>
            <a:r>
              <a:rPr sz="2000" b="1" u="heavy" spc="-5" dirty="0">
                <a:solidFill>
                  <a:srgbClr val="4472C4"/>
                </a:solidFill>
                <a:latin typeface="Verdana"/>
                <a:cs typeface="Verdana"/>
              </a:rPr>
              <a:t>POMINJE </a:t>
            </a:r>
            <a:r>
              <a:rPr sz="2600" b="1" u="heavy" spc="-5" dirty="0">
                <a:solidFill>
                  <a:srgbClr val="4472C4"/>
                </a:solidFill>
                <a:latin typeface="Verdana"/>
                <a:cs typeface="Verdana"/>
              </a:rPr>
              <a:t>667</a:t>
            </a:r>
            <a:r>
              <a:rPr sz="2600" b="1" u="heavy" spc="4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2600" b="1" u="heavy" spc="-5" dirty="0">
                <a:solidFill>
                  <a:srgbClr val="4472C4"/>
                </a:solidFill>
                <a:latin typeface="Verdana"/>
                <a:cs typeface="Verdana"/>
              </a:rPr>
              <a:t>PUTA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....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460248"/>
            <a:ext cx="9287510" cy="49720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  <a:tabLst>
                <a:tab pos="2046605" algn="l"/>
              </a:tabLst>
            </a:pPr>
            <a:r>
              <a:rPr sz="2600" spc="-5" dirty="0"/>
              <a:t>POREKLO	ARAPA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44500" y="3306795"/>
            <a:ext cx="9171940" cy="3875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</a:pP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jevrejski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arapski </a:t>
            </a:r>
            <a:r>
              <a:rPr sz="1400" spc="-5" dirty="0">
                <a:latin typeface="Verdana"/>
                <a:cs typeface="Verdana"/>
              </a:rPr>
              <a:t>izvori se slažu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navodima </a:t>
            </a:r>
            <a:r>
              <a:rPr sz="1400" spc="-10" dirty="0">
                <a:latin typeface="Verdana"/>
                <a:cs typeface="Verdana"/>
              </a:rPr>
              <a:t>osnova </a:t>
            </a:r>
            <a:r>
              <a:rPr sz="1400" spc="-5" dirty="0">
                <a:latin typeface="Verdana"/>
                <a:cs typeface="Verdana"/>
              </a:rPr>
              <a:t>porekla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postanka </a:t>
            </a:r>
            <a:r>
              <a:rPr sz="1400" spc="-10" dirty="0">
                <a:latin typeface="Verdana"/>
                <a:cs typeface="Verdana"/>
              </a:rPr>
              <a:t>arapske </a:t>
            </a:r>
            <a:r>
              <a:rPr sz="1400" spc="-5" dirty="0">
                <a:latin typeface="Verdana"/>
                <a:cs typeface="Verdana"/>
              </a:rPr>
              <a:t>nacije. </a:t>
            </a:r>
            <a:r>
              <a:rPr sz="1400" b="1" spc="-5" dirty="0">
                <a:latin typeface="Verdana"/>
                <a:cs typeface="Verdana"/>
              </a:rPr>
              <a:t>Svi oni  upućuju </a:t>
            </a:r>
            <a:r>
              <a:rPr sz="1400" b="1" dirty="0">
                <a:latin typeface="Verdana"/>
                <a:cs typeface="Verdana"/>
              </a:rPr>
              <a:t>na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jevrejskog praoca Abrahama</a:t>
            </a:r>
            <a:r>
              <a:rPr sz="1400" spc="-5" dirty="0">
                <a:latin typeface="Verdana"/>
                <a:cs typeface="Verdana"/>
              </a:rPr>
              <a:t>, koji je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10" dirty="0">
                <a:latin typeface="Verdana"/>
                <a:cs typeface="Verdana"/>
              </a:rPr>
              <a:t>vezi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svojom konkubinom, Egipćankom  Hagarom, </a:t>
            </a:r>
            <a:r>
              <a:rPr sz="1400" dirty="0">
                <a:latin typeface="Verdana"/>
                <a:cs typeface="Verdana"/>
              </a:rPr>
              <a:t>začeo i </a:t>
            </a:r>
            <a:r>
              <a:rPr sz="1400" spc="-5" dirty="0">
                <a:latin typeface="Verdana"/>
                <a:cs typeface="Verdana"/>
              </a:rPr>
              <a:t>dobio sina Išmaela </a:t>
            </a:r>
            <a:r>
              <a:rPr sz="1400" spc="-10" dirty="0">
                <a:latin typeface="Verdana"/>
                <a:cs typeface="Verdana"/>
              </a:rPr>
              <a:t>(arapski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Ismaila).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latin typeface="Verdana"/>
                <a:cs typeface="Verdana"/>
              </a:rPr>
              <a:t>Biblija </a:t>
            </a:r>
            <a:r>
              <a:rPr sz="1400" spc="-5" dirty="0">
                <a:latin typeface="Verdana"/>
                <a:cs typeface="Verdana"/>
              </a:rPr>
              <a:t>to </a:t>
            </a:r>
            <a:r>
              <a:rPr sz="1400" spc="-10" dirty="0">
                <a:latin typeface="Verdana"/>
                <a:cs typeface="Verdana"/>
              </a:rPr>
              <a:t>navodi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i="1" spc="-5" dirty="0">
                <a:latin typeface="Verdana"/>
                <a:cs typeface="Verdana"/>
              </a:rPr>
              <a:t>Knjizi postanka; 16:15-16</a:t>
            </a:r>
            <a:r>
              <a:rPr sz="1400" spc="-5" dirty="0">
                <a:latin typeface="Verdana"/>
                <a:cs typeface="Verdana"/>
              </a:rPr>
              <a:t>,  </a:t>
            </a:r>
            <a:r>
              <a:rPr sz="1400" dirty="0">
                <a:latin typeface="Verdana"/>
                <a:cs typeface="Verdana"/>
              </a:rPr>
              <a:t>gde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piše:</a:t>
            </a:r>
            <a:endParaRPr sz="1400">
              <a:latin typeface="Verdana"/>
              <a:cs typeface="Verdana"/>
            </a:endParaRPr>
          </a:p>
          <a:p>
            <a:pPr marL="12700" marR="5715" algn="just">
              <a:lnSpc>
                <a:spcPct val="116399"/>
              </a:lnSpc>
              <a:spcBef>
                <a:spcPts val="825"/>
              </a:spcBef>
            </a:pPr>
            <a:r>
              <a:rPr sz="1400" spc="-10" dirty="0">
                <a:latin typeface="Verdana"/>
                <a:cs typeface="Verdana"/>
              </a:rPr>
              <a:t>„Rodi </a:t>
            </a:r>
            <a:r>
              <a:rPr sz="1400" spc="-5" dirty="0">
                <a:latin typeface="Verdana"/>
                <a:cs typeface="Verdana"/>
              </a:rPr>
              <a:t>Hagara </a:t>
            </a:r>
            <a:r>
              <a:rPr sz="1400" spc="-15" dirty="0">
                <a:latin typeface="Verdana"/>
                <a:cs typeface="Verdana"/>
              </a:rPr>
              <a:t>Avramu </a:t>
            </a:r>
            <a:r>
              <a:rPr sz="1400" spc="-5" dirty="0">
                <a:latin typeface="Verdana"/>
                <a:cs typeface="Verdana"/>
              </a:rPr>
              <a:t>sina, </a:t>
            </a:r>
            <a:r>
              <a:rPr sz="1400" dirty="0">
                <a:latin typeface="Verdana"/>
                <a:cs typeface="Verdana"/>
              </a:rPr>
              <a:t>a </a:t>
            </a:r>
            <a:r>
              <a:rPr sz="1400" spc="-15" dirty="0">
                <a:latin typeface="Verdana"/>
                <a:cs typeface="Verdana"/>
              </a:rPr>
              <a:t>Avram </a:t>
            </a:r>
            <a:r>
              <a:rPr sz="1400" spc="-5" dirty="0">
                <a:latin typeface="Verdana"/>
                <a:cs typeface="Verdana"/>
              </a:rPr>
              <a:t>sinu </a:t>
            </a:r>
            <a:r>
              <a:rPr sz="1400" dirty="0">
                <a:latin typeface="Verdana"/>
                <a:cs typeface="Verdana"/>
              </a:rPr>
              <a:t>što mu </a:t>
            </a:r>
            <a:r>
              <a:rPr sz="1400" spc="-5" dirty="0">
                <a:latin typeface="Verdana"/>
                <a:cs typeface="Verdana"/>
              </a:rPr>
              <a:t>ga </a:t>
            </a:r>
            <a:r>
              <a:rPr sz="1400" dirty="0">
                <a:latin typeface="Verdana"/>
                <a:cs typeface="Verdana"/>
              </a:rPr>
              <a:t>rodi </a:t>
            </a:r>
            <a:r>
              <a:rPr sz="1400" spc="-10" dirty="0">
                <a:latin typeface="Verdana"/>
                <a:cs typeface="Verdana"/>
              </a:rPr>
              <a:t>Hagara </a:t>
            </a:r>
            <a:r>
              <a:rPr sz="1400" spc="-5" dirty="0">
                <a:latin typeface="Verdana"/>
                <a:cs typeface="Verdana"/>
              </a:rPr>
              <a:t>nadjene </a:t>
            </a:r>
            <a:r>
              <a:rPr sz="1400" dirty="0">
                <a:latin typeface="Verdana"/>
                <a:cs typeface="Verdana"/>
              </a:rPr>
              <a:t>ime </a:t>
            </a:r>
            <a:r>
              <a:rPr sz="1400" spc="-5" dirty="0">
                <a:latin typeface="Verdana"/>
                <a:cs typeface="Verdana"/>
              </a:rPr>
              <a:t>Išmael. </a:t>
            </a:r>
            <a:r>
              <a:rPr sz="1400" spc="-10" dirty="0">
                <a:latin typeface="Verdana"/>
                <a:cs typeface="Verdana"/>
              </a:rPr>
              <a:t>Avramu </a:t>
            </a:r>
            <a:r>
              <a:rPr sz="1400" spc="-5" dirty="0">
                <a:latin typeface="Verdana"/>
                <a:cs typeface="Verdana"/>
              </a:rPr>
              <a:t>je bilo  osamdeset </a:t>
            </a:r>
            <a:r>
              <a:rPr sz="1400" dirty="0">
                <a:latin typeface="Verdana"/>
                <a:cs typeface="Verdana"/>
              </a:rPr>
              <a:t>i šest </a:t>
            </a:r>
            <a:r>
              <a:rPr sz="1400" spc="-5" dirty="0">
                <a:latin typeface="Verdana"/>
                <a:cs typeface="Verdana"/>
              </a:rPr>
              <a:t>godina </a:t>
            </a:r>
            <a:r>
              <a:rPr sz="1400" dirty="0">
                <a:latin typeface="Verdana"/>
                <a:cs typeface="Verdana"/>
              </a:rPr>
              <a:t>kada </a:t>
            </a:r>
            <a:r>
              <a:rPr sz="1400" spc="-5" dirty="0">
                <a:latin typeface="Verdana"/>
                <a:cs typeface="Verdana"/>
              </a:rPr>
              <a:t>mu je Hagara rodila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Išmaela“.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100"/>
              </a:lnSpc>
            </a:pPr>
            <a:r>
              <a:rPr sz="1400" dirty="0">
                <a:latin typeface="Verdana"/>
                <a:cs typeface="Verdana"/>
              </a:rPr>
              <a:t>I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islam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tradicionalno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smatra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Ismaila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(hebrejski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Išmaela)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pretkom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praocem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arapskog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naroda.</a:t>
            </a:r>
            <a:r>
              <a:rPr sz="1400" spc="3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Šta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više,  islamsko </a:t>
            </a:r>
            <a:r>
              <a:rPr sz="1400" spc="-10" dirty="0">
                <a:latin typeface="Verdana"/>
                <a:cs typeface="Verdana"/>
              </a:rPr>
              <a:t>versko </a:t>
            </a:r>
            <a:r>
              <a:rPr sz="1400" spc="-5" dirty="0">
                <a:latin typeface="Verdana"/>
                <a:cs typeface="Verdana"/>
              </a:rPr>
              <a:t>učenje </a:t>
            </a:r>
            <a:r>
              <a:rPr sz="1400" dirty="0">
                <a:latin typeface="Verdana"/>
                <a:cs typeface="Verdana"/>
              </a:rPr>
              <a:t>se u </a:t>
            </a:r>
            <a:r>
              <a:rPr sz="1400" spc="-5" dirty="0">
                <a:latin typeface="Verdana"/>
                <a:cs typeface="Verdana"/>
              </a:rPr>
              <a:t>potpunosti poklapa </a:t>
            </a:r>
            <a:r>
              <a:rPr sz="1400" dirty="0">
                <a:latin typeface="Verdana"/>
                <a:cs typeface="Verdana"/>
              </a:rPr>
              <a:t>i slaže sa </a:t>
            </a:r>
            <a:r>
              <a:rPr sz="1400" spc="-5" dirty="0">
                <a:latin typeface="Verdana"/>
                <a:cs typeface="Verdana"/>
              </a:rPr>
              <a:t>jevrejskim </a:t>
            </a:r>
            <a:r>
              <a:rPr sz="1400" spc="-10" dirty="0">
                <a:latin typeface="Verdana"/>
                <a:cs typeface="Verdana"/>
              </a:rPr>
              <a:t>verovanjem </a:t>
            </a:r>
            <a:r>
              <a:rPr sz="1400" dirty="0">
                <a:latin typeface="Verdana"/>
                <a:cs typeface="Verdana"/>
              </a:rPr>
              <a:t>o poreklu </a:t>
            </a:r>
            <a:r>
              <a:rPr sz="1400" spc="-5" dirty="0">
                <a:latin typeface="Verdana"/>
                <a:cs typeface="Verdana"/>
              </a:rPr>
              <a:t>Ismaila,  kojeg tretiraju </a:t>
            </a:r>
            <a:r>
              <a:rPr sz="1400" dirty="0">
                <a:latin typeface="Verdana"/>
                <a:cs typeface="Verdana"/>
              </a:rPr>
              <a:t>i priznaju </a:t>
            </a:r>
            <a:r>
              <a:rPr sz="1400" spc="-5" dirty="0">
                <a:latin typeface="Verdana"/>
                <a:cs typeface="Verdana"/>
              </a:rPr>
              <a:t>kao praoca nekoliko </a:t>
            </a:r>
            <a:r>
              <a:rPr sz="1400" spc="-10" dirty="0">
                <a:latin typeface="Verdana"/>
                <a:cs typeface="Verdana"/>
              </a:rPr>
              <a:t>važnih </a:t>
            </a:r>
            <a:r>
              <a:rPr sz="1400" spc="-5" dirty="0">
                <a:latin typeface="Verdana"/>
                <a:cs typeface="Verdana"/>
              </a:rPr>
              <a:t>arapskih plemena, kao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pretkom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samog  Muhameda.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Dakle.... </a:t>
            </a:r>
            <a:r>
              <a:rPr sz="1400" b="1" spc="-5" dirty="0">
                <a:latin typeface="Verdana"/>
                <a:cs typeface="Verdana"/>
              </a:rPr>
              <a:t>ROĐACI </a:t>
            </a:r>
            <a:r>
              <a:rPr sz="1400" b="1" dirty="0">
                <a:latin typeface="Verdana"/>
                <a:cs typeface="Verdana"/>
              </a:rPr>
              <a:t>SMO </a:t>
            </a:r>
            <a:r>
              <a:rPr sz="1400" b="1" spc="-5" dirty="0">
                <a:latin typeface="Verdana"/>
                <a:cs typeface="Verdana"/>
              </a:rPr>
              <a:t>...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4300" y="1062227"/>
            <a:ext cx="2158987" cy="215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014" y="4461275"/>
            <a:ext cx="24650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3045" algn="l"/>
              </a:tabLst>
            </a:pPr>
            <a:r>
              <a:rPr sz="2000" b="1" spc="5" dirty="0">
                <a:solidFill>
                  <a:srgbClr val="4472C4"/>
                </a:solidFill>
                <a:latin typeface="Verdana"/>
                <a:cs typeface="Verdana"/>
              </a:rPr>
              <a:t>S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2000" b="1" spc="-15" dirty="0">
                <a:solidFill>
                  <a:srgbClr val="4472C4"/>
                </a:solidFill>
                <a:latin typeface="Verdana"/>
                <a:cs typeface="Verdana"/>
              </a:rPr>
              <a:t>n</a:t>
            </a:r>
            <a:r>
              <a:rPr sz="2000" b="1" spc="5" dirty="0">
                <a:solidFill>
                  <a:srgbClr val="4472C4"/>
                </a:solidFill>
                <a:latin typeface="Verdana"/>
                <a:cs typeface="Verdana"/>
              </a:rPr>
              <a:t>a</a:t>
            </a:r>
            <a:r>
              <a:rPr sz="2000" b="1" spc="-10" dirty="0">
                <a:solidFill>
                  <a:srgbClr val="4472C4"/>
                </a:solidFill>
                <a:latin typeface="Verdana"/>
                <a:cs typeface="Verdana"/>
              </a:rPr>
              <a:t>g</a:t>
            </a: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oge	T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2000" b="1" spc="5" dirty="0">
                <a:solidFill>
                  <a:srgbClr val="4472C4"/>
                </a:solidFill>
                <a:latin typeface="Verdana"/>
                <a:cs typeface="Verdana"/>
              </a:rPr>
              <a:t>f</a:t>
            </a: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2000" b="1" spc="-15" dirty="0">
                <a:solidFill>
                  <a:srgbClr val="4472C4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7148" y="4461275"/>
            <a:ext cx="89789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(levo)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9454" y="4461275"/>
            <a:ext cx="399097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045" algn="l"/>
                <a:tab pos="1819910" algn="l"/>
                <a:tab pos="2848610" algn="l"/>
              </a:tabLst>
            </a:pPr>
            <a:r>
              <a:rPr sz="2000" b="1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2000" b="1" spc="-5" dirty="0">
                <a:solidFill>
                  <a:srgbClr val="4472C4"/>
                </a:solidFill>
                <a:latin typeface="Verdana"/>
                <a:cs typeface="Verdana"/>
              </a:rPr>
              <a:t>sinagoga	Hurva	(desno)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8990690" cy="3858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625" y="4928225"/>
            <a:ext cx="3174999" cy="23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1625" y="4919471"/>
            <a:ext cx="3859938" cy="2390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2716"/>
            <a:ext cx="9171305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 ima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više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desetina propisanih uputa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jevrejskoj svetoj knjizi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–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Bibliji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koje su obaveze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za 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Jevreje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,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odnosu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prema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Jerusalimu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– A to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su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na</a:t>
            </a:r>
            <a:r>
              <a:rPr sz="1400" b="1" spc="-1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primer:</a:t>
            </a:r>
            <a:endParaRPr sz="1400">
              <a:latin typeface="Verdana"/>
              <a:cs typeface="Verdana"/>
            </a:endParaRPr>
          </a:p>
          <a:p>
            <a:pPr marL="12700" marR="4450080" algn="just">
              <a:lnSpc>
                <a:spcPct val="117100"/>
              </a:lnSpc>
              <a:spcBef>
                <a:spcPts val="815"/>
              </a:spcBef>
              <a:buChar char="-"/>
              <a:tabLst>
                <a:tab pos="191135" algn="l"/>
              </a:tabLst>
            </a:pP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Tri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obavezna hodočašća (hadžiluka) Jevreja  godišnje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odu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Jerusalim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za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jevrejske  praznike  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Sukot,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Pesah  i</a:t>
            </a:r>
            <a:r>
              <a:rPr sz="1400" b="1" spc="455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Šavuot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Verdana"/>
              <a:buChar char="-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72C4"/>
              </a:buClr>
              <a:buFont typeface="Verdana"/>
              <a:buChar char="-"/>
            </a:pPr>
            <a:endParaRPr sz="1400">
              <a:latin typeface="Times New Roman"/>
              <a:cs typeface="Times New Roman"/>
            </a:endParaRPr>
          </a:p>
          <a:p>
            <a:pPr marL="12700" marR="4449445" algn="just">
              <a:lnSpc>
                <a:spcPct val="117100"/>
              </a:lnSpc>
              <a:spcBef>
                <a:spcPts val="5"/>
              </a:spcBef>
              <a:buChar char="-"/>
              <a:tabLst>
                <a:tab pos="156210" algn="l"/>
              </a:tabLst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oltari svih sinagoga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po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jevrejskim</a:t>
            </a:r>
            <a:r>
              <a:rPr sz="1400" b="1" spc="-13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verskim  propisom moraju biti okrenuti prema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Jerusalimu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Verdana"/>
              <a:buChar char="-"/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472C4"/>
              </a:buClr>
              <a:buFont typeface="Verdana"/>
              <a:buChar char="-"/>
            </a:pPr>
            <a:endParaRPr sz="1400">
              <a:latin typeface="Times New Roman"/>
              <a:cs typeface="Times New Roman"/>
            </a:endParaRPr>
          </a:p>
          <a:p>
            <a:pPr marL="12700" marR="4449445" algn="just">
              <a:lnSpc>
                <a:spcPct val="116399"/>
              </a:lnSpc>
              <a:buChar char="-"/>
              <a:tabLst>
                <a:tab pos="188595" algn="l"/>
              </a:tabLst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Jevreji tokom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svih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svojih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molitvi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moraju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biti licem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okrenuti prema</a:t>
            </a:r>
            <a:r>
              <a:rPr sz="1400" b="1" spc="-2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Jerusalimu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19" y="4386458"/>
            <a:ext cx="4726940" cy="151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  <a:tabLst>
                <a:tab pos="1143000" algn="l"/>
                <a:tab pos="2679065" algn="l"/>
                <a:tab pos="3575685" algn="l"/>
                <a:tab pos="4212590" algn="l"/>
              </a:tabLst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- Da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cela jevrejska verska filozofija kao svoj  sr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ed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išnj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i	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shatološ</a:t>
            </a:r>
            <a:r>
              <a:rPr sz="1400" b="1" spc="-10" dirty="0">
                <a:latin typeface="Verdana"/>
                <a:cs typeface="Verdana"/>
              </a:rPr>
              <a:t>k</a:t>
            </a:r>
            <a:r>
              <a:rPr sz="1400" b="1" spc="-5" dirty="0">
                <a:latin typeface="Verdana"/>
                <a:cs typeface="Verdana"/>
              </a:rPr>
              <a:t>i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*	p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oja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m	</a:t>
            </a:r>
            <a:r>
              <a:rPr sz="1400" b="1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ma	</a:t>
            </a:r>
            <a:r>
              <a:rPr sz="1400" b="1" spc="-15" dirty="0">
                <a:solidFill>
                  <a:srgbClr val="4472C4"/>
                </a:solidFill>
                <a:latin typeface="Verdana"/>
                <a:cs typeface="Verdana"/>
              </a:rPr>
              <a:t>i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d</a:t>
            </a:r>
            <a:r>
              <a:rPr sz="1400" b="1" spc="-10" dirty="0">
                <a:solidFill>
                  <a:srgbClr val="4472C4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ju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7200"/>
              </a:lnSpc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„povratka Mesije”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Jerusalim (zbog čega je  nakana  religioznih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Jevreja 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da  se  sahrane</a:t>
            </a:r>
            <a:r>
              <a:rPr sz="1400" b="1" spc="10" dirty="0">
                <a:solidFill>
                  <a:srgbClr val="4472C4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na</a:t>
            </a:r>
            <a:endParaRPr sz="1400">
              <a:latin typeface="Verdana"/>
              <a:cs typeface="Verdana"/>
            </a:endParaRPr>
          </a:p>
          <a:p>
            <a:pPr marL="12700" marR="97155">
              <a:lnSpc>
                <a:spcPct val="117200"/>
              </a:lnSpc>
              <a:spcBef>
                <a:spcPts val="10"/>
              </a:spcBef>
            </a:pP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groblju na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Maslinovoj gori „kuda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će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Mesija ući  </a:t>
            </a:r>
            <a:r>
              <a:rPr sz="1400" b="1" dirty="0">
                <a:solidFill>
                  <a:srgbClr val="4472C4"/>
                </a:solidFill>
                <a:latin typeface="Verdana"/>
                <a:cs typeface="Verdana"/>
              </a:rPr>
              <a:t>u 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Jerusalim”)</a:t>
            </a:r>
            <a:r>
              <a:rPr sz="1400" spc="-5" dirty="0">
                <a:latin typeface="Verdana"/>
                <a:cs typeface="Verdana"/>
              </a:rPr>
              <a:t>, itd,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itd.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6588" y="5387835"/>
            <a:ext cx="250380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440">
              <a:lnSpc>
                <a:spcPct val="117200"/>
              </a:lnSpc>
            </a:pPr>
            <a:r>
              <a:rPr sz="1400" b="1" dirty="0">
                <a:latin typeface="Verdana"/>
                <a:cs typeface="Verdana"/>
              </a:rPr>
              <a:t>Zapadni zid – </a:t>
            </a:r>
            <a:r>
              <a:rPr sz="1400" b="1" spc="-5" dirty="0">
                <a:latin typeface="Verdana"/>
                <a:cs typeface="Verdana"/>
              </a:rPr>
              <a:t>Ha Kotel  Najsvetije </a:t>
            </a:r>
            <a:r>
              <a:rPr sz="1400" b="1" dirty="0">
                <a:latin typeface="Verdana"/>
                <a:cs typeface="Verdana"/>
              </a:rPr>
              <a:t>mesto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Jevreja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3381" y="6628469"/>
            <a:ext cx="163195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sudbin čoveka</a:t>
            </a:r>
            <a:r>
              <a:rPr sz="1400" b="1" spc="39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163" y="6593478"/>
            <a:ext cx="7385684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  <a:tabLst>
                <a:tab pos="5890260" algn="l"/>
                <a:tab pos="6154420" algn="l"/>
              </a:tabLst>
            </a:pPr>
            <a:r>
              <a:rPr sz="1400" b="1" dirty="0">
                <a:latin typeface="Verdana"/>
                <a:cs typeface="Verdana"/>
              </a:rPr>
              <a:t>* </a:t>
            </a:r>
            <a:r>
              <a:rPr sz="1400" b="1" spc="-5" dirty="0">
                <a:latin typeface="Verdana"/>
                <a:cs typeface="Verdana"/>
              </a:rPr>
              <a:t>teološko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filozofsko učenje </a:t>
            </a:r>
            <a:r>
              <a:rPr sz="1400" b="1" dirty="0">
                <a:latin typeface="Verdana"/>
                <a:cs typeface="Verdana"/>
              </a:rPr>
              <a:t>o   </a:t>
            </a:r>
            <a:r>
              <a:rPr sz="1400" b="1" spc="4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poslednjim</a:t>
            </a:r>
            <a:r>
              <a:rPr sz="1400" b="1" spc="2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događajima	</a:t>
            </a:r>
            <a:r>
              <a:rPr sz="1400" b="1" dirty="0">
                <a:latin typeface="Verdana"/>
                <a:cs typeface="Verdana"/>
              </a:rPr>
              <a:t>-	</a:t>
            </a:r>
            <a:r>
              <a:rPr sz="1400" b="1" spc="-5" dirty="0">
                <a:latin typeface="Verdana"/>
                <a:cs typeface="Verdana"/>
              </a:rPr>
              <a:t>kraju</a:t>
            </a:r>
            <a:r>
              <a:rPr sz="1400" b="1" spc="15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sveta, 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kosmosa,  zagrobnom životu,  paklu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raju,  </a:t>
            </a:r>
            <a:r>
              <a:rPr sz="1400" b="1" dirty="0">
                <a:latin typeface="Verdana"/>
                <a:cs typeface="Verdana"/>
              </a:rPr>
              <a:t>i  </a:t>
            </a:r>
            <a:r>
              <a:rPr sz="1400" b="1" spc="-5" dirty="0">
                <a:latin typeface="Verdana"/>
                <a:cs typeface="Verdana"/>
              </a:rPr>
              <a:t>konačnu svrsi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postojanja.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0500" y="1253711"/>
            <a:ext cx="4658900" cy="407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572" y="460248"/>
            <a:ext cx="9287510" cy="142684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  <a:tabLst>
                <a:tab pos="1098550" algn="l"/>
                <a:tab pos="2752090" algn="l"/>
                <a:tab pos="3210560" algn="l"/>
                <a:tab pos="4375150" algn="l"/>
                <a:tab pos="5606415" algn="l"/>
                <a:tab pos="7908925" algn="l"/>
              </a:tabLst>
            </a:pPr>
            <a:r>
              <a:rPr sz="2600" b="1" u="heavy" spc="-5" dirty="0">
                <a:latin typeface="Verdana"/>
                <a:cs typeface="Verdana"/>
              </a:rPr>
              <a:t>SAM	KUR’AN</a:t>
            </a:r>
            <a:r>
              <a:rPr sz="2600" b="1" spc="-5" dirty="0">
                <a:latin typeface="Verdana"/>
                <a:cs typeface="Verdana"/>
              </a:rPr>
              <a:t>	</a:t>
            </a:r>
            <a:r>
              <a:rPr sz="2600" b="1" dirty="0">
                <a:latin typeface="Verdana"/>
                <a:cs typeface="Verdana"/>
              </a:rPr>
              <a:t>–	</a:t>
            </a:r>
            <a:r>
              <a:rPr sz="2600" b="1" spc="-5" dirty="0">
                <a:latin typeface="Verdana"/>
                <a:cs typeface="Verdana"/>
              </a:rPr>
              <a:t>DAJE	</a:t>
            </a:r>
            <a:r>
              <a:rPr sz="2600" b="1" dirty="0">
                <a:latin typeface="Verdana"/>
                <a:cs typeface="Verdana"/>
              </a:rPr>
              <a:t>UPUT	</a:t>
            </a:r>
            <a:r>
              <a:rPr sz="2600" b="1" spc="-5" dirty="0">
                <a:latin typeface="Verdana"/>
                <a:cs typeface="Verdana"/>
              </a:rPr>
              <a:t>JEVREJIMA	</a:t>
            </a:r>
            <a:r>
              <a:rPr sz="2600" b="1" dirty="0">
                <a:latin typeface="Verdana"/>
                <a:cs typeface="Verdana"/>
              </a:rPr>
              <a:t>da</a:t>
            </a:r>
            <a:r>
              <a:rPr sz="2600" b="1" spc="-100" dirty="0">
                <a:latin typeface="Verdana"/>
                <a:cs typeface="Verdana"/>
              </a:rPr>
              <a:t> </a:t>
            </a:r>
            <a:r>
              <a:rPr sz="2600" b="1" dirty="0">
                <a:latin typeface="Verdana"/>
                <a:cs typeface="Verdana"/>
              </a:rPr>
              <a:t>se</a:t>
            </a:r>
            <a:endParaRPr sz="2600">
              <a:latin typeface="Verdana"/>
              <a:cs typeface="Verdana"/>
            </a:endParaRPr>
          </a:p>
          <a:p>
            <a:pPr marL="67945" marR="446405">
              <a:lnSpc>
                <a:spcPct val="117300"/>
              </a:lnSpc>
              <a:spcBef>
                <a:spcPts val="10"/>
              </a:spcBef>
              <a:tabLst>
                <a:tab pos="1263015" algn="l"/>
                <a:tab pos="1723389" algn="l"/>
                <a:tab pos="3313429" algn="l"/>
                <a:tab pos="4744085" algn="l"/>
                <a:tab pos="5082540" algn="l"/>
                <a:tab pos="7108825" algn="l"/>
              </a:tabLst>
            </a:pPr>
            <a:r>
              <a:rPr sz="2600" b="1" dirty="0">
                <a:latin typeface="Verdana"/>
                <a:cs typeface="Verdana"/>
              </a:rPr>
              <a:t>vrate	u	</a:t>
            </a:r>
            <a:r>
              <a:rPr sz="2600" b="1" spc="-5" dirty="0">
                <a:latin typeface="Verdana"/>
                <a:cs typeface="Verdana"/>
              </a:rPr>
              <a:t>(svoju)	</a:t>
            </a:r>
            <a:r>
              <a:rPr sz="2600" b="1" u="heavy" dirty="0">
                <a:latin typeface="Verdana"/>
                <a:cs typeface="Verdana"/>
              </a:rPr>
              <a:t>SVETU</a:t>
            </a:r>
            <a:r>
              <a:rPr sz="2600" b="1" dirty="0">
                <a:latin typeface="Verdana"/>
                <a:cs typeface="Verdana"/>
              </a:rPr>
              <a:t>	i	</a:t>
            </a:r>
            <a:r>
              <a:rPr sz="2600" b="1" spc="-5" dirty="0">
                <a:latin typeface="Verdana"/>
                <a:cs typeface="Verdana"/>
              </a:rPr>
              <a:t>OBEĆANU	</a:t>
            </a:r>
            <a:r>
              <a:rPr sz="2600" b="1" u="heavy" spc="-5" dirty="0">
                <a:latin typeface="Verdana"/>
                <a:cs typeface="Verdana"/>
              </a:rPr>
              <a:t>zemlju</a:t>
            </a:r>
            <a:r>
              <a:rPr sz="2600" b="1" u="heavy" spc="-70" dirty="0">
                <a:latin typeface="Verdana"/>
                <a:cs typeface="Verdana"/>
              </a:rPr>
              <a:t> </a:t>
            </a:r>
            <a:r>
              <a:rPr sz="2600" b="1" spc="-10" dirty="0">
                <a:latin typeface="Verdana"/>
                <a:cs typeface="Verdana"/>
              </a:rPr>
              <a:t>...  </a:t>
            </a:r>
            <a:r>
              <a:rPr sz="2600" b="1" spc="-5" dirty="0">
                <a:latin typeface="Verdana"/>
                <a:cs typeface="Verdana"/>
              </a:rPr>
              <a:t>(Izrael)</a:t>
            </a:r>
            <a:r>
              <a:rPr sz="2600" b="1" spc="-85" dirty="0">
                <a:latin typeface="Verdana"/>
                <a:cs typeface="Verdana"/>
              </a:rPr>
              <a:t> </a:t>
            </a:r>
            <a:r>
              <a:rPr sz="2600" b="1" spc="-5" dirty="0">
                <a:latin typeface="Verdana"/>
                <a:cs typeface="Verdana"/>
              </a:rPr>
              <a:t>!!!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382" y="2343911"/>
            <a:ext cx="9171305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Peto </a:t>
            </a:r>
            <a:r>
              <a:rPr sz="1800" dirty="0">
                <a:latin typeface="Verdana"/>
                <a:cs typeface="Verdana"/>
              </a:rPr>
              <a:t>(5)  </a:t>
            </a:r>
            <a:r>
              <a:rPr sz="1800" spc="-5" dirty="0">
                <a:latin typeface="Verdana"/>
                <a:cs typeface="Verdana"/>
              </a:rPr>
              <a:t>poglavlje  </a:t>
            </a:r>
            <a:r>
              <a:rPr sz="1800" spc="-10" dirty="0">
                <a:latin typeface="Verdana"/>
                <a:cs typeface="Verdana"/>
              </a:rPr>
              <a:t>(sura)  </a:t>
            </a:r>
            <a:r>
              <a:rPr sz="1800" b="1" spc="-5" dirty="0">
                <a:latin typeface="Verdana"/>
                <a:cs typeface="Verdana"/>
              </a:rPr>
              <a:t>KUR’ANA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kaže</a:t>
            </a:r>
            <a:r>
              <a:rPr sz="1400" spc="-5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95"/>
              </a:spcBef>
            </a:pPr>
            <a:r>
              <a:rPr sz="1400" b="1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kada </a:t>
            </a:r>
            <a:r>
              <a:rPr sz="1400" b="1" spc="-10" dirty="0">
                <a:solidFill>
                  <a:srgbClr val="538135"/>
                </a:solidFill>
                <a:latin typeface="Verdana"/>
                <a:cs typeface="Verdana"/>
              </a:rPr>
              <a:t>je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Musa </a:t>
            </a:r>
            <a:r>
              <a:rPr sz="1400" spc="-5" dirty="0">
                <a:latin typeface="Verdana"/>
                <a:cs typeface="Verdana"/>
              </a:rPr>
              <a:t>(Mojsije)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rekao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svome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narodu</a:t>
            </a:r>
            <a:r>
              <a:rPr sz="1400" b="1" spc="5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(Jevrejima)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7200"/>
              </a:lnSpc>
              <a:spcBef>
                <a:spcPts val="810"/>
              </a:spcBef>
            </a:pPr>
            <a:r>
              <a:rPr sz="1400" b="1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O moj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narode </a:t>
            </a:r>
            <a:r>
              <a:rPr sz="1400" spc="-5" dirty="0">
                <a:latin typeface="Verdana"/>
                <a:cs typeface="Verdana"/>
              </a:rPr>
              <a:t>(Jevreji)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! Sjeti se Božije blagodati </a:t>
            </a:r>
            <a:r>
              <a:rPr sz="1400" spc="-5" dirty="0">
                <a:latin typeface="Verdana"/>
                <a:cs typeface="Verdana"/>
              </a:rPr>
              <a:t>(darovane)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vama </a:t>
            </a:r>
            <a:r>
              <a:rPr sz="1400" spc="-5" dirty="0">
                <a:latin typeface="Verdana"/>
                <a:cs typeface="Verdana"/>
              </a:rPr>
              <a:t>(Jevrejima)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, kada je 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između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vas poslao poslanike </a:t>
            </a:r>
            <a:r>
              <a:rPr sz="1400" spc="-5" dirty="0">
                <a:latin typeface="Verdana"/>
                <a:cs typeface="Verdana"/>
              </a:rPr>
              <a:t>(Abrahama... Mojsija... Isusa)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učinio vas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vladarima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dao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vam  ono što nije dao nikome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na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svijetu  </a:t>
            </a:r>
            <a:r>
              <a:rPr sz="1400" spc="-5" dirty="0">
                <a:latin typeface="Verdana"/>
                <a:cs typeface="Verdana"/>
              </a:rPr>
              <a:t>(jevrejsku  </a:t>
            </a:r>
            <a:r>
              <a:rPr sz="1400" b="1" dirty="0">
                <a:latin typeface="Verdana"/>
                <a:cs typeface="Verdana"/>
              </a:rPr>
              <a:t>Bibliju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Toru</a:t>
            </a:r>
            <a:r>
              <a:rPr sz="1400" spc="-10" dirty="0">
                <a:latin typeface="Verdana"/>
                <a:cs typeface="Verdana"/>
              </a:rPr>
              <a:t>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265" y="4400295"/>
            <a:ext cx="91757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(Kanaan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324095"/>
            <a:ext cx="4923790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  <a:tab pos="2187575" algn="l"/>
                <a:tab pos="2825750" algn="l"/>
              </a:tabLst>
            </a:pP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Narode</a:t>
            </a:r>
            <a:r>
              <a:rPr sz="1400" b="1" spc="2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moj	</a:t>
            </a:r>
            <a:r>
              <a:rPr sz="1400" spc="-5" dirty="0">
                <a:latin typeface="Verdana"/>
                <a:cs typeface="Verdana"/>
              </a:rPr>
              <a:t>(Jevreji)	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uđite	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u </a:t>
            </a:r>
            <a:r>
              <a:rPr sz="2000" b="1" u="heavy" dirty="0">
                <a:solidFill>
                  <a:srgbClr val="538135"/>
                </a:solidFill>
                <a:latin typeface="Verdana"/>
                <a:cs typeface="Verdana"/>
              </a:rPr>
              <a:t>svetu</a:t>
            </a:r>
            <a:r>
              <a:rPr sz="2000" b="1" u="heavy" spc="16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2000" b="1" u="heavy" spc="-5" dirty="0">
                <a:solidFill>
                  <a:srgbClr val="538135"/>
                </a:solidFill>
                <a:latin typeface="Verdana"/>
                <a:cs typeface="Verdana"/>
              </a:rPr>
              <a:t>zemlju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Verdana"/>
                <a:cs typeface="Verdana"/>
              </a:rPr>
              <a:t>Izrael</a:t>
            </a:r>
            <a:r>
              <a:rPr sz="1400" spc="-5" dirty="0">
                <a:solidFill>
                  <a:srgbClr val="538135"/>
                </a:solidFill>
                <a:latin typeface="Verdana"/>
                <a:cs typeface="Verdana"/>
              </a:rPr>
              <a:t>) </a:t>
            </a:r>
            <a:r>
              <a:rPr sz="2000" b="1" u="heavy" dirty="0">
                <a:solidFill>
                  <a:srgbClr val="538135"/>
                </a:solidFill>
                <a:latin typeface="Verdana"/>
                <a:cs typeface="Verdana"/>
              </a:rPr>
              <a:t>koju vam </a:t>
            </a:r>
            <a:r>
              <a:rPr sz="2000" b="1" u="heavy" spc="-5" dirty="0">
                <a:solidFill>
                  <a:srgbClr val="538135"/>
                </a:solidFill>
                <a:latin typeface="Verdana"/>
                <a:cs typeface="Verdana"/>
              </a:rPr>
              <a:t>je </a:t>
            </a:r>
            <a:r>
              <a:rPr sz="2000" b="1" u="heavy" spc="-10" dirty="0">
                <a:solidFill>
                  <a:srgbClr val="538135"/>
                </a:solidFill>
                <a:latin typeface="Verdana"/>
                <a:cs typeface="Verdana"/>
              </a:rPr>
              <a:t>Bog</a:t>
            </a:r>
            <a:r>
              <a:rPr sz="2000" b="1" u="heavy" spc="13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2000" b="1" u="heavy" spc="-5" dirty="0">
                <a:solidFill>
                  <a:srgbClr val="538135"/>
                </a:solidFill>
                <a:latin typeface="Verdana"/>
                <a:cs typeface="Verdana"/>
              </a:rPr>
              <a:t>odredio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8728" y="5491479"/>
            <a:ext cx="9512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poglavlju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454782"/>
            <a:ext cx="48837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  <a:tabLst>
                <a:tab pos="3770629" algn="l"/>
                <a:tab pos="4323715" algn="l"/>
              </a:tabLst>
            </a:pP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-5" dirty="0">
                <a:latin typeface="Verdana"/>
                <a:cs typeface="Verdana"/>
              </a:rPr>
              <a:t>ut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z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</a:t>
            </a:r>
            <a:r>
              <a:rPr sz="1400" spc="-25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ata</a:t>
            </a:r>
            <a:r>
              <a:rPr sz="1400" dirty="0">
                <a:latin typeface="Verdana"/>
                <a:cs typeface="Verdana"/>
              </a:rPr>
              <a:t>k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„s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z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m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ju</a:t>
            </a:r>
            <a:r>
              <a:rPr sz="1400" dirty="0">
                <a:latin typeface="Verdana"/>
                <a:cs typeface="Verdana"/>
              </a:rPr>
              <a:t>“	</a:t>
            </a:r>
            <a:r>
              <a:rPr sz="1400" b="1" spc="-5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	</a:t>
            </a:r>
            <a:r>
              <a:rPr sz="1400" b="1" spc="-5" dirty="0">
                <a:latin typeface="Verdana"/>
                <a:cs typeface="Verdana"/>
              </a:rPr>
              <a:t>o</a:t>
            </a:r>
            <a:r>
              <a:rPr sz="1400" b="1" spc="-15" dirty="0">
                <a:latin typeface="Verdana"/>
                <a:cs typeface="Verdana"/>
              </a:rPr>
              <a:t>v</a:t>
            </a:r>
            <a:r>
              <a:rPr sz="1400" b="1" spc="-5" dirty="0">
                <a:latin typeface="Verdana"/>
                <a:cs typeface="Verdana"/>
              </a:rPr>
              <a:t>om  Kur’ana  </a:t>
            </a:r>
            <a:r>
              <a:rPr sz="1400" b="1" u="heavy" spc="-5" dirty="0">
                <a:latin typeface="Verdana"/>
                <a:cs typeface="Verdana"/>
              </a:rPr>
              <a:t>ponavlja  </a:t>
            </a:r>
            <a:r>
              <a:rPr sz="1400" b="1" u="heavy" dirty="0">
                <a:latin typeface="Verdana"/>
                <a:cs typeface="Verdana"/>
              </a:rPr>
              <a:t>dva</a:t>
            </a:r>
            <a:r>
              <a:rPr sz="1400" b="1" u="heavy" spc="445" dirty="0">
                <a:latin typeface="Verdana"/>
                <a:cs typeface="Verdana"/>
              </a:rPr>
              <a:t> </a:t>
            </a:r>
            <a:r>
              <a:rPr sz="1400" b="1" u="heavy" spc="-5" dirty="0">
                <a:latin typeface="Verdana"/>
                <a:cs typeface="Verdana"/>
              </a:rPr>
              <a:t>puta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302126"/>
            <a:ext cx="594487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ct val="117200"/>
              </a:lnSpc>
            </a:pPr>
            <a:r>
              <a:rPr sz="1400" b="1" spc="-5" dirty="0">
                <a:latin typeface="Verdana"/>
                <a:cs typeface="Verdana"/>
              </a:rPr>
              <a:t>”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Ona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im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je bila zabranjena četrdeset godina... </a:t>
            </a:r>
            <a:r>
              <a:rPr sz="1400" spc="-5" dirty="0">
                <a:latin typeface="Verdana"/>
                <a:cs typeface="Verdana"/>
              </a:rPr>
              <a:t>(toliko su  </a:t>
            </a:r>
            <a:r>
              <a:rPr sz="1400" dirty="0">
                <a:latin typeface="Verdana"/>
                <a:cs typeface="Verdana"/>
              </a:rPr>
              <a:t>godina </a:t>
            </a:r>
            <a:r>
              <a:rPr sz="1400" spc="-5" dirty="0">
                <a:latin typeface="Verdana"/>
                <a:cs typeface="Verdana"/>
              </a:rPr>
              <a:t>Jevreji lutali poluostrvom Sinaj, pre nego </a:t>
            </a:r>
            <a:r>
              <a:rPr sz="1400" dirty="0">
                <a:latin typeface="Verdana"/>
                <a:cs typeface="Verdana"/>
              </a:rPr>
              <a:t>su se </a:t>
            </a:r>
            <a:r>
              <a:rPr sz="1400" spc="-10" dirty="0">
                <a:latin typeface="Verdana"/>
                <a:cs typeface="Verdana"/>
              </a:rPr>
              <a:t>vratili </a:t>
            </a:r>
            <a:r>
              <a:rPr sz="1400" dirty="0">
                <a:latin typeface="Verdana"/>
                <a:cs typeface="Verdana"/>
              </a:rPr>
              <a:t>u  </a:t>
            </a:r>
            <a:r>
              <a:rPr sz="1400" spc="-5" dirty="0">
                <a:latin typeface="Verdana"/>
                <a:cs typeface="Verdana"/>
              </a:rPr>
              <a:t>svoju </a:t>
            </a:r>
            <a:r>
              <a:rPr sz="1400" spc="-10" dirty="0">
                <a:latin typeface="Verdana"/>
                <a:cs typeface="Verdana"/>
              </a:rPr>
              <a:t>Svetu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zemlju)</a:t>
            </a:r>
            <a:r>
              <a:rPr sz="1400" b="1" spc="-5" dirty="0">
                <a:latin typeface="Verdana"/>
                <a:cs typeface="Verdana"/>
              </a:rPr>
              <a:t>”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9700" y="4229100"/>
            <a:ext cx="3086099" cy="308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57200"/>
            <a:ext cx="333184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3460" algn="l"/>
                <a:tab pos="1246505" algn="l"/>
                <a:tab pos="1566545" algn="l"/>
                <a:tab pos="2131060" algn="l"/>
              </a:tabLst>
            </a:pPr>
            <a:r>
              <a:rPr sz="1800" b="1" dirty="0">
                <a:latin typeface="Verdana"/>
                <a:cs typeface="Verdana"/>
              </a:rPr>
              <a:t>K</a:t>
            </a:r>
            <a:r>
              <a:rPr sz="1800" b="1" spc="-5" dirty="0">
                <a:latin typeface="Verdana"/>
                <a:cs typeface="Verdana"/>
              </a:rPr>
              <a:t>u</a:t>
            </a:r>
            <a:r>
              <a:rPr sz="1800" b="1" dirty="0">
                <a:latin typeface="Verdana"/>
                <a:cs typeface="Verdana"/>
              </a:rPr>
              <a:t>r’</a:t>
            </a:r>
            <a:r>
              <a:rPr sz="1800" b="1" spc="-5" dirty="0">
                <a:latin typeface="Verdana"/>
                <a:cs typeface="Verdana"/>
              </a:rPr>
              <a:t>an</a:t>
            </a:r>
            <a:r>
              <a:rPr sz="1800" b="1" dirty="0">
                <a:latin typeface="Verdana"/>
                <a:cs typeface="Verdana"/>
              </a:rPr>
              <a:t>	</a:t>
            </a:r>
            <a:r>
              <a:rPr sz="1800" b="1" u="heavy" dirty="0">
                <a:latin typeface="Verdana"/>
                <a:cs typeface="Verdana"/>
              </a:rPr>
              <a:t>i	</a:t>
            </a:r>
            <a:r>
              <a:rPr sz="1800" b="1" u="heavy" spc="-5" dirty="0">
                <a:latin typeface="Verdana"/>
                <a:cs typeface="Verdana"/>
              </a:rPr>
              <a:t>u</a:t>
            </a:r>
            <a:r>
              <a:rPr sz="1800" b="1" u="heavy" dirty="0">
                <a:latin typeface="Verdana"/>
                <a:cs typeface="Verdana"/>
              </a:rPr>
              <a:t>	17</a:t>
            </a:r>
            <a:r>
              <a:rPr sz="1800" b="1" u="heavy" spc="-5" dirty="0">
                <a:latin typeface="Verdana"/>
                <a:cs typeface="Verdana"/>
              </a:rPr>
              <a:t>.</a:t>
            </a:r>
            <a:r>
              <a:rPr sz="1800" b="1" u="heavy" dirty="0">
                <a:latin typeface="Verdana"/>
                <a:cs typeface="Verdana"/>
              </a:rPr>
              <a:t>	</a:t>
            </a:r>
            <a:r>
              <a:rPr sz="1800" b="1" u="heavy" spc="-5" dirty="0">
                <a:latin typeface="Verdana"/>
                <a:cs typeface="Verdana"/>
              </a:rPr>
              <a:t>pogla</a:t>
            </a:r>
            <a:r>
              <a:rPr sz="1800" b="1" u="heavy" spc="-10" dirty="0">
                <a:latin typeface="Verdana"/>
                <a:cs typeface="Verdana"/>
              </a:rPr>
              <a:t>v</a:t>
            </a:r>
            <a:r>
              <a:rPr sz="1800" b="1" u="heavy" spc="5" dirty="0">
                <a:latin typeface="Verdana"/>
                <a:cs typeface="Verdana"/>
              </a:rPr>
              <a:t>l</a:t>
            </a:r>
            <a:r>
              <a:rPr sz="1800" b="1" u="heavy" spc="-15" dirty="0">
                <a:latin typeface="Verdana"/>
                <a:cs typeface="Verdana"/>
              </a:rPr>
              <a:t>ju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828" y="457200"/>
            <a:ext cx="476567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8740" algn="l"/>
                <a:tab pos="1766570" algn="l"/>
                <a:tab pos="3274060" algn="l"/>
                <a:tab pos="3507104" algn="l"/>
              </a:tabLst>
            </a:pPr>
            <a:r>
              <a:rPr sz="1800" b="1" spc="-5" dirty="0">
                <a:latin typeface="Verdana"/>
                <a:cs typeface="Verdana"/>
              </a:rPr>
              <a:t>nastavlja	to	ispunjenje	</a:t>
            </a:r>
            <a:r>
              <a:rPr sz="1800" b="1" dirty="0">
                <a:latin typeface="Verdana"/>
                <a:cs typeface="Verdana"/>
              </a:rPr>
              <a:t>i	</a:t>
            </a:r>
            <a:r>
              <a:rPr sz="1800" b="1" spc="-5" dirty="0">
                <a:latin typeface="Verdana"/>
                <a:cs typeface="Verdana"/>
              </a:rPr>
              <a:t>obećanje</a:t>
            </a:r>
            <a:r>
              <a:rPr sz="1400" spc="-5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933195"/>
            <a:ext cx="45173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04060" algn="l"/>
                <a:tab pos="2299970" algn="l"/>
                <a:tab pos="3134995" algn="l"/>
              </a:tabLst>
            </a:pPr>
            <a:r>
              <a:rPr sz="1400" b="1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rekli </a:t>
            </a:r>
            <a:r>
              <a:rPr sz="1400" b="1" spc="9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smo </a:t>
            </a:r>
            <a:r>
              <a:rPr sz="1400" b="1" spc="2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(Bog	je	</a:t>
            </a:r>
            <a:r>
              <a:rPr sz="1400" dirty="0">
                <a:latin typeface="Verdana"/>
                <a:cs typeface="Verdana"/>
              </a:rPr>
              <a:t>rekao)	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Izraelićanima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7314" y="882395"/>
            <a:ext cx="442722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9535" algn="l"/>
                <a:tab pos="2880360" algn="l"/>
                <a:tab pos="3319145" algn="l"/>
                <a:tab pos="3634740" algn="l"/>
              </a:tabLst>
            </a:pPr>
            <a:r>
              <a:rPr sz="1400" spc="-5" dirty="0">
                <a:latin typeface="Verdana"/>
                <a:cs typeface="Verdana"/>
              </a:rPr>
              <a:t>(Jevrejima</a:t>
            </a:r>
            <a:r>
              <a:rPr sz="1400" spc="-5" dirty="0">
                <a:solidFill>
                  <a:srgbClr val="538135"/>
                </a:solidFill>
                <a:latin typeface="Verdana"/>
                <a:cs typeface="Verdana"/>
              </a:rPr>
              <a:t>)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:	</a:t>
            </a:r>
            <a:r>
              <a:rPr sz="1800" b="1" spc="-5" dirty="0">
                <a:solidFill>
                  <a:srgbClr val="538135"/>
                </a:solidFill>
                <a:latin typeface="Verdana"/>
                <a:cs typeface="Verdana"/>
              </a:rPr>
              <a:t>„Nastanite	se	u	zemlji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204036"/>
            <a:ext cx="230759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0185" algn="l"/>
              </a:tabLst>
            </a:pPr>
            <a:r>
              <a:rPr sz="1800" spc="-5" dirty="0">
                <a:latin typeface="Verdana"/>
                <a:cs typeface="Verdana"/>
              </a:rPr>
              <a:t>(Obećanoj,	</a:t>
            </a:r>
            <a:r>
              <a:rPr sz="1800" spc="-10" dirty="0">
                <a:latin typeface="Verdana"/>
                <a:cs typeface="Verdana"/>
              </a:rPr>
              <a:t>Svetoj,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9999" y="1204036"/>
            <a:ext cx="668464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43000" algn="l"/>
              </a:tabLst>
            </a:pPr>
            <a:r>
              <a:rPr sz="1800" spc="-10" dirty="0">
                <a:latin typeface="Verdana"/>
                <a:cs typeface="Verdana"/>
              </a:rPr>
              <a:t>Izraelu).	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Pa kad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dođe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obećanje Sudnjeg dana,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dovest ćemo  </a:t>
            </a:r>
            <a:r>
              <a:rPr sz="1400" b="1" spc="1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vas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464" y="1522935"/>
            <a:ext cx="9169400" cy="1990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(Jevreje) 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pomiješane  </a:t>
            </a:r>
            <a:r>
              <a:rPr sz="1400" spc="-10" dirty="0">
                <a:latin typeface="Verdana"/>
                <a:cs typeface="Verdana"/>
              </a:rPr>
              <a:t>(sve </a:t>
            </a:r>
            <a:r>
              <a:rPr sz="1400" spc="-5" dirty="0">
                <a:latin typeface="Verdana"/>
                <a:cs typeface="Verdana"/>
              </a:rPr>
              <a:t>zajedno,  </a:t>
            </a:r>
            <a:r>
              <a:rPr sz="1400" dirty="0">
                <a:latin typeface="Verdana"/>
                <a:cs typeface="Verdana"/>
              </a:rPr>
              <a:t>u  </a:t>
            </a:r>
            <a:r>
              <a:rPr sz="1400" spc="-10" dirty="0">
                <a:latin typeface="Verdana"/>
                <a:cs typeface="Verdana"/>
              </a:rPr>
              <a:t>Izrael, </a:t>
            </a:r>
            <a:r>
              <a:rPr sz="1400" spc="-15" dirty="0">
                <a:latin typeface="Verdana"/>
                <a:cs typeface="Verdana"/>
              </a:rPr>
              <a:t>Svetu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zemlju)</a:t>
            </a: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”</a:t>
            </a:r>
            <a:r>
              <a:rPr sz="1400" spc="-5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</a:pPr>
            <a:r>
              <a:rPr sz="1800" spc="-5" dirty="0">
                <a:latin typeface="Verdana"/>
                <a:cs typeface="Verdana"/>
              </a:rPr>
              <a:t>Iznenađujuća </a:t>
            </a:r>
            <a:r>
              <a:rPr sz="1800" dirty="0">
                <a:latin typeface="Verdana"/>
                <a:cs typeface="Verdana"/>
              </a:rPr>
              <a:t>je </a:t>
            </a:r>
            <a:r>
              <a:rPr sz="1800" spc="-5" dirty="0">
                <a:latin typeface="Verdana"/>
                <a:cs typeface="Verdana"/>
              </a:rPr>
              <a:t>sličnost </a:t>
            </a:r>
            <a:r>
              <a:rPr sz="1800" dirty="0">
                <a:latin typeface="Verdana"/>
                <a:cs typeface="Verdana"/>
              </a:rPr>
              <a:t>u </a:t>
            </a:r>
            <a:r>
              <a:rPr sz="1800" spc="-10" dirty="0">
                <a:latin typeface="Verdana"/>
                <a:cs typeface="Verdana"/>
              </a:rPr>
              <a:t>ovom </a:t>
            </a:r>
            <a:r>
              <a:rPr sz="1800" spc="-5" dirty="0">
                <a:latin typeface="Verdana"/>
                <a:cs typeface="Verdana"/>
              </a:rPr>
              <a:t>pisanju Muhameda </a:t>
            </a:r>
            <a:r>
              <a:rPr sz="1800" dirty="0">
                <a:latin typeface="Verdana"/>
                <a:cs typeface="Verdana"/>
              </a:rPr>
              <a:t>u </a:t>
            </a:r>
            <a:r>
              <a:rPr sz="1800" spc="-5" dirty="0">
                <a:latin typeface="Verdana"/>
                <a:cs typeface="Verdana"/>
              </a:rPr>
              <a:t>Kur’anu, </a:t>
            </a:r>
            <a:r>
              <a:rPr sz="1800" spc="-10" dirty="0">
                <a:latin typeface="Verdana"/>
                <a:cs typeface="Verdana"/>
              </a:rPr>
              <a:t>sa </a:t>
            </a:r>
            <a:r>
              <a:rPr sz="1800" spc="-5" dirty="0">
                <a:latin typeface="Verdana"/>
                <a:cs typeface="Verdana"/>
              </a:rPr>
              <a:t>tekstom </a:t>
            </a:r>
            <a:r>
              <a:rPr sz="1800" dirty="0">
                <a:latin typeface="Verdana"/>
                <a:cs typeface="Verdana"/>
              </a:rPr>
              <a:t>iz  </a:t>
            </a:r>
            <a:r>
              <a:rPr sz="1800" spc="-5" dirty="0">
                <a:latin typeface="Verdana"/>
                <a:cs typeface="Verdana"/>
              </a:rPr>
              <a:t>jevrejske </a:t>
            </a:r>
            <a:r>
              <a:rPr sz="1800" i="1" spc="-5" dirty="0">
                <a:latin typeface="Verdana"/>
                <a:cs typeface="Verdana"/>
              </a:rPr>
              <a:t>Tore </a:t>
            </a:r>
            <a:r>
              <a:rPr sz="1800" spc="-5" dirty="0">
                <a:latin typeface="Verdana"/>
                <a:cs typeface="Verdana"/>
              </a:rPr>
              <a:t>- Bibliji, </a:t>
            </a:r>
            <a:r>
              <a:rPr sz="1800" spc="-10" dirty="0">
                <a:latin typeface="Verdana"/>
                <a:cs typeface="Verdana"/>
              </a:rPr>
              <a:t>gde </a:t>
            </a:r>
            <a:r>
              <a:rPr sz="1800" dirty="0">
                <a:latin typeface="Verdana"/>
                <a:cs typeface="Verdana"/>
              </a:rPr>
              <a:t>u </a:t>
            </a:r>
            <a:r>
              <a:rPr sz="1800" spc="-5" dirty="0">
                <a:latin typeface="Verdana"/>
                <a:cs typeface="Verdana"/>
              </a:rPr>
              <a:t>Knjizi proroka Jezekije (36:24)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kaže</a:t>
            </a:r>
            <a:r>
              <a:rPr sz="1400" spc="-5" dirty="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marL="12700" marR="3126740">
              <a:lnSpc>
                <a:spcPct val="116900"/>
              </a:lnSpc>
              <a:spcBef>
                <a:spcPts val="895"/>
              </a:spcBef>
              <a:tabLst>
                <a:tab pos="2360930" algn="l"/>
              </a:tabLst>
            </a:pP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2F5496"/>
                </a:solidFill>
                <a:latin typeface="Verdana"/>
                <a:cs typeface="Verdana"/>
              </a:rPr>
              <a:t>Tada ću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vas sakupiti iz svih naroda </a:t>
            </a:r>
            <a:r>
              <a:rPr sz="1400" b="1" dirty="0">
                <a:solidFill>
                  <a:srgbClr val="2F5496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skupiti </a:t>
            </a:r>
            <a:r>
              <a:rPr sz="1400" b="1" spc="-10" dirty="0">
                <a:solidFill>
                  <a:srgbClr val="2F5496"/>
                </a:solidFill>
                <a:latin typeface="Verdana"/>
                <a:cs typeface="Verdana"/>
              </a:rPr>
              <a:t>iz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svih zemalja,  natrag vas </a:t>
            </a:r>
            <a:r>
              <a:rPr sz="1400" b="1" spc="30" dirty="0">
                <a:solidFill>
                  <a:srgbClr val="2F549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F5496"/>
                </a:solidFill>
                <a:latin typeface="Verdana"/>
                <a:cs typeface="Verdana"/>
              </a:rPr>
              <a:t>dovesti</a:t>
            </a:r>
            <a:r>
              <a:rPr sz="1400" b="1" spc="275" dirty="0">
                <a:solidFill>
                  <a:srgbClr val="2F5496"/>
                </a:solidFill>
                <a:latin typeface="Verdana"/>
                <a:cs typeface="Verdana"/>
              </a:rPr>
              <a:t> </a:t>
            </a:r>
            <a:r>
              <a:rPr sz="1800" b="1" u="heavy" spc="-5" dirty="0">
                <a:solidFill>
                  <a:srgbClr val="2F5496"/>
                </a:solidFill>
                <a:latin typeface="Verdana"/>
                <a:cs typeface="Verdana"/>
              </a:rPr>
              <a:t>u	vašu  </a:t>
            </a:r>
            <a:r>
              <a:rPr sz="1400" spc="-10" dirty="0">
                <a:latin typeface="Verdana"/>
                <a:cs typeface="Verdana"/>
              </a:rPr>
              <a:t>(Svetu,  </a:t>
            </a:r>
            <a:r>
              <a:rPr sz="1400" spc="-5" dirty="0">
                <a:latin typeface="Verdana"/>
                <a:cs typeface="Verdana"/>
              </a:rPr>
              <a:t>Obećanu)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800" b="1" u="heavy" spc="-40" dirty="0">
                <a:solidFill>
                  <a:srgbClr val="2F5496"/>
                </a:solidFill>
                <a:latin typeface="Verdana"/>
                <a:cs typeface="Verdana"/>
              </a:rPr>
              <a:t>zemlju</a:t>
            </a:r>
            <a:r>
              <a:rPr sz="1400" spc="-40" dirty="0">
                <a:latin typeface="Verdana"/>
                <a:cs typeface="Verdana"/>
              </a:rPr>
              <a:t>”.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91300" y="3010094"/>
            <a:ext cx="3009899" cy="3409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2524" y="460248"/>
          <a:ext cx="9293860" cy="96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11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235710" algn="l"/>
                        </a:tabLst>
                      </a:pPr>
                      <a:r>
                        <a:rPr sz="2600" b="1" dirty="0">
                          <a:latin typeface="Verdana"/>
                          <a:cs typeface="Verdana"/>
                        </a:rPr>
                        <a:t>Neke	</a:t>
                      </a:r>
                      <a:r>
                        <a:rPr sz="2600" b="1" spc="-5" dirty="0">
                          <a:latin typeface="Verdana"/>
                          <a:cs typeface="Verdana"/>
                        </a:rPr>
                        <a:t>zanimljivosti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13970" marB="0">
                    <a:lnL w="6096">
                      <a:solidFill>
                        <a:srgbClr val="000000"/>
                      </a:solidFill>
                      <a:prstDash val="solid"/>
                    </a:lnL>
                    <a:lnT w="609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641350" algn="l"/>
                        </a:tabLst>
                      </a:pPr>
                      <a:r>
                        <a:rPr sz="2600" b="1" dirty="0">
                          <a:latin typeface="Verdana"/>
                          <a:cs typeface="Verdana"/>
                        </a:rPr>
                        <a:t>iz	</a:t>
                      </a:r>
                      <a:r>
                        <a:rPr sz="2600" b="1" spc="-5" dirty="0">
                          <a:latin typeface="Verdana"/>
                          <a:cs typeface="Verdana"/>
                        </a:rPr>
                        <a:t>KUR’ANA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13970" marB="0">
                    <a:lnT w="609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latin typeface="Verdana"/>
                          <a:cs typeface="Verdana"/>
                        </a:rPr>
                        <a:t>koje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13970" marB="0">
                    <a:lnT w="6096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latin typeface="Verdana"/>
                          <a:cs typeface="Verdana"/>
                        </a:rPr>
                        <a:t>se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13970" marB="0"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1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1741805" algn="l"/>
                          <a:tab pos="3164840" algn="l"/>
                        </a:tabLst>
                      </a:pPr>
                      <a:r>
                        <a:rPr sz="2600" b="1" dirty="0">
                          <a:latin typeface="Verdana"/>
                          <a:cs typeface="Verdana"/>
                        </a:rPr>
                        <a:t>odnose	</a:t>
                      </a:r>
                      <a:r>
                        <a:rPr sz="2600" b="1" spc="-5" dirty="0">
                          <a:latin typeface="Verdana"/>
                          <a:cs typeface="Verdana"/>
                        </a:rPr>
                        <a:t>SAMO	</a:t>
                      </a:r>
                      <a:r>
                        <a:rPr sz="2600" b="1" dirty="0">
                          <a:latin typeface="Verdana"/>
                          <a:cs typeface="Verdana"/>
                        </a:rPr>
                        <a:t>na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6096">
                      <a:solidFill>
                        <a:srgbClr val="000000"/>
                      </a:solidFill>
                      <a:prstDash val="solid"/>
                    </a:lnL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spc="-5" dirty="0">
                          <a:latin typeface="Verdana"/>
                          <a:cs typeface="Verdana"/>
                        </a:rPr>
                        <a:t>JEVREJE</a:t>
                      </a:r>
                      <a:r>
                        <a:rPr sz="2600" b="1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600" b="1" spc="-10" dirty="0">
                          <a:latin typeface="Verdana"/>
                          <a:cs typeface="Verdana"/>
                        </a:rPr>
                        <a:t>...</a:t>
                      </a:r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096">
                      <a:solidFill>
                        <a:srgbClr val="000000"/>
                      </a:solidFill>
                      <a:prstDash val="solid"/>
                    </a:lnR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3608" y="1739328"/>
            <a:ext cx="9170670" cy="544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991869">
              <a:lnSpc>
                <a:spcPct val="165000"/>
              </a:lnSpc>
            </a:pPr>
            <a:r>
              <a:rPr sz="1400" spc="-10" dirty="0">
                <a:latin typeface="Verdana"/>
                <a:cs typeface="Verdana"/>
              </a:rPr>
              <a:t>Poglavlja </a:t>
            </a:r>
            <a:r>
              <a:rPr sz="1400" spc="-5" dirty="0">
                <a:latin typeface="Verdana"/>
                <a:cs typeface="Verdana"/>
              </a:rPr>
              <a:t>unutar Kur’ana </a:t>
            </a:r>
            <a:r>
              <a:rPr sz="1400" dirty="0">
                <a:latin typeface="Verdana"/>
                <a:cs typeface="Verdana"/>
              </a:rPr>
              <a:t>– njih </a:t>
            </a:r>
            <a:r>
              <a:rPr sz="1400" spc="-5" dirty="0">
                <a:latin typeface="Verdana"/>
                <a:cs typeface="Verdana"/>
              </a:rPr>
              <a:t>114,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podeljena na </a:t>
            </a:r>
            <a:r>
              <a:rPr sz="1400" b="1" spc="-5" dirty="0">
                <a:latin typeface="Verdana"/>
                <a:cs typeface="Verdana"/>
              </a:rPr>
              <a:t>delove</a:t>
            </a:r>
            <a:r>
              <a:rPr sz="1400" spc="-5" dirty="0">
                <a:latin typeface="Verdana"/>
                <a:cs typeface="Verdana"/>
              </a:rPr>
              <a:t>, </a:t>
            </a:r>
            <a:r>
              <a:rPr sz="1400" spc="-10" dirty="0">
                <a:latin typeface="Verdana"/>
                <a:cs typeface="Verdana"/>
              </a:rPr>
              <a:t>koji </a:t>
            </a:r>
            <a:r>
              <a:rPr sz="1400" dirty="0">
                <a:latin typeface="Verdana"/>
                <a:cs typeface="Verdana"/>
              </a:rPr>
              <a:t>imaju </a:t>
            </a:r>
            <a:r>
              <a:rPr sz="1400" spc="-5" dirty="0">
                <a:latin typeface="Verdana"/>
                <a:cs typeface="Verdana"/>
              </a:rPr>
              <a:t>određene naslove.  </a:t>
            </a:r>
            <a:r>
              <a:rPr sz="1400" dirty="0">
                <a:latin typeface="Verdana"/>
                <a:cs typeface="Verdana"/>
              </a:rPr>
              <a:t>Dakle,  </a:t>
            </a:r>
            <a:r>
              <a:rPr sz="1400" spc="-10" dirty="0">
                <a:latin typeface="Verdana"/>
                <a:cs typeface="Verdana"/>
              </a:rPr>
              <a:t>ti  DELOVI  </a:t>
            </a:r>
            <a:r>
              <a:rPr sz="1400" dirty="0">
                <a:latin typeface="Verdana"/>
                <a:cs typeface="Verdana"/>
              </a:rPr>
              <a:t>su  </a:t>
            </a:r>
            <a:r>
              <a:rPr sz="1400" spc="-5" dirty="0">
                <a:latin typeface="Verdana"/>
                <a:cs typeface="Verdana"/>
              </a:rPr>
              <a:t>vrlo  </a:t>
            </a:r>
            <a:r>
              <a:rPr sz="1400" spc="-10" dirty="0">
                <a:latin typeface="Verdana"/>
                <a:cs typeface="Verdana"/>
              </a:rPr>
              <a:t>važni  </a:t>
            </a:r>
            <a:r>
              <a:rPr sz="1400" spc="-5" dirty="0">
                <a:latin typeface="Verdana"/>
                <a:cs typeface="Verdana"/>
              </a:rPr>
              <a:t>elementi 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Kur’ana.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sad, veliki broj </a:t>
            </a:r>
            <a:r>
              <a:rPr sz="1400" b="1" dirty="0">
                <a:latin typeface="Verdana"/>
                <a:cs typeface="Verdana"/>
              </a:rPr>
              <a:t>tih DELOVA </a:t>
            </a:r>
            <a:r>
              <a:rPr sz="1400" b="1" spc="-5" dirty="0">
                <a:latin typeface="Verdana"/>
                <a:cs typeface="Verdana"/>
              </a:rPr>
              <a:t>nose NASLOVE koji su POTPUNO POSVEĆENI</a:t>
            </a:r>
            <a:r>
              <a:rPr sz="1400" b="1" spc="1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Jevrejima.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spc="-15" dirty="0">
                <a:latin typeface="Verdana"/>
                <a:cs typeface="Verdana"/>
              </a:rPr>
              <a:t>Pa </a:t>
            </a:r>
            <a:r>
              <a:rPr sz="1400" spc="-5" dirty="0">
                <a:latin typeface="Verdana"/>
                <a:cs typeface="Verdana"/>
              </a:rPr>
              <a:t>tako </a:t>
            </a:r>
            <a:r>
              <a:rPr sz="1400" dirty="0">
                <a:latin typeface="Verdana"/>
                <a:cs typeface="Verdana"/>
              </a:rPr>
              <a:t>imaju </a:t>
            </a:r>
            <a:r>
              <a:rPr sz="1400" spc="-5" dirty="0">
                <a:latin typeface="Verdana"/>
                <a:cs typeface="Verdana"/>
              </a:rPr>
              <a:t>sledeći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NASLOVI: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b="1" i="1" spc="-5" dirty="0">
                <a:latin typeface="Verdana"/>
                <a:cs typeface="Verdana"/>
              </a:rPr>
              <a:t>ZAVJET</a:t>
            </a:r>
            <a:r>
              <a:rPr sz="1400" b="1" i="1" spc="-35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IZRAELIĆANA</a:t>
            </a:r>
            <a:endParaRPr sz="1400">
              <a:latin typeface="Verdana"/>
              <a:cs typeface="Verdana"/>
            </a:endParaRPr>
          </a:p>
          <a:p>
            <a:pPr marL="12700" marR="4169410">
              <a:lnSpc>
                <a:spcPct val="165000"/>
              </a:lnSpc>
            </a:pPr>
            <a:r>
              <a:rPr sz="1400" b="1" i="1" spc="-5" dirty="0">
                <a:latin typeface="Verdana"/>
                <a:cs typeface="Verdana"/>
              </a:rPr>
              <a:t>BLAGODATI KOJE </a:t>
            </a:r>
            <a:r>
              <a:rPr sz="1400" b="1" i="1" dirty="0">
                <a:latin typeface="Verdana"/>
                <a:cs typeface="Verdana"/>
              </a:rPr>
              <a:t>SU </a:t>
            </a:r>
            <a:r>
              <a:rPr sz="1400" b="1" i="1" spc="-5" dirty="0">
                <a:latin typeface="Verdana"/>
                <a:cs typeface="Verdana"/>
              </a:rPr>
              <a:t>DAROVANE IZRAELIĆANIMA  </a:t>
            </a:r>
            <a:r>
              <a:rPr sz="1400" b="1" i="1" dirty="0">
                <a:latin typeface="Verdana"/>
                <a:cs typeface="Verdana"/>
              </a:rPr>
              <a:t>O </a:t>
            </a:r>
            <a:r>
              <a:rPr sz="1400" b="1" i="1" spc="-5" dirty="0">
                <a:latin typeface="Verdana"/>
                <a:cs typeface="Verdana"/>
              </a:rPr>
              <a:t>SINOVI</a:t>
            </a:r>
            <a:r>
              <a:rPr sz="1400" b="1" i="1" spc="-4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IZRAELOVI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b="1" i="1" dirty="0">
                <a:latin typeface="Verdana"/>
                <a:cs typeface="Verdana"/>
              </a:rPr>
              <a:t>PRKOS</a:t>
            </a:r>
            <a:r>
              <a:rPr sz="1400" b="1" i="1" spc="-8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IZRAELIĆANA</a:t>
            </a:r>
            <a:endParaRPr sz="1400">
              <a:latin typeface="Verdana"/>
              <a:cs typeface="Verdana"/>
            </a:endParaRPr>
          </a:p>
          <a:p>
            <a:pPr marL="12700" marR="6133465">
              <a:lnSpc>
                <a:spcPct val="165000"/>
              </a:lnSpc>
            </a:pPr>
            <a:r>
              <a:rPr sz="1400" b="1" i="1" dirty="0">
                <a:latin typeface="Verdana"/>
                <a:cs typeface="Verdana"/>
              </a:rPr>
              <a:t>JEVREJI I </a:t>
            </a:r>
            <a:r>
              <a:rPr sz="1400" b="1" i="1" spc="-5" dirty="0">
                <a:latin typeface="Verdana"/>
                <a:cs typeface="Verdana"/>
              </a:rPr>
              <a:t>HAZRETI</a:t>
            </a:r>
            <a:r>
              <a:rPr sz="1400" b="1" i="1" spc="-8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MUHAMED  ZABRANJENA</a:t>
            </a:r>
            <a:r>
              <a:rPr sz="1400" b="1" i="1" spc="-5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JELA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b="1" i="1" spc="-5" dirty="0">
                <a:latin typeface="Verdana"/>
                <a:cs typeface="Verdana"/>
              </a:rPr>
              <a:t>NUŽNOST</a:t>
            </a:r>
            <a:r>
              <a:rPr sz="1400" b="1" i="1" spc="-7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BORBE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7200"/>
              </a:lnSpc>
              <a:spcBef>
                <a:spcPts val="800"/>
              </a:spcBef>
            </a:pPr>
            <a:r>
              <a:rPr sz="1400" dirty="0">
                <a:latin typeface="Verdana"/>
                <a:cs typeface="Verdana"/>
              </a:rPr>
              <a:t>Ovde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Kur’an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govori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govori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biblijskoj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temi,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bitci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Izraelaca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koje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predvodi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kralj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Saul</a:t>
            </a:r>
            <a:r>
              <a:rPr sz="1400" i="1" spc="-6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i</a:t>
            </a:r>
            <a:r>
              <a:rPr sz="1400" i="1" spc="-6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junak</a:t>
            </a:r>
            <a:r>
              <a:rPr sz="1400" i="1" spc="-5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David,</a:t>
            </a:r>
            <a:r>
              <a:rPr sz="1400" i="1" spc="-5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protiv  Filistejaca koje predvodi</a:t>
            </a:r>
            <a:r>
              <a:rPr sz="1400" i="1" spc="-2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Golijat.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6399"/>
              </a:lnSpc>
              <a:spcBef>
                <a:spcPts val="825"/>
              </a:spcBef>
            </a:pPr>
            <a:r>
              <a:rPr sz="1400" spc="-30" dirty="0">
                <a:latin typeface="Verdana"/>
                <a:cs typeface="Verdana"/>
              </a:rPr>
              <a:t>Takođe, </a:t>
            </a:r>
            <a:r>
              <a:rPr sz="1400" spc="-5" dirty="0">
                <a:latin typeface="Verdana"/>
                <a:cs typeface="Verdana"/>
              </a:rPr>
              <a:t>Kur’an ovde </a:t>
            </a:r>
            <a:r>
              <a:rPr sz="1400" spc="-10" dirty="0">
                <a:latin typeface="Verdana"/>
                <a:cs typeface="Verdana"/>
              </a:rPr>
              <a:t>govori </a:t>
            </a:r>
            <a:r>
              <a:rPr sz="1400" dirty="0">
                <a:latin typeface="Verdana"/>
                <a:cs typeface="Verdana"/>
              </a:rPr>
              <a:t>i o </a:t>
            </a:r>
            <a:r>
              <a:rPr sz="1400" spc="-5" dirty="0">
                <a:latin typeface="Verdana"/>
                <a:cs typeface="Verdana"/>
              </a:rPr>
              <a:t>naklonosti jevrejskog Boga </a:t>
            </a:r>
            <a:r>
              <a:rPr sz="1400" spc="-10" dirty="0">
                <a:latin typeface="Verdana"/>
                <a:cs typeface="Verdana"/>
              </a:rPr>
              <a:t>(Jahve) </a:t>
            </a:r>
            <a:r>
              <a:rPr sz="1400" dirty="0">
                <a:latin typeface="Verdana"/>
                <a:cs typeface="Verdana"/>
              </a:rPr>
              <a:t>da mala </a:t>
            </a:r>
            <a:r>
              <a:rPr sz="1400" spc="-5" dirty="0">
                <a:latin typeface="Verdana"/>
                <a:cs typeface="Verdana"/>
              </a:rPr>
              <a:t>skupina „strpljivih“  jevrejskih </a:t>
            </a:r>
            <a:r>
              <a:rPr sz="1400" spc="-10" dirty="0">
                <a:latin typeface="Verdana"/>
                <a:cs typeface="Verdana"/>
              </a:rPr>
              <a:t>boraca </a:t>
            </a:r>
            <a:r>
              <a:rPr sz="1400" spc="-5" dirty="0">
                <a:latin typeface="Verdana"/>
                <a:cs typeface="Verdana"/>
              </a:rPr>
              <a:t>pobedi svoje brojnije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neprijatelje.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17499"/>
            <a:ext cx="9173845" cy="462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8890">
              <a:lnSpc>
                <a:spcPct val="165000"/>
              </a:lnSpc>
            </a:pPr>
            <a:r>
              <a:rPr sz="1400" b="1" i="1" spc="-5" dirty="0">
                <a:latin typeface="Verdana"/>
                <a:cs typeface="Verdana"/>
              </a:rPr>
              <a:t>ODNOSI IZMEĐU MUSLIMANA </a:t>
            </a:r>
            <a:r>
              <a:rPr sz="1400" b="1" i="1" dirty="0">
                <a:latin typeface="Verdana"/>
                <a:cs typeface="Verdana"/>
              </a:rPr>
              <a:t>I </a:t>
            </a:r>
            <a:r>
              <a:rPr sz="1400" b="1" i="1" spc="-5" dirty="0">
                <a:latin typeface="Verdana"/>
                <a:cs typeface="Verdana"/>
              </a:rPr>
              <a:t>JEVREJA  ISTORIJA</a:t>
            </a:r>
            <a:r>
              <a:rPr sz="1400" b="1" i="1" spc="-35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IZRAELIĆANA</a:t>
            </a:r>
            <a:endParaRPr sz="1400">
              <a:latin typeface="Verdana"/>
              <a:cs typeface="Verdana"/>
            </a:endParaRPr>
          </a:p>
          <a:p>
            <a:pPr marL="12700" marR="6985" indent="-635" algn="just">
              <a:lnSpc>
                <a:spcPct val="116799"/>
              </a:lnSpc>
              <a:spcBef>
                <a:spcPts val="819"/>
              </a:spcBef>
            </a:pPr>
            <a:r>
              <a:rPr sz="1400" spc="-10" dirty="0">
                <a:latin typeface="Verdana"/>
                <a:cs typeface="Verdana"/>
              </a:rPr>
              <a:t>Ovaj </a:t>
            </a:r>
            <a:r>
              <a:rPr sz="1400" dirty="0">
                <a:latin typeface="Verdana"/>
                <a:cs typeface="Verdana"/>
              </a:rPr>
              <a:t>deo i </a:t>
            </a:r>
            <a:r>
              <a:rPr sz="1400" spc="-5" dirty="0">
                <a:latin typeface="Verdana"/>
                <a:cs typeface="Verdana"/>
              </a:rPr>
              <a:t>poglavlje Kur’ana </a:t>
            </a:r>
            <a:r>
              <a:rPr sz="1400" dirty="0">
                <a:latin typeface="Verdana"/>
                <a:cs typeface="Verdana"/>
              </a:rPr>
              <a:t>su </a:t>
            </a:r>
            <a:r>
              <a:rPr sz="1400" spc="-5" dirty="0">
                <a:latin typeface="Verdana"/>
                <a:cs typeface="Verdana"/>
              </a:rPr>
              <a:t>interesantni </a:t>
            </a:r>
            <a:r>
              <a:rPr sz="1400" dirty="0">
                <a:latin typeface="Verdana"/>
                <a:cs typeface="Verdana"/>
              </a:rPr>
              <a:t>jer </a:t>
            </a:r>
            <a:r>
              <a:rPr sz="1400" b="1" dirty="0">
                <a:latin typeface="Verdana"/>
                <a:cs typeface="Verdana"/>
              </a:rPr>
              <a:t>TAČNO </a:t>
            </a:r>
            <a:r>
              <a:rPr sz="1400" b="1" spc="-5" dirty="0">
                <a:latin typeface="Verdana"/>
                <a:cs typeface="Verdana"/>
              </a:rPr>
              <a:t>NAVODE DVA MOMENTA </a:t>
            </a:r>
            <a:r>
              <a:rPr sz="1400" b="1" dirty="0">
                <a:latin typeface="Verdana"/>
                <a:cs typeface="Verdana"/>
              </a:rPr>
              <a:t>iz </a:t>
            </a:r>
            <a:r>
              <a:rPr sz="1400" b="1" spc="-5" dirty="0">
                <a:latin typeface="Verdana"/>
                <a:cs typeface="Verdana"/>
              </a:rPr>
              <a:t>ISTORIJE  IZRAELA</a:t>
            </a:r>
            <a:r>
              <a:rPr sz="1400" b="1" spc="2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2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Jevreja</a:t>
            </a:r>
            <a:r>
              <a:rPr sz="1400" b="1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…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dva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rušenja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jevrejskog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Hrama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Jerusalimu,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kao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nacionalnog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duhovnog  (verskog) </a:t>
            </a:r>
            <a:r>
              <a:rPr sz="1400" spc="-10" dirty="0">
                <a:latin typeface="Verdana"/>
                <a:cs typeface="Verdana"/>
              </a:rPr>
              <a:t>centra </a:t>
            </a:r>
            <a:r>
              <a:rPr sz="1400" dirty="0">
                <a:latin typeface="Verdana"/>
                <a:cs typeface="Verdana"/>
              </a:rPr>
              <a:t>Jevreja </a:t>
            </a:r>
            <a:r>
              <a:rPr sz="1400" spc="-5" dirty="0">
                <a:latin typeface="Verdana"/>
                <a:cs typeface="Verdana"/>
              </a:rPr>
              <a:t>(jednom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10" dirty="0">
                <a:latin typeface="Verdana"/>
                <a:cs typeface="Verdana"/>
              </a:rPr>
              <a:t>strane Vavilonaca, </a:t>
            </a:r>
            <a:r>
              <a:rPr sz="1400" spc="-5" dirty="0">
                <a:latin typeface="Verdana"/>
                <a:cs typeface="Verdana"/>
              </a:rPr>
              <a:t>drugi </a:t>
            </a:r>
            <a:r>
              <a:rPr sz="1400" dirty="0">
                <a:latin typeface="Verdana"/>
                <a:cs typeface="Verdana"/>
              </a:rPr>
              <a:t>put </a:t>
            </a:r>
            <a:r>
              <a:rPr sz="1400" spc="-5" dirty="0">
                <a:latin typeface="Verdana"/>
                <a:cs typeface="Verdana"/>
              </a:rPr>
              <a:t>od strane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Rimljana).</a:t>
            </a:r>
            <a:endParaRPr sz="1400">
              <a:latin typeface="Verdana"/>
              <a:cs typeface="Verdana"/>
            </a:endParaRPr>
          </a:p>
          <a:p>
            <a:pPr marL="13335" marR="5080" algn="just">
              <a:lnSpc>
                <a:spcPct val="117300"/>
              </a:lnSpc>
              <a:spcBef>
                <a:spcPts val="810"/>
              </a:spcBef>
            </a:pPr>
            <a:r>
              <a:rPr sz="1400" spc="-5" dirty="0">
                <a:latin typeface="Verdana"/>
                <a:cs typeface="Verdana"/>
              </a:rPr>
              <a:t>Kur’an to pripisuje kao „Božijoj kazni“ </a:t>
            </a:r>
            <a:r>
              <a:rPr sz="1400" dirty="0">
                <a:latin typeface="Verdana"/>
                <a:cs typeface="Verdana"/>
              </a:rPr>
              <a:t>prema </a:t>
            </a:r>
            <a:r>
              <a:rPr sz="1400" spc="-5" dirty="0">
                <a:latin typeface="Verdana"/>
                <a:cs typeface="Verdana"/>
              </a:rPr>
              <a:t>Jevrejima, zbog </a:t>
            </a:r>
            <a:r>
              <a:rPr sz="1400" spc="-10" dirty="0">
                <a:latin typeface="Verdana"/>
                <a:cs typeface="Verdana"/>
              </a:rPr>
              <a:t>nekih </a:t>
            </a:r>
            <a:r>
              <a:rPr sz="1400" spc="-5" dirty="0">
                <a:latin typeface="Verdana"/>
                <a:cs typeface="Verdana"/>
              </a:rPr>
              <a:t>njihovih postupaka </a:t>
            </a:r>
            <a:r>
              <a:rPr sz="1400" spc="-10" dirty="0">
                <a:latin typeface="Verdana"/>
                <a:cs typeface="Verdana"/>
              </a:rPr>
              <a:t>koji </a:t>
            </a:r>
            <a:r>
              <a:rPr sz="1400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„nisu  svideli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Bogu“.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Pa</a:t>
            </a:r>
            <a:r>
              <a:rPr sz="1400" b="1" i="1" spc="-7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kada</a:t>
            </a:r>
            <a:r>
              <a:rPr sz="1400" b="1" i="1" spc="-7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spc="-10" dirty="0">
                <a:solidFill>
                  <a:srgbClr val="538135"/>
                </a:solidFill>
                <a:latin typeface="Verdana"/>
                <a:cs typeface="Verdana"/>
              </a:rPr>
              <a:t>je</a:t>
            </a:r>
            <a:r>
              <a:rPr sz="1400" b="1" i="1" spc="-6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došlo</a:t>
            </a:r>
            <a:r>
              <a:rPr sz="1400" b="1" i="1" spc="-9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obećanje</a:t>
            </a:r>
            <a:r>
              <a:rPr sz="1400" b="1" i="1" spc="-7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prve</a:t>
            </a:r>
            <a:r>
              <a:rPr sz="1400" b="1" i="1" spc="-9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od</a:t>
            </a:r>
            <a:r>
              <a:rPr sz="1400" b="1" i="1" spc="-6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dviju</a:t>
            </a:r>
            <a:r>
              <a:rPr sz="1400" b="1" i="1" spc="-6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(smutnji,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tih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nekih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loših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postupaka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Jevreja,  o.a.),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poslali smo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na vas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Naše robove, snažne, udarne,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pa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su krstarili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po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zemlji. Ovo je bilo  </a:t>
            </a:r>
            <a:r>
              <a:rPr sz="1400" b="1" i="1" dirty="0">
                <a:solidFill>
                  <a:srgbClr val="538135"/>
                </a:solidFill>
                <a:latin typeface="Verdana"/>
                <a:cs typeface="Verdana"/>
              </a:rPr>
              <a:t>izvršeno </a:t>
            </a:r>
            <a:r>
              <a:rPr sz="1400" b="1" i="1" spc="-5" dirty="0">
                <a:solidFill>
                  <a:srgbClr val="538135"/>
                </a:solidFill>
                <a:latin typeface="Verdana"/>
                <a:cs typeface="Verdana"/>
              </a:rPr>
              <a:t>obećanje </a:t>
            </a:r>
            <a:r>
              <a:rPr sz="1400" spc="-5" dirty="0">
                <a:latin typeface="Verdana"/>
                <a:cs typeface="Verdana"/>
              </a:rPr>
              <a:t>(o kazni, o.a.)“. </a:t>
            </a:r>
            <a:r>
              <a:rPr sz="1400" spc="-10" dirty="0">
                <a:latin typeface="Verdana"/>
                <a:cs typeface="Verdana"/>
              </a:rPr>
              <a:t>Kur’an </a:t>
            </a:r>
            <a:r>
              <a:rPr sz="1400" spc="-5" dirty="0">
                <a:latin typeface="Verdana"/>
                <a:cs typeface="Verdana"/>
              </a:rPr>
              <a:t>ovde misli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rušenje Prvog jevrejskog </a:t>
            </a:r>
            <a:r>
              <a:rPr sz="1400" spc="-10" dirty="0">
                <a:latin typeface="Verdana"/>
                <a:cs typeface="Verdana"/>
              </a:rPr>
              <a:t>Hrama </a:t>
            </a:r>
            <a:r>
              <a:rPr sz="1400" dirty="0">
                <a:latin typeface="Verdana"/>
                <a:cs typeface="Verdana"/>
              </a:rPr>
              <a:t>–  </a:t>
            </a:r>
            <a:r>
              <a:rPr sz="1400" spc="-5" dirty="0">
                <a:latin typeface="Verdana"/>
                <a:cs typeface="Verdana"/>
              </a:rPr>
              <a:t>Solomonovog </a:t>
            </a:r>
            <a:r>
              <a:rPr sz="1400" spc="-10" dirty="0">
                <a:latin typeface="Verdana"/>
                <a:cs typeface="Verdana"/>
              </a:rPr>
              <a:t>Hrama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samog Jerusalima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10" dirty="0">
                <a:latin typeface="Verdana"/>
                <a:cs typeface="Verdana"/>
              </a:rPr>
              <a:t>strane vavilonskog kralja </a:t>
            </a:r>
            <a:r>
              <a:rPr sz="1400" spc="-5" dirty="0">
                <a:latin typeface="Verdana"/>
                <a:cs typeface="Verdana"/>
              </a:rPr>
              <a:t>Navukodonosora, </a:t>
            </a:r>
            <a:r>
              <a:rPr sz="1400" dirty="0">
                <a:latin typeface="Verdana"/>
                <a:cs typeface="Verdana"/>
              </a:rPr>
              <a:t>kada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dirty="0">
                <a:latin typeface="Verdana"/>
                <a:cs typeface="Verdana"/>
              </a:rPr>
              <a:t>po  </a:t>
            </a:r>
            <a:r>
              <a:rPr sz="1400" spc="-5" dirty="0">
                <a:latin typeface="Verdana"/>
                <a:cs typeface="Verdana"/>
              </a:rPr>
              <a:t>osvajanju </a:t>
            </a:r>
            <a:r>
              <a:rPr sz="1400" spc="-10" dirty="0">
                <a:latin typeface="Verdana"/>
                <a:cs typeface="Verdana"/>
              </a:rPr>
              <a:t>grada </a:t>
            </a:r>
            <a:r>
              <a:rPr sz="1400" dirty="0">
                <a:latin typeface="Verdana"/>
                <a:cs typeface="Verdana"/>
              </a:rPr>
              <a:t>izvršen </a:t>
            </a:r>
            <a:r>
              <a:rPr sz="1400" spc="-5" dirty="0">
                <a:latin typeface="Verdana"/>
                <a:cs typeface="Verdana"/>
              </a:rPr>
              <a:t>pokolj, </a:t>
            </a:r>
            <a:r>
              <a:rPr sz="1400" dirty="0">
                <a:latin typeface="Verdana"/>
                <a:cs typeface="Verdana"/>
              </a:rPr>
              <a:t>a </a:t>
            </a:r>
            <a:r>
              <a:rPr sz="1400" spc="-10" dirty="0">
                <a:latin typeface="Verdana"/>
                <a:cs typeface="Verdana"/>
              </a:rPr>
              <a:t>veliki </a:t>
            </a:r>
            <a:r>
              <a:rPr sz="1400" spc="-5" dirty="0">
                <a:latin typeface="Verdana"/>
                <a:cs typeface="Verdana"/>
              </a:rPr>
              <a:t>broj zarobljenika </a:t>
            </a:r>
            <a:r>
              <a:rPr sz="1400" dirty="0">
                <a:latin typeface="Verdana"/>
                <a:cs typeface="Verdana"/>
              </a:rPr>
              <a:t>poslat u </a:t>
            </a:r>
            <a:r>
              <a:rPr sz="1400" spc="-10" dirty="0">
                <a:latin typeface="Verdana"/>
                <a:cs typeface="Verdana"/>
              </a:rPr>
              <a:t>vavilonsko ropstvo. Ovo </a:t>
            </a:r>
            <a:r>
              <a:rPr sz="1400" spc="-5" dirty="0">
                <a:latin typeface="Verdana"/>
                <a:cs typeface="Verdana"/>
              </a:rPr>
              <a:t>se desilo  586.g.p.n.e.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4693920" algn="just">
              <a:lnSpc>
                <a:spcPct val="117100"/>
              </a:lnSpc>
            </a:pPr>
            <a:r>
              <a:rPr sz="1400" b="1" spc="-5" dirty="0">
                <a:latin typeface="Verdana"/>
                <a:cs typeface="Verdana"/>
              </a:rPr>
              <a:t>Dakle, </a:t>
            </a:r>
            <a:r>
              <a:rPr sz="1400" b="1" u="heavy" spc="-5" dirty="0">
                <a:latin typeface="Verdana"/>
                <a:cs typeface="Verdana"/>
              </a:rPr>
              <a:t>Kur’an</a:t>
            </a:r>
            <a:r>
              <a:rPr sz="1400" b="1" spc="-5" dirty="0">
                <a:latin typeface="Verdana"/>
                <a:cs typeface="Verdana"/>
              </a:rPr>
              <a:t>, pored ostalih momenata </a:t>
            </a:r>
            <a:r>
              <a:rPr sz="1400" b="1" spc="-10" dirty="0">
                <a:latin typeface="Verdana"/>
                <a:cs typeface="Verdana"/>
              </a:rPr>
              <a:t>iz  </a:t>
            </a:r>
            <a:r>
              <a:rPr sz="1400" b="1" spc="-5" dirty="0">
                <a:latin typeface="Verdana"/>
                <a:cs typeface="Verdana"/>
              </a:rPr>
              <a:t>jevrejske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izraelske istorije </a:t>
            </a:r>
            <a:r>
              <a:rPr sz="1400" b="1" u="heavy" spc="-5" dirty="0">
                <a:latin typeface="Verdana"/>
                <a:cs typeface="Verdana"/>
              </a:rPr>
              <a:t>POMINJE </a:t>
            </a:r>
            <a:r>
              <a:rPr sz="1400" b="1" u="heavy" dirty="0">
                <a:latin typeface="Verdana"/>
                <a:cs typeface="Verdana"/>
              </a:rPr>
              <a:t>i </a:t>
            </a:r>
            <a:r>
              <a:rPr sz="1400" b="1" u="heavy" spc="-5" dirty="0">
                <a:latin typeface="Verdana"/>
                <a:cs typeface="Verdana"/>
              </a:rPr>
              <a:t>ova  </a:t>
            </a:r>
            <a:r>
              <a:rPr sz="1400" b="1" u="heavy" dirty="0">
                <a:latin typeface="Verdana"/>
                <a:cs typeface="Verdana"/>
              </a:rPr>
              <a:t>dva </a:t>
            </a:r>
            <a:r>
              <a:rPr sz="1400" b="1" u="heavy" spc="-5" dirty="0">
                <a:latin typeface="Verdana"/>
                <a:cs typeface="Verdana"/>
              </a:rPr>
              <a:t>rušenja jevrejskog </a:t>
            </a:r>
            <a:r>
              <a:rPr sz="1400" b="1" u="heavy" dirty="0">
                <a:latin typeface="Verdana"/>
                <a:cs typeface="Verdana"/>
              </a:rPr>
              <a:t>Hrama u</a:t>
            </a:r>
            <a:r>
              <a:rPr sz="1400" b="1" u="heavy" spc="-35" dirty="0">
                <a:latin typeface="Verdana"/>
                <a:cs typeface="Verdana"/>
              </a:rPr>
              <a:t> </a:t>
            </a:r>
            <a:r>
              <a:rPr sz="1400" b="1" u="heavy" spc="-5" dirty="0">
                <a:latin typeface="Verdana"/>
                <a:cs typeface="Verdana"/>
              </a:rPr>
              <a:t>Jerusalimu</a:t>
            </a:r>
            <a:r>
              <a:rPr sz="1400" b="1" spc="-5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321" y="5774944"/>
            <a:ext cx="9170670" cy="1182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heavy" spc="-5" dirty="0">
                <a:latin typeface="Verdana"/>
                <a:cs typeface="Verdana"/>
              </a:rPr>
              <a:t>Dalje…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72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JEDINO </a:t>
            </a:r>
            <a:r>
              <a:rPr sz="1400" b="1" spc="-5" dirty="0">
                <a:latin typeface="Verdana"/>
                <a:cs typeface="Verdana"/>
              </a:rPr>
              <a:t>ŽENSKO </a:t>
            </a:r>
            <a:r>
              <a:rPr sz="1400" b="1" dirty="0">
                <a:latin typeface="Verdana"/>
                <a:cs typeface="Verdana"/>
              </a:rPr>
              <a:t>IME </a:t>
            </a:r>
            <a:r>
              <a:rPr sz="1400" spc="-10" dirty="0">
                <a:latin typeface="Verdana"/>
                <a:cs typeface="Verdana"/>
              </a:rPr>
              <a:t>koje </a:t>
            </a:r>
            <a:r>
              <a:rPr sz="1400" spc="-5" dirty="0">
                <a:latin typeface="Verdana"/>
                <a:cs typeface="Verdana"/>
              </a:rPr>
              <a:t>se pominje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Kur’anu je </a:t>
            </a:r>
            <a:r>
              <a:rPr sz="1400" b="1" spc="-5" dirty="0">
                <a:latin typeface="Verdana"/>
                <a:cs typeface="Verdana"/>
              </a:rPr>
              <a:t>ime Jevrejke Mirjam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spc="-5" dirty="0">
                <a:latin typeface="Verdana"/>
                <a:cs typeface="Verdana"/>
              </a:rPr>
              <a:t>Merjam) Jošuine  majke </a:t>
            </a:r>
            <a:r>
              <a:rPr sz="1400" dirty="0">
                <a:latin typeface="Verdana"/>
                <a:cs typeface="Verdana"/>
              </a:rPr>
              <a:t>– 38 puta se ono </a:t>
            </a:r>
            <a:r>
              <a:rPr sz="1400" spc="-5" dirty="0">
                <a:latin typeface="Verdana"/>
                <a:cs typeface="Verdana"/>
              </a:rPr>
              <a:t>pominje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Kur’anu.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594018"/>
            <a:ext cx="4572000" cy="257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56183"/>
            <a:ext cx="9168765" cy="188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heavy" spc="-5" dirty="0">
                <a:latin typeface="Verdana"/>
                <a:cs typeface="Verdana"/>
              </a:rPr>
              <a:t>Zatim...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Kur’anu se samo za dve osobe kaže,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to NJIHOVIM PUNIM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IMENOM...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latin typeface="Verdana"/>
                <a:cs typeface="Verdana"/>
              </a:rPr>
              <a:t>da su </a:t>
            </a: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i="1" spc="-5" dirty="0">
                <a:latin typeface="Verdana"/>
                <a:cs typeface="Verdana"/>
              </a:rPr>
              <a:t>neposredno primili </a:t>
            </a:r>
            <a:r>
              <a:rPr sz="1400" b="1" i="1" dirty="0">
                <a:latin typeface="Verdana"/>
                <a:cs typeface="Verdana"/>
              </a:rPr>
              <a:t>i </a:t>
            </a:r>
            <a:r>
              <a:rPr sz="1400" b="1" i="1" spc="-5" dirty="0">
                <a:latin typeface="Verdana"/>
                <a:cs typeface="Verdana"/>
              </a:rPr>
              <a:t>upravljali zemaljskim kraljevstvom kao</a:t>
            </a:r>
            <a:r>
              <a:rPr sz="1400" b="1" i="1" spc="70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dobrom</a:t>
            </a:r>
            <a:r>
              <a:rPr sz="1400" spc="-5" dirty="0">
                <a:latin typeface="Verdana"/>
                <a:cs typeface="Verdana"/>
              </a:rPr>
              <a:t>“...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6399"/>
              </a:lnSpc>
              <a:spcBef>
                <a:spcPts val="830"/>
              </a:spcBef>
            </a:pPr>
            <a:r>
              <a:rPr sz="1400" dirty="0">
                <a:latin typeface="Verdana"/>
                <a:cs typeface="Verdana"/>
              </a:rPr>
              <a:t>Dakle,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samo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njih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dvoje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imenom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pominju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KAO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VLADARI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NEKOM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DRŽAVOM-KRALJEVINOM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to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15" dirty="0">
                <a:latin typeface="Verdana"/>
                <a:cs typeface="Verdana"/>
              </a:rPr>
              <a:t>je  </a:t>
            </a:r>
            <a:r>
              <a:rPr sz="1400" b="1" spc="-5" dirty="0">
                <a:latin typeface="Verdana"/>
                <a:cs typeface="Verdana"/>
              </a:rPr>
              <a:t>bilo kraljevina </a:t>
            </a:r>
            <a:r>
              <a:rPr sz="1400" b="1" dirty="0">
                <a:latin typeface="Verdana"/>
                <a:cs typeface="Verdana"/>
              </a:rPr>
              <a:t>i država </a:t>
            </a:r>
            <a:r>
              <a:rPr sz="1400" b="1" u="heavy" spc="-5" dirty="0">
                <a:latin typeface="Verdana"/>
                <a:cs typeface="Verdana"/>
              </a:rPr>
              <a:t>IZRAEL</a:t>
            </a:r>
            <a:r>
              <a:rPr sz="1400" b="1" u="heavy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819908"/>
            <a:ext cx="461137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A </a:t>
            </a:r>
            <a:r>
              <a:rPr sz="1400" spc="-10" dirty="0">
                <a:latin typeface="Verdana"/>
                <a:cs typeface="Verdana"/>
              </a:rPr>
              <a:t>ti </a:t>
            </a:r>
            <a:r>
              <a:rPr sz="1400" spc="-5" dirty="0">
                <a:latin typeface="Verdana"/>
                <a:cs typeface="Verdana"/>
              </a:rPr>
              <a:t>vladari te jevrejske kraljevine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države  </a:t>
            </a:r>
            <a:r>
              <a:rPr sz="1400" spc="17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Izrael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1772" y="2819908"/>
            <a:ext cx="78930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5010" algn="l"/>
              </a:tabLst>
            </a:pPr>
            <a:r>
              <a:rPr sz="1400" spc="-15" dirty="0">
                <a:latin typeface="Verdana"/>
                <a:cs typeface="Verdana"/>
              </a:rPr>
              <a:t>b</a:t>
            </a:r>
            <a:r>
              <a:rPr sz="1400" spc="-5" dirty="0">
                <a:latin typeface="Verdana"/>
                <a:cs typeface="Verdana"/>
              </a:rPr>
              <a:t>il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	</a:t>
            </a:r>
            <a:r>
              <a:rPr sz="1400" b="1" dirty="0">
                <a:latin typeface="Verdana"/>
                <a:cs typeface="Verdana"/>
              </a:rPr>
              <a:t>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0753" y="2819908"/>
            <a:ext cx="350520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8835" algn="l"/>
              </a:tabLst>
            </a:pPr>
            <a:r>
              <a:rPr sz="1400" b="1" spc="-5" dirty="0">
                <a:latin typeface="Verdana"/>
                <a:cs typeface="Verdana"/>
              </a:rPr>
              <a:t>i</a:t>
            </a:r>
            <a:r>
              <a:rPr sz="1400" b="1" dirty="0">
                <a:latin typeface="Verdana"/>
                <a:cs typeface="Verdana"/>
              </a:rPr>
              <a:t>m</a:t>
            </a:r>
            <a:r>
              <a:rPr sz="1400" b="1" spc="-10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no</a:t>
            </a:r>
            <a:r>
              <a:rPr sz="1400" b="1" dirty="0">
                <a:latin typeface="Verdana"/>
                <a:cs typeface="Verdana"/>
              </a:rPr>
              <a:t>m</a:t>
            </a:r>
            <a:r>
              <a:rPr sz="1400" b="1" spc="1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12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p</a:t>
            </a:r>
            <a:r>
              <a:rPr sz="1400" b="1" spc="-5" dirty="0">
                <a:latin typeface="Verdana"/>
                <a:cs typeface="Verdana"/>
              </a:rPr>
              <a:t>o</a:t>
            </a:r>
            <a:r>
              <a:rPr sz="1400" b="1" dirty="0">
                <a:latin typeface="Verdana"/>
                <a:cs typeface="Verdana"/>
              </a:rPr>
              <a:t>me</a:t>
            </a:r>
            <a:r>
              <a:rPr sz="1400" b="1" spc="-20" dirty="0">
                <a:latin typeface="Verdana"/>
                <a:cs typeface="Verdana"/>
              </a:rPr>
              <a:t>n</a:t>
            </a:r>
            <a:r>
              <a:rPr sz="1400" b="1" spc="-5" dirty="0">
                <a:latin typeface="Verdana"/>
                <a:cs typeface="Verdana"/>
              </a:rPr>
              <a:t>ut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1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1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Kur</a:t>
            </a:r>
            <a:r>
              <a:rPr sz="1400" b="1" dirty="0">
                <a:latin typeface="Verdana"/>
                <a:cs typeface="Verdana"/>
              </a:rPr>
              <a:t>’</a:t>
            </a:r>
            <a:r>
              <a:rPr sz="1400" b="1" spc="-5" dirty="0">
                <a:latin typeface="Verdana"/>
                <a:cs typeface="Verdana"/>
              </a:rPr>
              <a:t>an</a:t>
            </a:r>
            <a:r>
              <a:rPr sz="1400" b="1" dirty="0">
                <a:latin typeface="Verdana"/>
                <a:cs typeface="Verdana"/>
              </a:rPr>
              <a:t>u	</a:t>
            </a:r>
            <a:r>
              <a:rPr sz="1400" dirty="0">
                <a:latin typeface="Verdana"/>
                <a:cs typeface="Verdana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500" y="3068291"/>
            <a:ext cx="53714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472C4"/>
                </a:solidFill>
                <a:latin typeface="Verdana"/>
                <a:cs typeface="Verdana"/>
              </a:rPr>
              <a:t>jevrejski kraljevi  </a:t>
            </a:r>
            <a:r>
              <a:rPr sz="1400" b="1" u="heavy" dirty="0">
                <a:solidFill>
                  <a:srgbClr val="4472C4"/>
                </a:solidFill>
                <a:latin typeface="Verdana"/>
                <a:cs typeface="Verdana"/>
              </a:rPr>
              <a:t>DAVID  </a:t>
            </a:r>
            <a:r>
              <a:rPr sz="1400" spc="-10" dirty="0">
                <a:latin typeface="Verdana"/>
                <a:cs typeface="Verdana"/>
              </a:rPr>
              <a:t>(arapski </a:t>
            </a:r>
            <a:r>
              <a:rPr sz="1400" spc="-5" dirty="0">
                <a:latin typeface="Verdana"/>
                <a:cs typeface="Verdana"/>
              </a:rPr>
              <a:t>Davud) 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b="1" u="heavy" spc="-5" dirty="0">
                <a:solidFill>
                  <a:srgbClr val="4472C4"/>
                </a:solidFill>
                <a:latin typeface="Verdana"/>
                <a:cs typeface="Verdana"/>
              </a:rPr>
              <a:t>SOLOMON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5702" y="3068291"/>
            <a:ext cx="18681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(</a:t>
            </a:r>
            <a:r>
              <a:rPr sz="1400" spc="-10" dirty="0" err="1">
                <a:latin typeface="Verdana"/>
                <a:cs typeface="Verdana"/>
              </a:rPr>
              <a:t>arapski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>
                <a:latin typeface="Verdana"/>
                <a:cs typeface="Verdana"/>
              </a:rPr>
              <a:t>Su</a:t>
            </a:r>
            <a:r>
              <a:rPr lang="en-US" sz="1400" spc="-5">
                <a:latin typeface="Verdana"/>
                <a:cs typeface="Verdana"/>
              </a:rPr>
              <a:t>l</a:t>
            </a:r>
            <a:r>
              <a:rPr sz="1400" spc="-5">
                <a:latin typeface="Verdana"/>
                <a:cs typeface="Verdana"/>
              </a:rPr>
              <a:t>e</a:t>
            </a:r>
            <a:r>
              <a:rPr lang="en-US" sz="1400" spc="-5">
                <a:latin typeface="Verdana"/>
                <a:cs typeface="Verdana"/>
              </a:rPr>
              <a:t>j</a:t>
            </a:r>
            <a:r>
              <a:rPr sz="1400" spc="-5">
                <a:latin typeface="Verdana"/>
                <a:cs typeface="Verdana"/>
              </a:rPr>
              <a:t>man</a:t>
            </a:r>
            <a:r>
              <a:rPr sz="1400" spc="-5" dirty="0">
                <a:latin typeface="Verdana"/>
                <a:cs typeface="Verdana"/>
              </a:rPr>
              <a:t>)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30515" y="6782307"/>
            <a:ext cx="14458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DAVID </a:t>
            </a:r>
            <a:r>
              <a:rPr sz="1400" dirty="0">
                <a:latin typeface="Verdana"/>
                <a:cs typeface="Verdana"/>
              </a:rPr>
              <a:t>sa</a:t>
            </a:r>
            <a:r>
              <a:rPr sz="1400" spc="-3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lirom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5273" y="6782307"/>
            <a:ext cx="103822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S</a:t>
            </a:r>
            <a:r>
              <a:rPr sz="1400" b="1" spc="-10" dirty="0">
                <a:latin typeface="Verdana"/>
                <a:cs typeface="Verdana"/>
              </a:rPr>
              <a:t>O</a:t>
            </a:r>
            <a:r>
              <a:rPr sz="1400" b="1" spc="5" dirty="0">
                <a:latin typeface="Verdana"/>
                <a:cs typeface="Verdana"/>
              </a:rPr>
              <a:t>L</a:t>
            </a:r>
            <a:r>
              <a:rPr sz="1400" b="1" spc="-10" dirty="0">
                <a:latin typeface="Verdana"/>
                <a:cs typeface="Verdana"/>
              </a:rPr>
              <a:t>O</a:t>
            </a:r>
            <a:r>
              <a:rPr sz="1400" b="1" dirty="0">
                <a:latin typeface="Verdana"/>
                <a:cs typeface="Verdana"/>
              </a:rPr>
              <a:t>M</a:t>
            </a:r>
            <a:r>
              <a:rPr sz="1400" b="1" spc="-10" dirty="0">
                <a:latin typeface="Verdana"/>
                <a:cs typeface="Verdana"/>
              </a:rPr>
              <a:t>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665735"/>
            <a:ext cx="2192019" cy="3296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9606" y="4067060"/>
            <a:ext cx="4180838" cy="2891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0247"/>
            <a:ext cx="90995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Ž</a:t>
            </a:r>
            <a:r>
              <a:rPr dirty="0"/>
              <a:t>E</a:t>
            </a:r>
            <a:r>
              <a:rPr spc="-5" dirty="0"/>
              <a:t>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256" y="1339603"/>
            <a:ext cx="9170035" cy="150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Od  </a:t>
            </a:r>
            <a:r>
              <a:rPr sz="1400" spc="-5" dirty="0">
                <a:latin typeface="Verdana"/>
                <a:cs typeface="Verdana"/>
              </a:rPr>
              <a:t>trinaest  </a:t>
            </a:r>
            <a:r>
              <a:rPr sz="1400" spc="-10" dirty="0">
                <a:latin typeface="Verdana"/>
                <a:cs typeface="Verdana"/>
              </a:rPr>
              <a:t>(13)  </a:t>
            </a:r>
            <a:r>
              <a:rPr sz="1400" spc="-5" dirty="0">
                <a:latin typeface="Verdana"/>
                <a:cs typeface="Verdana"/>
              </a:rPr>
              <a:t>žena  </a:t>
            </a:r>
            <a:r>
              <a:rPr sz="1400" spc="-10" dirty="0">
                <a:latin typeface="Verdana"/>
                <a:cs typeface="Verdana"/>
              </a:rPr>
              <a:t>koliko  </a:t>
            </a:r>
            <a:r>
              <a:rPr sz="1400" spc="5" dirty="0">
                <a:latin typeface="Verdana"/>
                <a:cs typeface="Verdana"/>
              </a:rPr>
              <a:t>ih  </a:t>
            </a:r>
            <a:r>
              <a:rPr sz="1400" spc="-5" dirty="0">
                <a:latin typeface="Verdana"/>
                <a:cs typeface="Verdana"/>
              </a:rPr>
              <a:t>je  Muhamed  imao, </a:t>
            </a:r>
            <a:r>
              <a:rPr sz="1800" b="1" spc="-5" dirty="0">
                <a:latin typeface="Verdana"/>
                <a:cs typeface="Verdana"/>
              </a:rPr>
              <a:t>dve su bile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Jevrejke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400" b="1" spc="-5" dirty="0">
                <a:latin typeface="Verdana"/>
                <a:cs typeface="Verdana"/>
              </a:rPr>
              <a:t>Safija bint Hajaj  </a:t>
            </a:r>
            <a:r>
              <a:rPr sz="1400" spc="-5" dirty="0">
                <a:latin typeface="Verdana"/>
                <a:cs typeface="Verdana"/>
              </a:rPr>
              <a:t>(živila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610-670.godine), </a:t>
            </a:r>
            <a:r>
              <a:rPr sz="1400" spc="5" dirty="0">
                <a:latin typeface="Verdana"/>
                <a:cs typeface="Verdana"/>
              </a:rPr>
              <a:t>iz </a:t>
            </a:r>
            <a:r>
              <a:rPr sz="1400" spc="-5" dirty="0">
                <a:latin typeface="Verdana"/>
                <a:cs typeface="Verdana"/>
              </a:rPr>
              <a:t>jevrejskog plemena </a:t>
            </a:r>
            <a:r>
              <a:rPr sz="1400" spc="-20" dirty="0">
                <a:latin typeface="Verdana"/>
                <a:cs typeface="Verdana"/>
              </a:rPr>
              <a:t>Banu-Nadir, </a:t>
            </a:r>
            <a:r>
              <a:rPr sz="1400" spc="-5" dirty="0">
                <a:latin typeface="Verdana"/>
                <a:cs typeface="Verdana"/>
              </a:rPr>
              <a:t>prešla </a:t>
            </a:r>
            <a:r>
              <a:rPr sz="1400" dirty="0">
                <a:latin typeface="Verdana"/>
                <a:cs typeface="Verdana"/>
              </a:rPr>
              <a:t>na islam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17200"/>
              </a:lnSpc>
            </a:pPr>
            <a:r>
              <a:rPr sz="1400" spc="-20" dirty="0">
                <a:latin typeface="Verdana"/>
                <a:cs typeface="Verdana"/>
              </a:rPr>
              <a:t>Za </a:t>
            </a:r>
            <a:r>
              <a:rPr sz="1400" dirty="0">
                <a:latin typeface="Verdana"/>
                <a:cs typeface="Verdana"/>
              </a:rPr>
              <a:t>Safiju </a:t>
            </a:r>
            <a:r>
              <a:rPr sz="1400" spc="-5" dirty="0">
                <a:latin typeface="Verdana"/>
                <a:cs typeface="Verdana"/>
              </a:rPr>
              <a:t>je poznato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je umrla </a:t>
            </a:r>
            <a:r>
              <a:rPr sz="1400" spc="-10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bogata </a:t>
            </a:r>
            <a:r>
              <a:rPr sz="1400" spc="-5" dirty="0">
                <a:latin typeface="Verdana"/>
                <a:cs typeface="Verdana"/>
              </a:rPr>
              <a:t>žena. Iza </a:t>
            </a:r>
            <a:r>
              <a:rPr sz="1400" dirty="0">
                <a:latin typeface="Verdana"/>
                <a:cs typeface="Verdana"/>
              </a:rPr>
              <a:t>sebe </a:t>
            </a:r>
            <a:r>
              <a:rPr sz="1400" spc="-5" dirty="0">
                <a:latin typeface="Verdana"/>
                <a:cs typeface="Verdana"/>
              </a:rPr>
              <a:t>je ostavila imovinu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100.000 dirhama,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  </a:t>
            </a:r>
            <a:r>
              <a:rPr sz="1400" spc="-5" dirty="0">
                <a:latin typeface="Verdana"/>
                <a:cs typeface="Verdana"/>
              </a:rPr>
              <a:t>zemljištu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stvarima.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572" y="3119627"/>
            <a:ext cx="9287510" cy="103378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67945" marR="60325">
              <a:lnSpc>
                <a:spcPct val="117100"/>
              </a:lnSpc>
            </a:pPr>
            <a:r>
              <a:rPr sz="1400" b="1" dirty="0">
                <a:latin typeface="Verdana"/>
                <a:cs typeface="Verdana"/>
              </a:rPr>
              <a:t>Trećinu </a:t>
            </a:r>
            <a:r>
              <a:rPr sz="1400" b="1" spc="-10" dirty="0">
                <a:latin typeface="Verdana"/>
                <a:cs typeface="Verdana"/>
              </a:rPr>
              <a:t>od </a:t>
            </a:r>
            <a:r>
              <a:rPr sz="1400" b="1" spc="-5" dirty="0">
                <a:latin typeface="Verdana"/>
                <a:cs typeface="Verdana"/>
              </a:rPr>
              <a:t>ovog nasleđa </a:t>
            </a:r>
            <a:r>
              <a:rPr sz="1400" b="1" spc="-10" dirty="0">
                <a:latin typeface="Verdana"/>
                <a:cs typeface="Verdana"/>
              </a:rPr>
              <a:t>je </a:t>
            </a:r>
            <a:r>
              <a:rPr sz="1400" b="1" spc="-5" dirty="0">
                <a:latin typeface="Verdana"/>
                <a:cs typeface="Verdana"/>
              </a:rPr>
              <a:t>ostavila </a:t>
            </a:r>
            <a:r>
              <a:rPr sz="1400" b="1" dirty="0">
                <a:latin typeface="Verdana"/>
                <a:cs typeface="Verdana"/>
              </a:rPr>
              <a:t>svome </a:t>
            </a:r>
            <a:r>
              <a:rPr sz="1400" b="1" spc="-5" dirty="0">
                <a:latin typeface="Verdana"/>
                <a:cs typeface="Verdana"/>
              </a:rPr>
              <a:t>nećaku (sestrinom sinu), koji je </a:t>
            </a:r>
            <a:r>
              <a:rPr sz="1400" b="1" dirty="0">
                <a:latin typeface="Verdana"/>
                <a:cs typeface="Verdana"/>
              </a:rPr>
              <a:t>bio </a:t>
            </a:r>
            <a:r>
              <a:rPr sz="1400" b="1" spc="-5" dirty="0">
                <a:latin typeface="Verdana"/>
                <a:cs typeface="Verdana"/>
              </a:rPr>
              <a:t>Jevrej </a:t>
            </a:r>
            <a:r>
              <a:rPr sz="1400" b="1" dirty="0">
                <a:latin typeface="Verdana"/>
                <a:cs typeface="Verdana"/>
              </a:rPr>
              <a:t>i  </a:t>
            </a:r>
            <a:r>
              <a:rPr sz="1400" b="1" spc="-5" dirty="0">
                <a:latin typeface="Verdana"/>
                <a:cs typeface="Verdana"/>
              </a:rPr>
              <a:t>sledbenik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judaizma.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321" y="4406443"/>
            <a:ext cx="9171940" cy="290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Njenu </a:t>
            </a:r>
            <a:r>
              <a:rPr sz="1400" spc="-5" dirty="0">
                <a:latin typeface="Verdana"/>
                <a:cs typeface="Verdana"/>
              </a:rPr>
              <a:t>kuću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Medini kupio je </a:t>
            </a:r>
            <a:r>
              <a:rPr sz="1400" dirty="0">
                <a:latin typeface="Verdana"/>
                <a:cs typeface="Verdana"/>
              </a:rPr>
              <a:t>sam kalif </a:t>
            </a:r>
            <a:r>
              <a:rPr sz="1400" spc="-5" dirty="0">
                <a:latin typeface="Verdana"/>
                <a:cs typeface="Verdana"/>
              </a:rPr>
              <a:t>Muavija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20" dirty="0">
                <a:latin typeface="Verdana"/>
                <a:cs typeface="Verdana"/>
              </a:rPr>
              <a:t>(602.– </a:t>
            </a:r>
            <a:r>
              <a:rPr sz="1400" dirty="0">
                <a:latin typeface="Verdana"/>
                <a:cs typeface="Verdana"/>
              </a:rPr>
              <a:t>680.g.) </a:t>
            </a:r>
            <a:r>
              <a:rPr sz="1400" spc="-5" dirty="0">
                <a:latin typeface="Verdana"/>
                <a:cs typeface="Verdana"/>
              </a:rPr>
              <a:t>za </a:t>
            </a:r>
            <a:r>
              <a:rPr sz="1400" dirty="0">
                <a:latin typeface="Verdana"/>
                <a:cs typeface="Verdana"/>
              </a:rPr>
              <a:t>iznos </a:t>
            </a:r>
            <a:r>
              <a:rPr sz="1400" spc="-5" dirty="0">
                <a:latin typeface="Verdana"/>
                <a:cs typeface="Verdana"/>
              </a:rPr>
              <a:t>od 180.000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dirhama.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7200"/>
              </a:lnSpc>
            </a:pPr>
            <a:r>
              <a:rPr sz="1400" dirty="0">
                <a:latin typeface="Verdana"/>
                <a:cs typeface="Verdana"/>
              </a:rPr>
              <a:t>Druga </a:t>
            </a:r>
            <a:r>
              <a:rPr sz="1400" spc="-10" dirty="0">
                <a:latin typeface="Verdana"/>
                <a:cs typeface="Verdana"/>
              </a:rPr>
              <a:t>Muhamedova </a:t>
            </a:r>
            <a:r>
              <a:rPr sz="1400" dirty="0">
                <a:latin typeface="Verdana"/>
                <a:cs typeface="Verdana"/>
              </a:rPr>
              <a:t>žena </a:t>
            </a:r>
            <a:r>
              <a:rPr sz="1400" spc="-5" dirty="0">
                <a:latin typeface="Verdana"/>
                <a:cs typeface="Verdana"/>
              </a:rPr>
              <a:t>Jevrejka </a:t>
            </a:r>
            <a:r>
              <a:rPr sz="1400" dirty="0">
                <a:latin typeface="Verdana"/>
                <a:cs typeface="Verdana"/>
              </a:rPr>
              <a:t>bila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b="1" dirty="0">
                <a:latin typeface="Verdana"/>
                <a:cs typeface="Verdana"/>
              </a:rPr>
              <a:t>Rajana </a:t>
            </a:r>
            <a:r>
              <a:rPr sz="1400" b="1" spc="-5" dirty="0">
                <a:latin typeface="Verdana"/>
                <a:cs typeface="Verdana"/>
              </a:rPr>
              <a:t>bint Zajd </a:t>
            </a:r>
            <a:r>
              <a:rPr sz="1400" b="1" dirty="0">
                <a:latin typeface="Verdana"/>
                <a:cs typeface="Verdana"/>
              </a:rPr>
              <a:t>ibn </a:t>
            </a:r>
            <a:r>
              <a:rPr sz="1400" b="1" spc="-5" dirty="0">
                <a:latin typeface="Verdana"/>
                <a:cs typeface="Verdana"/>
              </a:rPr>
              <a:t>Amr </a:t>
            </a:r>
            <a:r>
              <a:rPr sz="1400" spc="-5" dirty="0">
                <a:latin typeface="Verdana"/>
                <a:cs typeface="Verdana"/>
              </a:rPr>
              <a:t>(umrla 631. godine), takođe iz  jevrejskog plemena Banu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Nadir.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spc="-20" dirty="0">
                <a:latin typeface="Verdana"/>
                <a:cs typeface="Verdana"/>
              </a:rPr>
              <a:t>Za </a:t>
            </a:r>
            <a:r>
              <a:rPr sz="1400" spc="-5" dirty="0">
                <a:latin typeface="Verdana"/>
                <a:cs typeface="Verdana"/>
              </a:rPr>
              <a:t>nju </a:t>
            </a:r>
            <a:r>
              <a:rPr sz="1400" dirty="0">
                <a:latin typeface="Verdana"/>
                <a:cs typeface="Verdana"/>
              </a:rPr>
              <a:t>nigde </a:t>
            </a:r>
            <a:r>
              <a:rPr sz="1400" spc="-5" dirty="0">
                <a:latin typeface="Verdana"/>
                <a:cs typeface="Verdana"/>
              </a:rPr>
              <a:t>nije </a:t>
            </a:r>
            <a:r>
              <a:rPr sz="1400" dirty="0">
                <a:latin typeface="Verdana"/>
                <a:cs typeface="Verdana"/>
              </a:rPr>
              <a:t>zapisano da </a:t>
            </a:r>
            <a:r>
              <a:rPr sz="1400" spc="-5" dirty="0">
                <a:latin typeface="Verdana"/>
                <a:cs typeface="Verdana"/>
              </a:rPr>
              <a:t>je prešla </a:t>
            </a:r>
            <a:r>
              <a:rPr sz="1400" dirty="0">
                <a:latin typeface="Verdana"/>
                <a:cs typeface="Verdana"/>
              </a:rPr>
              <a:t>na islam ... a </a:t>
            </a:r>
            <a:r>
              <a:rPr sz="1400" spc="-5" dirty="0">
                <a:latin typeface="Verdana"/>
                <a:cs typeface="Verdana"/>
              </a:rPr>
              <a:t>zna </a:t>
            </a:r>
            <a:r>
              <a:rPr sz="1400" dirty="0">
                <a:latin typeface="Verdana"/>
                <a:cs typeface="Verdana"/>
              </a:rPr>
              <a:t>se da </a:t>
            </a:r>
            <a:r>
              <a:rPr sz="1400" spc="-5" dirty="0">
                <a:latin typeface="Verdana"/>
                <a:cs typeface="Verdana"/>
              </a:rPr>
              <a:t>je dugo odbijala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spc="-5" dirty="0">
                <a:latin typeface="Verdana"/>
                <a:cs typeface="Verdana"/>
              </a:rPr>
              <a:t>učini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!!!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500"/>
              </a:lnSpc>
            </a:pPr>
            <a:r>
              <a:rPr sz="1400" b="1" spc="-5" dirty="0">
                <a:latin typeface="Verdana"/>
                <a:cs typeface="Verdana"/>
              </a:rPr>
              <a:t>Perzijski muslimanski istoričar </a:t>
            </a:r>
            <a:r>
              <a:rPr sz="1400" b="1" dirty="0">
                <a:latin typeface="Verdana"/>
                <a:cs typeface="Verdana"/>
              </a:rPr>
              <a:t>i teolog </a:t>
            </a:r>
            <a:r>
              <a:rPr sz="1400" b="1" spc="-5" dirty="0">
                <a:latin typeface="Verdana"/>
                <a:cs typeface="Verdana"/>
              </a:rPr>
              <a:t>Al-Tabari (838.- 923.g.)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svom delu „Istorija“, tom  9,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poglavlje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„Poslednje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godine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Proroka“</a:t>
            </a:r>
            <a:r>
              <a:rPr sz="1400" spc="-5" dirty="0">
                <a:latin typeface="Verdana"/>
                <a:cs typeface="Verdana"/>
              </a:rPr>
              <a:t>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citira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arapskog</a:t>
            </a:r>
            <a:r>
              <a:rPr sz="1400" b="1" spc="-6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istoričara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Ibn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Isaka</a:t>
            </a:r>
            <a:r>
              <a:rPr sz="1400" spc="-5" dirty="0">
                <a:latin typeface="Verdana"/>
                <a:cs typeface="Verdana"/>
              </a:rPr>
              <a:t>,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kaže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Muhamed  je </a:t>
            </a:r>
            <a:r>
              <a:rPr sz="1400" spc="-10" dirty="0">
                <a:latin typeface="Verdana"/>
                <a:cs typeface="Verdana"/>
              </a:rPr>
              <a:t>Rajanu </a:t>
            </a:r>
            <a:r>
              <a:rPr sz="1400" spc="-5" dirty="0">
                <a:latin typeface="Verdana"/>
                <a:cs typeface="Verdana"/>
              </a:rPr>
              <a:t>uzeo </a:t>
            </a:r>
            <a:r>
              <a:rPr sz="1400" spc="-15" dirty="0">
                <a:latin typeface="Verdana"/>
                <a:cs typeface="Verdana"/>
              </a:rPr>
              <a:t>upravo </a:t>
            </a:r>
            <a:r>
              <a:rPr sz="1400" spc="-5" dirty="0">
                <a:latin typeface="Verdana"/>
                <a:cs typeface="Verdana"/>
              </a:rPr>
              <a:t>kao </a:t>
            </a:r>
            <a:r>
              <a:rPr sz="1400" dirty="0">
                <a:latin typeface="Verdana"/>
                <a:cs typeface="Verdana"/>
              </a:rPr>
              <a:t>- ženu </a:t>
            </a:r>
            <a:r>
              <a:rPr sz="1400" spc="-5" dirty="0">
                <a:latin typeface="Verdana"/>
                <a:cs typeface="Verdana"/>
              </a:rPr>
              <a:t>robinju, nudeći joj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postane </a:t>
            </a:r>
            <a:r>
              <a:rPr sz="1400" spc="-10" dirty="0">
                <a:latin typeface="Verdana"/>
                <a:cs typeface="Verdana"/>
              </a:rPr>
              <a:t>njegova </a:t>
            </a:r>
            <a:r>
              <a:rPr sz="1400" dirty="0">
                <a:latin typeface="Verdana"/>
                <a:cs typeface="Verdana"/>
              </a:rPr>
              <a:t>žena </a:t>
            </a:r>
            <a:r>
              <a:rPr sz="1400" spc="-10" dirty="0">
                <a:latin typeface="Verdana"/>
                <a:cs typeface="Verdana"/>
              </a:rPr>
              <a:t>ako prihvati</a:t>
            </a:r>
            <a:r>
              <a:rPr sz="1400" spc="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islam.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latin typeface="Verdana"/>
                <a:cs typeface="Verdana"/>
              </a:rPr>
              <a:t>Ali ona je to odbila (strana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466):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321" y="420796"/>
            <a:ext cx="9171940" cy="351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7200"/>
              </a:lnSpc>
            </a:pPr>
            <a:r>
              <a:rPr sz="1400" spc="-5" dirty="0">
                <a:latin typeface="Verdana"/>
                <a:cs typeface="Verdana"/>
              </a:rPr>
              <a:t>„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Prorok </a:t>
            </a:r>
            <a:r>
              <a:rPr sz="1400" spc="-5" dirty="0">
                <a:latin typeface="Verdana"/>
                <a:cs typeface="Verdana"/>
              </a:rPr>
              <a:t>(Muhamed)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izabra jednu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od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njihovih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žena za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sebe, Rajanu bint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Amr, jednu od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žena  Kurajza </a:t>
            </a:r>
            <a:r>
              <a:rPr sz="1400" spc="-5" dirty="0">
                <a:latin typeface="Verdana"/>
                <a:cs typeface="Verdana"/>
              </a:rPr>
              <a:t>(jevrejskog plemena)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ona ostade sa njim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dok ne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umre, pripadajući njemu. Prorok  joj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predloži da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je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oženi 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stavi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zar na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nju, ali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ona reče: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„Ne, poštedi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me,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biće lakše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za</a:t>
            </a:r>
            <a:r>
              <a:rPr sz="1400" b="1" spc="-17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mene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17100"/>
              </a:lnSpc>
              <a:spcBef>
                <a:spcPts val="10"/>
              </a:spcBef>
            </a:pP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za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tebe</a:t>
            </a:r>
            <a:r>
              <a:rPr sz="1400" spc="-5" dirty="0">
                <a:latin typeface="Verdana"/>
                <a:cs typeface="Verdana"/>
              </a:rPr>
              <a:t>“. </a:t>
            </a:r>
            <a:r>
              <a:rPr sz="1400" dirty="0">
                <a:latin typeface="Verdana"/>
                <a:cs typeface="Verdana"/>
              </a:rPr>
              <a:t>I on </a:t>
            </a:r>
            <a:r>
              <a:rPr sz="1400" spc="-5" dirty="0">
                <a:latin typeface="Verdana"/>
                <a:cs typeface="Verdana"/>
              </a:rPr>
              <a:t>je ostavi (nije insistirao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tome, o.a.)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. </a:t>
            </a:r>
            <a:r>
              <a:rPr sz="1400" b="1" u="heavy" spc="-5" dirty="0">
                <a:solidFill>
                  <a:srgbClr val="538135"/>
                </a:solidFill>
                <a:latin typeface="Verdana"/>
                <a:cs typeface="Verdana"/>
              </a:rPr>
              <a:t>Ona je iskazala nesklonost </a:t>
            </a:r>
            <a:r>
              <a:rPr sz="1400" b="1" u="heavy" dirty="0">
                <a:solidFill>
                  <a:srgbClr val="538135"/>
                </a:solidFill>
                <a:latin typeface="Verdana"/>
                <a:cs typeface="Verdana"/>
              </a:rPr>
              <a:t>prema </a:t>
            </a:r>
            <a:r>
              <a:rPr sz="1400" b="1" u="heavy" spc="-5" dirty="0">
                <a:solidFill>
                  <a:srgbClr val="538135"/>
                </a:solidFill>
                <a:latin typeface="Verdana"/>
                <a:cs typeface="Verdana"/>
              </a:rPr>
              <a:t>islamu 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kada je zarobljena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osta privržena</a:t>
            </a:r>
            <a:r>
              <a:rPr sz="1400" b="1" spc="3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jevrejstvu</a:t>
            </a:r>
            <a:r>
              <a:rPr sz="1400" spc="-5" dirty="0"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Citirajući </a:t>
            </a:r>
            <a:r>
              <a:rPr sz="1400" dirty="0">
                <a:latin typeface="Verdana"/>
                <a:cs typeface="Verdana"/>
              </a:rPr>
              <a:t>Ibn </a:t>
            </a:r>
            <a:r>
              <a:rPr sz="1400" spc="-5" dirty="0">
                <a:latin typeface="Verdana"/>
                <a:cs typeface="Verdana"/>
              </a:rPr>
              <a:t>Isaka, već pomenuti istoričar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teolog </a:t>
            </a:r>
            <a:r>
              <a:rPr sz="1400" spc="-30" dirty="0">
                <a:latin typeface="Verdana"/>
                <a:cs typeface="Verdana"/>
              </a:rPr>
              <a:t>Al-Tabari,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10" dirty="0">
                <a:latin typeface="Verdana"/>
                <a:cs typeface="Verdana"/>
              </a:rPr>
              <a:t>svom </a:t>
            </a:r>
            <a:r>
              <a:rPr sz="1400" dirty="0">
                <a:latin typeface="Verdana"/>
                <a:cs typeface="Verdana"/>
              </a:rPr>
              <a:t>delu </a:t>
            </a:r>
            <a:r>
              <a:rPr sz="1400" spc="-5" dirty="0">
                <a:latin typeface="Verdana"/>
                <a:cs typeface="Verdana"/>
              </a:rPr>
              <a:t>„Istorija“, tom 8, </a:t>
            </a:r>
            <a:r>
              <a:rPr sz="1400" spc="4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poglavlje</a:t>
            </a:r>
            <a:endParaRPr sz="1400">
              <a:latin typeface="Verdana"/>
              <a:cs typeface="Verdana"/>
            </a:endParaRPr>
          </a:p>
          <a:p>
            <a:pPr marL="12700" marR="5715" algn="just">
              <a:lnSpc>
                <a:spcPct val="117200"/>
              </a:lnSpc>
              <a:spcBef>
                <a:spcPts val="5"/>
              </a:spcBef>
            </a:pPr>
            <a:r>
              <a:rPr sz="1400" spc="-10" dirty="0">
                <a:latin typeface="Verdana"/>
                <a:cs typeface="Verdana"/>
              </a:rPr>
              <a:t>„Pobeda </a:t>
            </a:r>
            <a:r>
              <a:rPr sz="1400" spc="-5" dirty="0">
                <a:latin typeface="Verdana"/>
                <a:cs typeface="Verdana"/>
              </a:rPr>
              <a:t>islama“ (strana 39), kaže: „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Rajana, Muhamedova konkubina, izabra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da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ostane  Jevrejka</a:t>
            </a:r>
            <a:r>
              <a:rPr sz="1400" spc="-5" dirty="0">
                <a:latin typeface="Verdana"/>
                <a:cs typeface="Verdana"/>
              </a:rPr>
              <a:t>“.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7100"/>
              </a:lnSpc>
            </a:pPr>
            <a:r>
              <a:rPr sz="1400" spc="-10" dirty="0">
                <a:latin typeface="Verdana"/>
                <a:cs typeface="Verdana"/>
              </a:rPr>
              <a:t>Konačno, </a:t>
            </a:r>
            <a:r>
              <a:rPr sz="1400" dirty="0">
                <a:latin typeface="Verdana"/>
                <a:cs typeface="Verdana"/>
              </a:rPr>
              <a:t>i u </a:t>
            </a:r>
            <a:r>
              <a:rPr sz="1400" spc="-5" dirty="0">
                <a:latin typeface="Verdana"/>
                <a:cs typeface="Verdana"/>
              </a:rPr>
              <a:t>knjizi muslimanskog učenjaka (hafiza) </a:t>
            </a:r>
            <a:r>
              <a:rPr sz="1400" dirty="0">
                <a:latin typeface="Verdana"/>
                <a:cs typeface="Verdana"/>
              </a:rPr>
              <a:t>Ibn Minda – </a:t>
            </a:r>
            <a:r>
              <a:rPr sz="1400" spc="-45" dirty="0">
                <a:latin typeface="Verdana"/>
                <a:cs typeface="Verdana"/>
              </a:rPr>
              <a:t>„Tabakat </a:t>
            </a:r>
            <a:r>
              <a:rPr sz="1400" spc="-5" dirty="0">
                <a:latin typeface="Verdana"/>
                <a:cs typeface="Verdana"/>
              </a:rPr>
              <a:t>al-Sahaba“, </a:t>
            </a:r>
            <a:r>
              <a:rPr sz="1400" spc="-10" dirty="0">
                <a:latin typeface="Verdana"/>
                <a:cs typeface="Verdana"/>
              </a:rPr>
              <a:t>koja </a:t>
            </a:r>
            <a:r>
              <a:rPr sz="1400" spc="-5" dirty="0">
                <a:latin typeface="Verdana"/>
                <a:cs typeface="Verdana"/>
              </a:rPr>
              <a:t>je jedan </a:t>
            </a:r>
            <a:r>
              <a:rPr sz="1400" dirty="0">
                <a:latin typeface="Verdana"/>
                <a:cs typeface="Verdana"/>
              </a:rPr>
              <a:t>od  </a:t>
            </a:r>
            <a:r>
              <a:rPr sz="1400" spc="-5" dirty="0">
                <a:latin typeface="Verdana"/>
                <a:cs typeface="Verdana"/>
              </a:rPr>
              <a:t>osnovnih izvora za </a:t>
            </a:r>
            <a:r>
              <a:rPr sz="1400" dirty="0">
                <a:latin typeface="Verdana"/>
                <a:cs typeface="Verdana"/>
              </a:rPr>
              <a:t>kasniju </a:t>
            </a:r>
            <a:r>
              <a:rPr sz="1400" spc="-5" dirty="0">
                <a:latin typeface="Verdana"/>
                <a:cs typeface="Verdana"/>
              </a:rPr>
              <a:t>muslimansku </a:t>
            </a:r>
            <a:r>
              <a:rPr sz="1400" spc="-10" dirty="0">
                <a:latin typeface="Verdana"/>
                <a:cs typeface="Verdana"/>
              </a:rPr>
              <a:t>tradiciju, </a:t>
            </a:r>
            <a:r>
              <a:rPr sz="1400" spc="-5" dirty="0">
                <a:latin typeface="Verdana"/>
                <a:cs typeface="Verdana"/>
              </a:rPr>
              <a:t>nalazi se </a:t>
            </a:r>
            <a:r>
              <a:rPr sz="1400" spc="-10" dirty="0">
                <a:latin typeface="Verdana"/>
                <a:cs typeface="Verdana"/>
              </a:rPr>
              <a:t>sledeći </a:t>
            </a:r>
            <a:r>
              <a:rPr sz="1400" spc="-5" dirty="0">
                <a:latin typeface="Verdana"/>
                <a:cs typeface="Verdana"/>
              </a:rPr>
              <a:t>tekst: „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Rajana je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prvo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bila  zarobljena,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onda je dobila slobodu </a:t>
            </a:r>
            <a:r>
              <a:rPr sz="1400" spc="-5" dirty="0">
                <a:latin typeface="Verdana"/>
                <a:cs typeface="Verdana"/>
              </a:rPr>
              <a:t>(od Muhameda, o.a.)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vratila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se svojoj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porodici 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živela  sa  svojim  narodom,  izolovano </a:t>
            </a:r>
            <a:r>
              <a:rPr sz="1400" spc="-5" dirty="0">
                <a:latin typeface="Verdana"/>
                <a:cs typeface="Verdana"/>
              </a:rPr>
              <a:t>(ali kao </a:t>
            </a:r>
            <a:r>
              <a:rPr sz="1400" spc="-10" dirty="0">
                <a:latin typeface="Verdana"/>
                <a:cs typeface="Verdana"/>
              </a:rPr>
              <a:t>Muhamedova </a:t>
            </a:r>
            <a:r>
              <a:rPr sz="1400" spc="-5" dirty="0">
                <a:latin typeface="Verdana"/>
                <a:cs typeface="Verdana"/>
              </a:rPr>
              <a:t>žena,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o.a.)“.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1996" y="4442459"/>
            <a:ext cx="60515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F5496"/>
                </a:solidFill>
                <a:latin typeface="Verdana"/>
                <a:cs typeface="Verdana"/>
              </a:rPr>
              <a:t>To</a:t>
            </a:r>
            <a:r>
              <a:rPr sz="1800" b="1" dirty="0">
                <a:solidFill>
                  <a:srgbClr val="2F5496"/>
                </a:solidFill>
                <a:latin typeface="Verdana"/>
                <a:cs typeface="Verdana"/>
              </a:rPr>
              <a:t>ra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4211" y="4442459"/>
            <a:ext cx="118364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5120" algn="l"/>
              </a:tabLst>
            </a:pPr>
            <a:r>
              <a:rPr sz="1800" b="1" dirty="0">
                <a:solidFill>
                  <a:srgbClr val="2F5496"/>
                </a:solidFill>
                <a:latin typeface="Verdana"/>
                <a:cs typeface="Verdana"/>
              </a:rPr>
              <a:t>i	</a:t>
            </a:r>
            <a:r>
              <a:rPr sz="1800" b="1" spc="-5" dirty="0">
                <a:solidFill>
                  <a:srgbClr val="2F5496"/>
                </a:solidFill>
                <a:latin typeface="Verdana"/>
                <a:cs typeface="Verdana"/>
              </a:rPr>
              <a:t>Kur’an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8111" y="6443471"/>
            <a:ext cx="1663064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Verdana"/>
                <a:cs typeface="Verdana"/>
              </a:rPr>
              <a:t>K </a:t>
            </a:r>
            <a:r>
              <a:rPr sz="3600" spc="-5" dirty="0">
                <a:latin typeface="Verdana"/>
                <a:cs typeface="Verdana"/>
              </a:rPr>
              <a:t>R </a:t>
            </a:r>
            <a:r>
              <a:rPr sz="3600" dirty="0">
                <a:latin typeface="Verdana"/>
                <a:cs typeface="Verdana"/>
              </a:rPr>
              <a:t>A</a:t>
            </a:r>
            <a:r>
              <a:rPr sz="3600" spc="-9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J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8875" y="457200"/>
            <a:ext cx="5196660" cy="3895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8442" y="5292852"/>
            <a:ext cx="528063" cy="608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3208" y="5330864"/>
            <a:ext cx="658493" cy="571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21649"/>
            <a:ext cx="9171305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</a:pPr>
            <a:r>
              <a:rPr sz="1400" dirty="0">
                <a:latin typeface="Verdana"/>
                <a:cs typeface="Verdana"/>
              </a:rPr>
              <a:t>U </a:t>
            </a:r>
            <a:r>
              <a:rPr sz="1400" spc="-10" dirty="0">
                <a:latin typeface="Verdana"/>
                <a:cs typeface="Verdana"/>
              </a:rPr>
              <a:t>vezi Abrahama, </a:t>
            </a:r>
            <a:r>
              <a:rPr sz="1400" spc="-5" dirty="0">
                <a:latin typeface="Verdana"/>
                <a:cs typeface="Verdana"/>
              </a:rPr>
              <a:t>zanimljivo </a:t>
            </a:r>
            <a:r>
              <a:rPr sz="1400" spc="-10" dirty="0">
                <a:latin typeface="Verdana"/>
                <a:cs typeface="Verdana"/>
              </a:rPr>
              <a:t>je </a:t>
            </a:r>
            <a:r>
              <a:rPr sz="1400" spc="-5" dirty="0">
                <a:latin typeface="Verdana"/>
                <a:cs typeface="Verdana"/>
              </a:rPr>
              <a:t>da je OKOLNOST </a:t>
            </a:r>
            <a:r>
              <a:rPr sz="1400" spc="-10" dirty="0">
                <a:latin typeface="Verdana"/>
                <a:cs typeface="Verdana"/>
              </a:rPr>
              <a:t>koja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spc="-10" dirty="0">
                <a:latin typeface="Verdana"/>
                <a:cs typeface="Verdana"/>
              </a:rPr>
              <a:t>važna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bitna za Jevreje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vezi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njim, </a:t>
            </a:r>
            <a:r>
              <a:rPr sz="1400" spc="-10" dirty="0">
                <a:latin typeface="Verdana"/>
                <a:cs typeface="Verdana"/>
              </a:rPr>
              <a:t>bila  njegova </a:t>
            </a:r>
            <a:r>
              <a:rPr sz="1400" dirty="0">
                <a:latin typeface="Verdana"/>
                <a:cs typeface="Verdana"/>
              </a:rPr>
              <a:t>- </a:t>
            </a:r>
            <a:r>
              <a:rPr sz="1400" spc="-10" dirty="0">
                <a:latin typeface="Verdana"/>
                <a:cs typeface="Verdana"/>
              </a:rPr>
              <a:t>Abrahamova </a:t>
            </a:r>
            <a:r>
              <a:rPr sz="1400" spc="-5" dirty="0">
                <a:latin typeface="Verdana"/>
                <a:cs typeface="Verdana"/>
              </a:rPr>
              <a:t>spremnost </a:t>
            </a: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žrtvuje Bogu svoga sina Isaka, </a:t>
            </a:r>
            <a:r>
              <a:rPr sz="1400" dirty="0">
                <a:latin typeface="Verdana"/>
                <a:cs typeface="Verdana"/>
              </a:rPr>
              <a:t>i da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spc="-10" dirty="0">
                <a:latin typeface="Verdana"/>
                <a:cs typeface="Verdana"/>
              </a:rPr>
              <a:t>UPRAVO </a:t>
            </a:r>
            <a:r>
              <a:rPr sz="1400" spc="-5" dirty="0">
                <a:latin typeface="Verdana"/>
                <a:cs typeface="Verdana"/>
              </a:rPr>
              <a:t>ta OKOLNOST  </a:t>
            </a:r>
            <a:r>
              <a:rPr sz="1600" b="1" spc="-5" dirty="0">
                <a:latin typeface="Verdana"/>
                <a:cs typeface="Verdana"/>
              </a:rPr>
              <a:t>takođe našla svoje mesto opisa u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Kur’anu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490" y="1698227"/>
            <a:ext cx="830834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A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ta</a:t>
            </a:r>
            <a:r>
              <a:rPr sz="1400" spc="3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okolnost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3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VAŽNA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ZA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JEVREJE,</a:t>
            </a:r>
            <a:r>
              <a:rPr sz="1400" spc="3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</a:t>
            </a:r>
            <a:r>
              <a:rPr sz="1400" spc="3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taj</a:t>
            </a:r>
            <a:r>
              <a:rPr sz="1400" spc="3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trenutak</a:t>
            </a:r>
            <a:r>
              <a:rPr sz="1400" spc="3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uzima</a:t>
            </a:r>
            <a:r>
              <a:rPr sz="1400" spc="3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kao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prvo</a:t>
            </a:r>
            <a:r>
              <a:rPr sz="1400" spc="38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PRIHVATANJE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9960" y="1698227"/>
            <a:ext cx="66611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134" y="1913224"/>
            <a:ext cx="9172575" cy="539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16399"/>
              </a:lnSpc>
            </a:pPr>
            <a:r>
              <a:rPr sz="1400" b="1" spc="-5" dirty="0">
                <a:latin typeface="Verdana"/>
                <a:cs typeface="Verdana"/>
              </a:rPr>
              <a:t>VJEROVANJA </a:t>
            </a:r>
            <a:r>
              <a:rPr sz="1400" b="1" dirty="0">
                <a:latin typeface="Verdana"/>
                <a:cs typeface="Verdana"/>
              </a:rPr>
              <a:t>i </a:t>
            </a:r>
            <a:r>
              <a:rPr sz="1400" b="1" spc="-5" dirty="0">
                <a:latin typeface="Verdana"/>
                <a:cs typeface="Verdana"/>
              </a:rPr>
              <a:t>VJERE </a:t>
            </a:r>
            <a:r>
              <a:rPr sz="1400" b="1" dirty="0">
                <a:latin typeface="Verdana"/>
                <a:cs typeface="Verdana"/>
              </a:rPr>
              <a:t>U </a:t>
            </a:r>
            <a:r>
              <a:rPr sz="1400" b="1" spc="-5" dirty="0">
                <a:latin typeface="Verdana"/>
                <a:cs typeface="Verdana"/>
              </a:rPr>
              <a:t>SAMO JEDNOG BOGA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kome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spc="-10" dirty="0">
                <a:latin typeface="Verdana"/>
                <a:cs typeface="Verdana"/>
              </a:rPr>
              <a:t>eto, Abraham, </a:t>
            </a:r>
            <a:r>
              <a:rPr sz="1400" spc="-5" dirty="0">
                <a:latin typeface="Verdana"/>
                <a:cs typeface="Verdana"/>
              </a:rPr>
              <a:t>jevrejski </a:t>
            </a:r>
            <a:r>
              <a:rPr sz="1400" spc="-10" dirty="0">
                <a:latin typeface="Verdana"/>
                <a:cs typeface="Verdana"/>
              </a:rPr>
              <a:t>praotac </a:t>
            </a:r>
            <a:r>
              <a:rPr sz="1400" spc="-5" dirty="0">
                <a:latin typeface="Verdana"/>
                <a:cs typeface="Verdana"/>
              </a:rPr>
              <a:t>bio  SPREMAN </a:t>
            </a:r>
            <a:r>
              <a:rPr sz="1400" spc="-20" dirty="0">
                <a:latin typeface="Verdana"/>
                <a:cs typeface="Verdana"/>
              </a:rPr>
              <a:t>ŽRTVOVATI </a:t>
            </a:r>
            <a:r>
              <a:rPr sz="1400" dirty="0">
                <a:latin typeface="Verdana"/>
                <a:cs typeface="Verdana"/>
              </a:rPr>
              <a:t>i SINA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ISAKA!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7100"/>
              </a:lnSpc>
            </a:pP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novije vreme,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aktuelnim islamskim sučeljavanjima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judaizmom, </a:t>
            </a:r>
            <a:r>
              <a:rPr sz="1400" dirty="0">
                <a:latin typeface="Verdana"/>
                <a:cs typeface="Verdana"/>
              </a:rPr>
              <a:t>što </a:t>
            </a:r>
            <a:r>
              <a:rPr sz="1400" spc="-5" dirty="0">
                <a:latin typeface="Verdana"/>
                <a:cs typeface="Verdana"/>
              </a:rPr>
              <a:t>je rezultat </a:t>
            </a:r>
            <a:r>
              <a:rPr sz="1400" spc="-10" dirty="0">
                <a:latin typeface="Verdana"/>
                <a:cs typeface="Verdana"/>
              </a:rPr>
              <a:t>doživljavanja  </a:t>
            </a:r>
            <a:r>
              <a:rPr sz="1400" spc="-5" dirty="0">
                <a:latin typeface="Verdana"/>
                <a:cs typeface="Verdana"/>
              </a:rPr>
              <a:t>jevrejske vere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judaizma KAO </a:t>
            </a:r>
            <a:r>
              <a:rPr sz="1400" spc="-15" dirty="0">
                <a:latin typeface="Verdana"/>
                <a:cs typeface="Verdana"/>
              </a:rPr>
              <a:t>TAKMACA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10" dirty="0">
                <a:latin typeface="Verdana"/>
                <a:cs typeface="Verdana"/>
              </a:rPr>
              <a:t>RIVALA </a:t>
            </a:r>
            <a:r>
              <a:rPr sz="1400" dirty="0">
                <a:latin typeface="Verdana"/>
                <a:cs typeface="Verdana"/>
              </a:rPr>
              <a:t>samom </a:t>
            </a:r>
            <a:r>
              <a:rPr sz="1400" spc="-5" dirty="0">
                <a:latin typeface="Verdana"/>
                <a:cs typeface="Verdana"/>
              </a:rPr>
              <a:t>islamu (što je ili bežanje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činjenice </a:t>
            </a:r>
            <a:r>
              <a:rPr sz="1400" b="1" dirty="0">
                <a:latin typeface="Verdana"/>
                <a:cs typeface="Verdana"/>
              </a:rPr>
              <a:t>da </a:t>
            </a:r>
            <a:r>
              <a:rPr sz="1400" b="1" spc="-5" dirty="0">
                <a:latin typeface="Verdana"/>
                <a:cs typeface="Verdana"/>
              </a:rPr>
              <a:t>su  koreni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ISLAMA</a:t>
            </a:r>
            <a:r>
              <a:rPr sz="1400" b="1" spc="-8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te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kako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u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judaizmo</a:t>
            </a:r>
            <a:r>
              <a:rPr sz="1400" b="1" spc="-9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(i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hrišćanstvu)</a:t>
            </a:r>
            <a:r>
              <a:rPr sz="1400" b="1" spc="3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što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MNOGIMA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iz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islamskom-muslimanskog  verskog miljea, TEŠKO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PRIHVATLJIVO.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6399"/>
              </a:lnSpc>
            </a:pPr>
            <a:r>
              <a:rPr sz="1400" dirty="0">
                <a:latin typeface="Verdana"/>
                <a:cs typeface="Verdana"/>
              </a:rPr>
              <a:t>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SAMO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TREBA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ZNAJU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SADRŽAJ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KUR’ANA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GA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TAČNO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INTERPRETIRAJU,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ONDA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ĆE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SAMI  </a:t>
            </a:r>
            <a:r>
              <a:rPr sz="1400" dirty="0">
                <a:latin typeface="Verdana"/>
                <a:cs typeface="Verdana"/>
              </a:rPr>
              <a:t>SVE </a:t>
            </a:r>
            <a:r>
              <a:rPr sz="1400" spc="-2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VIDETI!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6799"/>
              </a:lnSpc>
            </a:pPr>
            <a:r>
              <a:rPr sz="1400" spc="-5" dirty="0">
                <a:latin typeface="Verdana"/>
                <a:cs typeface="Verdana"/>
              </a:rPr>
              <a:t>Nažalost,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neki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„tumači“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islama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DANAS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doživljavju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judaizam,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sve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vezi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Jevrejima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podosta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suprotno  Kur’anu... </a:t>
            </a:r>
            <a:r>
              <a:rPr sz="1400" spc="-10" dirty="0">
                <a:latin typeface="Verdana"/>
                <a:cs typeface="Verdana"/>
              </a:rPr>
              <a:t>POKUŠAVAJU </a:t>
            </a:r>
            <a:r>
              <a:rPr sz="1400" dirty="0">
                <a:latin typeface="Verdana"/>
                <a:cs typeface="Verdana"/>
              </a:rPr>
              <a:t>se </a:t>
            </a:r>
            <a:r>
              <a:rPr sz="1400" spc="-10" dirty="0">
                <a:latin typeface="Verdana"/>
                <a:cs typeface="Verdana"/>
              </a:rPr>
              <a:t>stvoriti neke „nove </a:t>
            </a:r>
            <a:r>
              <a:rPr sz="1400" spc="-5" dirty="0">
                <a:latin typeface="Verdana"/>
                <a:cs typeface="Verdana"/>
              </a:rPr>
              <a:t>istine“ </a:t>
            </a:r>
            <a:r>
              <a:rPr sz="1400" dirty="0">
                <a:latin typeface="Verdana"/>
                <a:cs typeface="Verdana"/>
              </a:rPr>
              <a:t>pa se </a:t>
            </a:r>
            <a:r>
              <a:rPr sz="1400" spc="-15" dirty="0">
                <a:latin typeface="Verdana"/>
                <a:cs typeface="Verdana"/>
              </a:rPr>
              <a:t>tako, </a:t>
            </a:r>
            <a:r>
              <a:rPr sz="1400" dirty="0">
                <a:latin typeface="Verdana"/>
                <a:cs typeface="Verdana"/>
              </a:rPr>
              <a:t>pored ostalog </a:t>
            </a:r>
            <a:r>
              <a:rPr sz="1400" spc="-5" dirty="0">
                <a:latin typeface="Verdana"/>
                <a:cs typeface="Verdana"/>
              </a:rPr>
              <a:t>daje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tumačenje </a:t>
            </a:r>
            <a:r>
              <a:rPr sz="1400" spc="-15" dirty="0">
                <a:latin typeface="Verdana"/>
                <a:cs typeface="Verdana"/>
              </a:rPr>
              <a:t>da  </a:t>
            </a:r>
            <a:r>
              <a:rPr sz="1400" spc="-5" dirty="0">
                <a:latin typeface="Verdana"/>
                <a:cs typeface="Verdana"/>
              </a:rPr>
              <a:t>je taj </a:t>
            </a:r>
            <a:r>
              <a:rPr sz="1400" spc="5" dirty="0">
                <a:latin typeface="Verdana"/>
                <a:cs typeface="Verdana"/>
              </a:rPr>
              <a:t>sin </a:t>
            </a:r>
            <a:r>
              <a:rPr sz="1400" spc="-20" dirty="0">
                <a:latin typeface="Verdana"/>
                <a:cs typeface="Verdana"/>
              </a:rPr>
              <a:t>Abrahamov, </a:t>
            </a:r>
            <a:r>
              <a:rPr sz="1400" spc="-10" dirty="0">
                <a:latin typeface="Verdana"/>
                <a:cs typeface="Verdana"/>
              </a:rPr>
              <a:t>koji je </a:t>
            </a:r>
            <a:r>
              <a:rPr sz="1400" spc="-5" dirty="0">
                <a:latin typeface="Verdana"/>
                <a:cs typeface="Verdana"/>
              </a:rPr>
              <a:t>trebao </a:t>
            </a:r>
            <a:r>
              <a:rPr sz="1400" dirty="0">
                <a:latin typeface="Verdana"/>
                <a:cs typeface="Verdana"/>
              </a:rPr>
              <a:t>biti </a:t>
            </a:r>
            <a:r>
              <a:rPr sz="1400" spc="-10" dirty="0">
                <a:latin typeface="Verdana"/>
                <a:cs typeface="Verdana"/>
              </a:rPr>
              <a:t>žrtvovan </a:t>
            </a:r>
            <a:r>
              <a:rPr sz="1400" dirty="0">
                <a:latin typeface="Verdana"/>
                <a:cs typeface="Verdana"/>
              </a:rPr>
              <a:t>Bogu </a:t>
            </a:r>
            <a:r>
              <a:rPr sz="1400" spc="-5" dirty="0">
                <a:latin typeface="Verdana"/>
                <a:cs typeface="Verdana"/>
              </a:rPr>
              <a:t>(Alahu), </a:t>
            </a:r>
            <a:r>
              <a:rPr sz="1400" b="1" dirty="0">
                <a:latin typeface="Verdana"/>
                <a:cs typeface="Verdana"/>
              </a:rPr>
              <a:t>JE U STVARI BIO IŠMAEL </a:t>
            </a:r>
            <a:r>
              <a:rPr sz="1400" dirty="0">
                <a:latin typeface="Verdana"/>
                <a:cs typeface="Verdana"/>
              </a:rPr>
              <a:t>...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!?!?!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7300"/>
              </a:lnSpc>
            </a:pPr>
            <a:r>
              <a:rPr sz="1400" spc="-5" dirty="0">
                <a:latin typeface="Verdana"/>
                <a:cs typeface="Verdana"/>
              </a:rPr>
              <a:t>Ali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„žalost“, takvih, </a:t>
            </a:r>
            <a:r>
              <a:rPr sz="1400" spc="-10" dirty="0">
                <a:latin typeface="Verdana"/>
                <a:cs typeface="Verdana"/>
              </a:rPr>
              <a:t>reći </a:t>
            </a:r>
            <a:r>
              <a:rPr sz="1400" spc="-5" dirty="0">
                <a:latin typeface="Verdana"/>
                <a:cs typeface="Verdana"/>
              </a:rPr>
              <a:t>ću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ZLONAMERNIH </a:t>
            </a:r>
            <a:r>
              <a:rPr sz="1400" spc="-20" dirty="0">
                <a:latin typeface="Verdana"/>
                <a:cs typeface="Verdana"/>
              </a:rPr>
              <a:t>„TUMAČA“... </a:t>
            </a:r>
            <a:r>
              <a:rPr sz="1600" spc="-10" dirty="0">
                <a:latin typeface="Verdana"/>
                <a:cs typeface="Verdana"/>
              </a:rPr>
              <a:t>sam </a:t>
            </a:r>
            <a:r>
              <a:rPr sz="1600" b="1" spc="-5" dirty="0">
                <a:latin typeface="Verdana"/>
                <a:cs typeface="Verdana"/>
              </a:rPr>
              <a:t>Kur’an IH OPOVRGAVA </a:t>
            </a:r>
            <a:r>
              <a:rPr sz="1400" b="1" dirty="0">
                <a:latin typeface="Verdana"/>
                <a:cs typeface="Verdana"/>
              </a:rPr>
              <a:t>i  </a:t>
            </a:r>
            <a:r>
              <a:rPr sz="1400" b="1" spc="-5" dirty="0">
                <a:latin typeface="Verdana"/>
                <a:cs typeface="Verdana"/>
              </a:rPr>
              <a:t>DEMANTUJE </a:t>
            </a:r>
            <a:r>
              <a:rPr sz="1400" spc="-5" dirty="0">
                <a:latin typeface="Verdana"/>
                <a:cs typeface="Verdana"/>
              </a:rPr>
              <a:t>(i </a:t>
            </a:r>
            <a:r>
              <a:rPr sz="1400" dirty="0">
                <a:latin typeface="Verdana"/>
                <a:cs typeface="Verdana"/>
              </a:rPr>
              <a:t>oni onda </a:t>
            </a:r>
            <a:r>
              <a:rPr sz="1400" spc="-5" dirty="0">
                <a:latin typeface="Verdana"/>
                <a:cs typeface="Verdana"/>
              </a:rPr>
              <a:t>ili </a:t>
            </a:r>
            <a:r>
              <a:rPr sz="1400" dirty="0">
                <a:latin typeface="Verdana"/>
                <a:cs typeface="Verdana"/>
              </a:rPr>
              <a:t>lažu </a:t>
            </a:r>
            <a:r>
              <a:rPr sz="1400" b="1" spc="-5" dirty="0">
                <a:latin typeface="Verdana"/>
                <a:cs typeface="Verdana"/>
              </a:rPr>
              <a:t>što </a:t>
            </a:r>
            <a:r>
              <a:rPr sz="1400" b="1" dirty="0">
                <a:latin typeface="Verdana"/>
                <a:cs typeface="Verdana"/>
              </a:rPr>
              <a:t>hoće da </a:t>
            </a:r>
            <a:r>
              <a:rPr sz="1400" b="1" spc="-5" dirty="0">
                <a:latin typeface="Verdana"/>
                <a:cs typeface="Verdana"/>
              </a:rPr>
              <a:t>LAŽU</a:t>
            </a:r>
            <a:r>
              <a:rPr sz="1400" spc="-5" dirty="0">
                <a:latin typeface="Verdana"/>
                <a:cs typeface="Verdana"/>
              </a:rPr>
              <a:t>, ili </a:t>
            </a:r>
            <a:r>
              <a:rPr sz="1400" dirty="0">
                <a:latin typeface="Verdana"/>
                <a:cs typeface="Verdana"/>
              </a:rPr>
              <a:t>se </a:t>
            </a:r>
            <a:r>
              <a:rPr sz="1400" spc="-15" dirty="0">
                <a:latin typeface="Verdana"/>
                <a:cs typeface="Verdana"/>
              </a:rPr>
              <a:t>prave </a:t>
            </a:r>
            <a:r>
              <a:rPr sz="1400" spc="-5" dirty="0">
                <a:latin typeface="Verdana"/>
                <a:cs typeface="Verdana"/>
              </a:rPr>
              <a:t>glupi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slijepi, ali </a:t>
            </a:r>
            <a:r>
              <a:rPr sz="1400" dirty="0">
                <a:latin typeface="Verdana"/>
                <a:cs typeface="Verdana"/>
              </a:rPr>
              <a:t>onda su </a:t>
            </a:r>
            <a:r>
              <a:rPr sz="1400" spc="-5" dirty="0">
                <a:latin typeface="Verdana"/>
                <a:cs typeface="Verdana"/>
              </a:rPr>
              <a:t>time </a:t>
            </a:r>
            <a:r>
              <a:rPr sz="1400" dirty="0">
                <a:latin typeface="Verdana"/>
                <a:cs typeface="Verdana"/>
              </a:rPr>
              <a:t>i  </a:t>
            </a:r>
            <a:r>
              <a:rPr sz="1400" spc="-5" dirty="0">
                <a:latin typeface="Verdana"/>
                <a:cs typeface="Verdana"/>
              </a:rPr>
              <a:t>zlonamerni,  </a:t>
            </a:r>
            <a:r>
              <a:rPr sz="1600" b="1" spc="-5" dirty="0">
                <a:latin typeface="Verdana"/>
                <a:cs typeface="Verdana"/>
              </a:rPr>
              <a:t>ILI  NE  POZNAJU  Kur’an –  ali se „tako rado“ pozivaju na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njega</a:t>
            </a:r>
            <a:r>
              <a:rPr sz="1400" spc="-5" dirty="0">
                <a:latin typeface="Verdana"/>
                <a:cs typeface="Verdana"/>
              </a:rPr>
              <a:t>)!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57707"/>
            <a:ext cx="9171940" cy="2096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uz sve te </a:t>
            </a:r>
            <a:r>
              <a:rPr sz="1400" spc="-10" dirty="0">
                <a:latin typeface="Verdana"/>
                <a:cs typeface="Verdana"/>
              </a:rPr>
              <a:t>njihove </a:t>
            </a:r>
            <a:r>
              <a:rPr sz="1400" dirty="0">
                <a:latin typeface="Verdana"/>
                <a:cs typeface="Verdana"/>
              </a:rPr>
              <a:t>pokušaje </a:t>
            </a:r>
            <a:r>
              <a:rPr sz="1400" spc="-10" dirty="0">
                <a:latin typeface="Verdana"/>
                <a:cs typeface="Verdana"/>
              </a:rPr>
              <a:t>davanja </a:t>
            </a:r>
            <a:r>
              <a:rPr sz="1400" spc="-5" dirty="0">
                <a:latin typeface="Verdana"/>
                <a:cs typeface="Verdana"/>
              </a:rPr>
              <a:t>raznih objašnjenja, Kur’an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10" dirty="0">
                <a:latin typeface="Verdana"/>
                <a:cs typeface="Verdana"/>
              </a:rPr>
              <a:t>dva </a:t>
            </a:r>
            <a:r>
              <a:rPr sz="1400" spc="-5" dirty="0">
                <a:latin typeface="Verdana"/>
                <a:cs typeface="Verdana"/>
              </a:rPr>
              <a:t>mesta </a:t>
            </a:r>
            <a:r>
              <a:rPr sz="1400" b="1" spc="-5" dirty="0">
                <a:latin typeface="Verdana"/>
                <a:cs typeface="Verdana"/>
              </a:rPr>
              <a:t>VRLO </a:t>
            </a:r>
            <a:r>
              <a:rPr sz="1400" b="1" dirty="0">
                <a:latin typeface="Verdana"/>
                <a:cs typeface="Verdana"/>
              </a:rPr>
              <a:t>JASNO </a:t>
            </a:r>
            <a:r>
              <a:rPr sz="1400" b="1" spc="4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navodi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latin typeface="Verdana"/>
                <a:cs typeface="Verdana"/>
              </a:rPr>
              <a:t>da </a:t>
            </a:r>
            <a:r>
              <a:rPr sz="1400" spc="-5" dirty="0">
                <a:latin typeface="Verdana"/>
                <a:cs typeface="Verdana"/>
              </a:rPr>
              <a:t>je </a:t>
            </a:r>
            <a:r>
              <a:rPr sz="1400" spc="-10" dirty="0">
                <a:latin typeface="Verdana"/>
                <a:cs typeface="Verdana"/>
              </a:rPr>
              <a:t>žrtvovani </a:t>
            </a:r>
            <a:r>
              <a:rPr sz="1400" spc="-5" dirty="0">
                <a:latin typeface="Verdana"/>
                <a:cs typeface="Verdana"/>
              </a:rPr>
              <a:t>sin </a:t>
            </a:r>
            <a:r>
              <a:rPr sz="1400" b="1" dirty="0">
                <a:latin typeface="Verdana"/>
                <a:cs typeface="Verdana"/>
              </a:rPr>
              <a:t>bio </a:t>
            </a:r>
            <a:r>
              <a:rPr sz="1400" b="1" spc="-5" dirty="0">
                <a:latin typeface="Verdana"/>
                <a:cs typeface="Verdana"/>
              </a:rPr>
              <a:t>Jevrejin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Isak</a:t>
            </a:r>
            <a:r>
              <a:rPr sz="1400" spc="-5" dirty="0">
                <a:latin typeface="Verdana"/>
                <a:cs typeface="Verdana"/>
              </a:rPr>
              <a:t>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latin typeface="Verdana"/>
                <a:cs typeface="Verdana"/>
              </a:rPr>
              <a:t>Pa </a:t>
            </a:r>
            <a:r>
              <a:rPr sz="1400" spc="-5" dirty="0">
                <a:latin typeface="Verdana"/>
                <a:cs typeface="Verdana"/>
              </a:rPr>
              <a:t>tako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poglavlju 37, </a:t>
            </a:r>
            <a:r>
              <a:rPr sz="1400" dirty="0">
                <a:latin typeface="Verdana"/>
                <a:cs typeface="Verdana"/>
              </a:rPr>
              <a:t>u ajetima </a:t>
            </a:r>
            <a:r>
              <a:rPr sz="1400" spc="-5" dirty="0">
                <a:latin typeface="Verdana"/>
                <a:cs typeface="Verdana"/>
              </a:rPr>
              <a:t>107 </a:t>
            </a:r>
            <a:r>
              <a:rPr sz="1400" dirty="0">
                <a:latin typeface="Verdana"/>
                <a:cs typeface="Verdana"/>
              </a:rPr>
              <a:t>do </a:t>
            </a:r>
            <a:r>
              <a:rPr sz="1400" spc="-5" dirty="0">
                <a:latin typeface="Verdana"/>
                <a:cs typeface="Verdana"/>
              </a:rPr>
              <a:t>114, jasno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piše:</a:t>
            </a:r>
            <a:endParaRPr sz="1400">
              <a:latin typeface="Verdana"/>
              <a:cs typeface="Verdana"/>
            </a:endParaRPr>
          </a:p>
          <a:p>
            <a:pPr marL="12700" marR="5080" indent="-635" algn="just">
              <a:lnSpc>
                <a:spcPct val="117400"/>
              </a:lnSpc>
              <a:spcBef>
                <a:spcPts val="810"/>
              </a:spcBef>
            </a:pPr>
            <a:r>
              <a:rPr sz="1400" dirty="0">
                <a:latin typeface="Verdana"/>
                <a:cs typeface="Verdana"/>
              </a:rPr>
              <a:t>„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Mi smo ga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otkupili </a:t>
            </a:r>
            <a:r>
              <a:rPr sz="1400" spc="-5" dirty="0">
                <a:latin typeface="Verdana"/>
                <a:cs typeface="Verdana"/>
              </a:rPr>
              <a:t>(zamenili dečaka)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velikom žrtvom </a:t>
            </a:r>
            <a:r>
              <a:rPr sz="1400" spc="-5" dirty="0">
                <a:latin typeface="Verdana"/>
                <a:cs typeface="Verdana"/>
              </a:rPr>
              <a:t>(prinošenjem ovna </a:t>
            </a:r>
            <a:r>
              <a:rPr sz="1400" dirty="0">
                <a:latin typeface="Verdana"/>
                <a:cs typeface="Verdana"/>
              </a:rPr>
              <a:t>na </a:t>
            </a:r>
            <a:r>
              <a:rPr sz="1400" spc="-5" dirty="0">
                <a:latin typeface="Verdana"/>
                <a:cs typeface="Verdana"/>
              </a:rPr>
              <a:t>žrtvu umesto  </a:t>
            </a:r>
            <a:r>
              <a:rPr sz="1400" dirty="0">
                <a:latin typeface="Verdana"/>
                <a:cs typeface="Verdana"/>
              </a:rPr>
              <a:t>dečaka).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ostavili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smo mu </a:t>
            </a:r>
            <a:r>
              <a:rPr sz="1400" dirty="0">
                <a:latin typeface="Verdana"/>
                <a:cs typeface="Verdana"/>
              </a:rPr>
              <a:t>(lep </a:t>
            </a:r>
            <a:r>
              <a:rPr sz="1400" spc="-5" dirty="0">
                <a:latin typeface="Verdana"/>
                <a:cs typeface="Verdana"/>
              </a:rPr>
              <a:t>spomen)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među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kasnijim </a:t>
            </a:r>
            <a:r>
              <a:rPr sz="1400" spc="-5" dirty="0">
                <a:latin typeface="Verdana"/>
                <a:cs typeface="Verdana"/>
              </a:rPr>
              <a:t>(naraštajima)...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Mi smo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njega  </a:t>
            </a:r>
            <a:r>
              <a:rPr sz="1400" spc="-5" dirty="0">
                <a:latin typeface="Verdana"/>
                <a:cs typeface="Verdana"/>
              </a:rPr>
              <a:t>(Abrahama, Ibrahima)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obradovali  </a:t>
            </a:r>
            <a:r>
              <a:rPr sz="1800" b="1" u="heavy" spc="-5" dirty="0">
                <a:solidFill>
                  <a:srgbClr val="538135"/>
                </a:solidFill>
                <a:latin typeface="Verdana"/>
                <a:cs typeface="Verdana"/>
              </a:rPr>
              <a:t>Ishakom  </a:t>
            </a:r>
            <a:r>
              <a:rPr sz="1400" spc="-5" dirty="0">
                <a:latin typeface="Verdana"/>
                <a:cs typeface="Verdana"/>
              </a:rPr>
              <a:t>(Isakom kao) 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vjerovjesnikom,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od dobrih </a:t>
            </a:r>
            <a:r>
              <a:rPr sz="1400" b="1" spc="50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ljudi.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638552"/>
            <a:ext cx="287655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 Mi  smo 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blagoslovili</a:t>
            </a:r>
            <a:r>
              <a:rPr sz="1400" b="1" spc="-17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njega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768" y="2587752"/>
            <a:ext cx="332867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2050" algn="l"/>
              </a:tabLst>
            </a:pPr>
            <a:r>
              <a:rPr sz="1400" spc="-5" dirty="0">
                <a:latin typeface="Verdana"/>
                <a:cs typeface="Verdana"/>
              </a:rPr>
              <a:t>(Abrahama,</a:t>
            </a:r>
            <a:r>
              <a:rPr sz="1400" spc="3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Ibrahima)</a:t>
            </a:r>
            <a:r>
              <a:rPr sz="1400" spc="335" dirty="0"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	</a:t>
            </a:r>
            <a:r>
              <a:rPr sz="1800" b="1" u="heavy" spc="-5" dirty="0">
                <a:solidFill>
                  <a:srgbClr val="538135"/>
                </a:solidFill>
                <a:latin typeface="Verdana"/>
                <a:cs typeface="Verdana"/>
              </a:rPr>
              <a:t>Ishaka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4555" y="2638552"/>
            <a:ext cx="26022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(Isaka), 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a  od  poroda</a:t>
            </a:r>
            <a:r>
              <a:rPr sz="1400" b="1" spc="-195" dirty="0">
                <a:solidFill>
                  <a:srgbClr val="53813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njih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786" y="2872455"/>
            <a:ext cx="9170670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just">
              <a:lnSpc>
                <a:spcPct val="116799"/>
              </a:lnSpc>
            </a:pP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dvojice...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Mi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smo darovali Musu </a:t>
            </a:r>
            <a:r>
              <a:rPr sz="1400" dirty="0">
                <a:latin typeface="Verdana"/>
                <a:cs typeface="Verdana"/>
              </a:rPr>
              <a:t>(Mojsija)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Haruna </a:t>
            </a:r>
            <a:r>
              <a:rPr sz="1400" spc="-5" dirty="0">
                <a:latin typeface="Verdana"/>
                <a:cs typeface="Verdana"/>
              </a:rPr>
              <a:t>(Mojsijev </a:t>
            </a:r>
            <a:r>
              <a:rPr sz="1400" spc="-10" dirty="0">
                <a:latin typeface="Verdana"/>
                <a:cs typeface="Verdana"/>
              </a:rPr>
              <a:t>brat </a:t>
            </a:r>
            <a:r>
              <a:rPr sz="1400" spc="-5" dirty="0">
                <a:latin typeface="Verdana"/>
                <a:cs typeface="Verdana"/>
              </a:rPr>
              <a:t>Aron),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spasili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smo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njih  dvojicu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njihove narode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od </a:t>
            </a:r>
            <a:r>
              <a:rPr sz="1400" b="1" spc="-10" dirty="0">
                <a:solidFill>
                  <a:srgbClr val="538135"/>
                </a:solidFill>
                <a:latin typeface="Verdana"/>
                <a:cs typeface="Verdana"/>
              </a:rPr>
              <a:t>velike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nevolje...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dali </a:t>
            </a:r>
            <a:r>
              <a:rPr sz="1400" b="1" dirty="0">
                <a:solidFill>
                  <a:srgbClr val="538135"/>
                </a:solidFill>
                <a:latin typeface="Verdana"/>
                <a:cs typeface="Verdana"/>
              </a:rPr>
              <a:t>smo im </a:t>
            </a:r>
            <a:r>
              <a:rPr sz="1400" b="1" spc="-5" dirty="0">
                <a:solidFill>
                  <a:srgbClr val="538135"/>
                </a:solidFill>
                <a:latin typeface="Verdana"/>
                <a:cs typeface="Verdana"/>
              </a:rPr>
              <a:t>knjigu jasnu </a:t>
            </a:r>
            <a:r>
              <a:rPr sz="1400" spc="-30" dirty="0">
                <a:latin typeface="Verdana"/>
                <a:cs typeface="Verdana"/>
              </a:rPr>
              <a:t>(Tevrat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arapsko </a:t>
            </a:r>
            <a:r>
              <a:rPr sz="1400" dirty="0">
                <a:latin typeface="Verdana"/>
                <a:cs typeface="Verdana"/>
              </a:rPr>
              <a:t>ime  </a:t>
            </a:r>
            <a:r>
              <a:rPr sz="1400" spc="-5" dirty="0">
                <a:latin typeface="Verdana"/>
                <a:cs typeface="Verdana"/>
              </a:rPr>
              <a:t>za </a:t>
            </a:r>
            <a:r>
              <a:rPr sz="1400" dirty="0">
                <a:latin typeface="Verdana"/>
                <a:cs typeface="Verdana"/>
              </a:rPr>
              <a:t>jevrejsku  </a:t>
            </a:r>
            <a:r>
              <a:rPr sz="1400" spc="-45" dirty="0">
                <a:latin typeface="Verdana"/>
                <a:cs typeface="Verdana"/>
              </a:rPr>
              <a:t>Toru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10" dirty="0">
                <a:latin typeface="Verdana"/>
                <a:cs typeface="Verdana"/>
              </a:rPr>
              <a:t>„Pet </a:t>
            </a:r>
            <a:r>
              <a:rPr sz="1400" spc="-5" dirty="0">
                <a:latin typeface="Verdana"/>
                <a:cs typeface="Verdana"/>
              </a:rPr>
              <a:t>knjiga Mojsijevih“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Stari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zavet)“.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3150" y="3759936"/>
            <a:ext cx="7921291" cy="3529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601199" cy="706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80" y="1103884"/>
            <a:ext cx="2410460" cy="4445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40"/>
              </a:spcBef>
              <a:tabLst>
                <a:tab pos="737870" algn="l"/>
                <a:tab pos="1830705" algn="l"/>
                <a:tab pos="2346960" algn="l"/>
              </a:tabLst>
            </a:pPr>
            <a:r>
              <a:rPr sz="1400" spc="-5" dirty="0">
                <a:latin typeface="Verdana"/>
                <a:cs typeface="Verdana"/>
              </a:rPr>
              <a:t>Dak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	M</a:t>
            </a:r>
            <a:r>
              <a:rPr sz="1400" spc="-5" dirty="0">
                <a:latin typeface="Verdana"/>
                <a:cs typeface="Verdana"/>
              </a:rPr>
              <a:t>uh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m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d	</a:t>
            </a:r>
            <a:r>
              <a:rPr sz="1400" spc="-5" dirty="0">
                <a:latin typeface="Verdana"/>
                <a:cs typeface="Verdana"/>
              </a:rPr>
              <a:t>ž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i	i  deluje </a:t>
            </a:r>
            <a:r>
              <a:rPr sz="1400" u="sng" dirty="0">
                <a:latin typeface="Verdana"/>
                <a:cs typeface="Verdana"/>
              </a:rPr>
              <a:t>u </a:t>
            </a:r>
            <a:r>
              <a:rPr sz="1400" u="sng" spc="-5" dirty="0">
                <a:latin typeface="Verdana"/>
                <a:cs typeface="Verdana"/>
              </a:rPr>
              <a:t>prvoj polovini  </a:t>
            </a:r>
            <a:r>
              <a:rPr sz="1400" u="sng" spc="114" dirty="0">
                <a:latin typeface="Verdana"/>
                <a:cs typeface="Verdana"/>
              </a:rPr>
              <a:t> </a:t>
            </a:r>
            <a:r>
              <a:rPr sz="1400" u="sng" spc="-5" dirty="0">
                <a:latin typeface="Verdana"/>
                <a:cs typeface="Verdana"/>
              </a:rPr>
              <a:t>7.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80" y="1536700"/>
            <a:ext cx="132588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2835" algn="l"/>
              </a:tabLst>
            </a:pPr>
            <a:r>
              <a:rPr sz="1400" u="sng" spc="-20" dirty="0">
                <a:latin typeface="Verdana"/>
                <a:cs typeface="Verdana"/>
              </a:rPr>
              <a:t>v</a:t>
            </a:r>
            <a:r>
              <a:rPr sz="1400" u="sng" dirty="0">
                <a:latin typeface="Verdana"/>
                <a:cs typeface="Verdana"/>
              </a:rPr>
              <a:t>e</a:t>
            </a:r>
            <a:r>
              <a:rPr sz="1400" u="sng" spc="-5" dirty="0">
                <a:latin typeface="Verdana"/>
                <a:cs typeface="Verdana"/>
              </a:rPr>
              <a:t>k</a:t>
            </a:r>
            <a:r>
              <a:rPr sz="1400" u="sng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	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Verdana"/>
                <a:cs typeface="Verdana"/>
              </a:rPr>
              <a:t>Arabijskog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8359" y="1533712"/>
            <a:ext cx="102552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3840">
              <a:lnSpc>
                <a:spcPct val="101400"/>
              </a:lnSpc>
            </a:pPr>
            <a:r>
              <a:rPr sz="1400" dirty="0">
                <a:latin typeface="Verdana"/>
                <a:cs typeface="Verdana"/>
              </a:rPr>
              <a:t>pros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oru  </a:t>
            </a:r>
            <a:r>
              <a:rPr sz="1400" spc="-15" dirty="0">
                <a:latin typeface="Verdana"/>
                <a:cs typeface="Verdana"/>
              </a:rPr>
              <a:t>p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15" dirty="0">
                <a:latin typeface="Verdana"/>
                <a:cs typeface="Verdana"/>
              </a:rPr>
              <a:t>u</a:t>
            </a:r>
            <a:r>
              <a:rPr sz="1400" dirty="0">
                <a:latin typeface="Verdana"/>
                <a:cs typeface="Verdana"/>
              </a:rPr>
              <a:t>os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" y="1969515"/>
            <a:ext cx="2409825" cy="8756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45"/>
              </a:spcBef>
              <a:tabLst>
                <a:tab pos="1703705" algn="l"/>
              </a:tabLst>
            </a:pPr>
            <a:r>
              <a:rPr sz="1400" dirty="0">
                <a:latin typeface="Verdana"/>
                <a:cs typeface="Verdana"/>
              </a:rPr>
              <a:t>odnosno </a:t>
            </a:r>
            <a:r>
              <a:rPr sz="1400" spc="-5" dirty="0">
                <a:latin typeface="Verdana"/>
                <a:cs typeface="Verdana"/>
              </a:rPr>
              <a:t>današnje države  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5" dirty="0">
                <a:latin typeface="Verdana"/>
                <a:cs typeface="Verdana"/>
              </a:rPr>
              <a:t>au</a:t>
            </a:r>
            <a:r>
              <a:rPr sz="1400" spc="-15" dirty="0">
                <a:latin typeface="Verdana"/>
                <a:cs typeface="Verdana"/>
              </a:rPr>
              <a:t>d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e	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15" dirty="0">
                <a:latin typeface="Verdana"/>
                <a:cs typeface="Verdana"/>
              </a:rPr>
              <a:t>b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</a:pPr>
            <a:r>
              <a:rPr sz="1400" spc="-10" dirty="0">
                <a:latin typeface="Verdana"/>
                <a:cs typeface="Verdana"/>
              </a:rPr>
              <a:t>Konkretno,  </a:t>
            </a:r>
            <a:r>
              <a:rPr sz="1400" spc="-5" dirty="0">
                <a:latin typeface="Verdana"/>
                <a:cs typeface="Verdana"/>
              </a:rPr>
              <a:t>to  su</a:t>
            </a:r>
            <a:r>
              <a:rPr sz="1400" spc="3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gradovi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latin typeface="Verdana"/>
                <a:cs typeface="Verdana"/>
              </a:rPr>
              <a:t>Meka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40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Medina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080" y="4129023"/>
            <a:ext cx="2410460" cy="16808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ts val="1700"/>
              </a:lnSpc>
              <a:spcBef>
                <a:spcPts val="40"/>
              </a:spcBef>
              <a:tabLst>
                <a:tab pos="1458595" algn="l"/>
              </a:tabLst>
            </a:pP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to isto vreme </a:t>
            </a:r>
            <a:r>
              <a:rPr sz="1400" dirty="0">
                <a:latin typeface="Verdana"/>
                <a:cs typeface="Verdana"/>
              </a:rPr>
              <a:t>na  pros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oru	A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15" dirty="0">
                <a:latin typeface="Verdana"/>
                <a:cs typeface="Verdana"/>
              </a:rPr>
              <a:t>b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2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og</a:t>
            </a:r>
            <a:endParaRPr sz="1400">
              <a:latin typeface="Verdana"/>
              <a:cs typeface="Verdana"/>
            </a:endParaRPr>
          </a:p>
          <a:p>
            <a:pPr marL="12700" marR="6985" algn="just">
              <a:lnSpc>
                <a:spcPts val="1939"/>
              </a:lnSpc>
              <a:spcBef>
                <a:spcPts val="25"/>
              </a:spcBef>
            </a:pPr>
            <a:r>
              <a:rPr sz="1400" spc="-5" dirty="0">
                <a:latin typeface="Verdana"/>
                <a:cs typeface="Verdana"/>
              </a:rPr>
              <a:t>poluostrva, 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živi veliki  broj Jevreja, koji su  se tu naselila još od  vremena 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1. 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i </a:t>
            </a:r>
            <a:r>
              <a:rPr sz="1600" b="1" dirty="0">
                <a:solidFill>
                  <a:srgbClr val="4472C4"/>
                </a:solidFill>
                <a:latin typeface="Verdana"/>
                <a:cs typeface="Verdana"/>
              </a:rPr>
              <a:t>2.  </a:t>
            </a:r>
            <a:r>
              <a:rPr sz="1600" b="1" spc="-5" dirty="0">
                <a:solidFill>
                  <a:srgbClr val="4472C4"/>
                </a:solidFill>
                <a:latin typeface="Verdana"/>
                <a:cs typeface="Verdana"/>
              </a:rPr>
              <a:t>veka</a:t>
            </a:r>
            <a:r>
              <a:rPr sz="1400" spc="-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6095" y="673290"/>
            <a:ext cx="6755765" cy="550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80" y="456183"/>
            <a:ext cx="3848100" cy="13087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40"/>
              </a:spcBef>
              <a:tabLst>
                <a:tab pos="944880" algn="l"/>
                <a:tab pos="1696720" algn="l"/>
                <a:tab pos="1958975" algn="l"/>
                <a:tab pos="2711450" algn="l"/>
              </a:tabLst>
            </a:pP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s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5" dirty="0">
                <a:latin typeface="Verdana"/>
                <a:cs typeface="Verdana"/>
              </a:rPr>
              <a:t>v</a:t>
            </a:r>
            <a:r>
              <a:rPr sz="1400" spc="-1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i	p</a:t>
            </a:r>
            <a:r>
              <a:rPr sz="1400" spc="-15" dirty="0">
                <a:latin typeface="Verdana"/>
                <a:cs typeface="Verdana"/>
              </a:rPr>
              <a:t>o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d	i	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20" dirty="0">
                <a:latin typeface="Verdana"/>
                <a:cs typeface="Verdana"/>
              </a:rPr>
              <a:t>z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dirty="0">
                <a:latin typeface="Verdana"/>
                <a:cs typeface="Verdana"/>
              </a:rPr>
              <a:t>g	</a:t>
            </a:r>
            <a:r>
              <a:rPr sz="1400" spc="-5" dirty="0">
                <a:latin typeface="Verdana"/>
                <a:cs typeface="Verdana"/>
              </a:rPr>
              <a:t>na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spc="-5" dirty="0">
                <a:latin typeface="Verdana"/>
                <a:cs typeface="Verdana"/>
              </a:rPr>
              <a:t>anja  </a:t>
            </a:r>
            <a:r>
              <a:rPr sz="1400" dirty="0">
                <a:latin typeface="Verdana"/>
                <a:cs typeface="Verdana"/>
              </a:rPr>
              <a:t>Jevreja na </a:t>
            </a:r>
            <a:r>
              <a:rPr sz="1400" spc="-5" dirty="0">
                <a:latin typeface="Verdana"/>
                <a:cs typeface="Verdana"/>
              </a:rPr>
              <a:t>prostoru </a:t>
            </a:r>
            <a:r>
              <a:rPr sz="1400" spc="-10" dirty="0">
                <a:latin typeface="Verdana"/>
                <a:cs typeface="Verdana"/>
              </a:rPr>
              <a:t>Arabijskog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poluostrva,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689"/>
              </a:lnSpc>
              <a:spcBef>
                <a:spcPts val="10"/>
              </a:spcBef>
              <a:tabLst>
                <a:tab pos="3402965" algn="l"/>
                <a:tab pos="3654425" algn="l"/>
              </a:tabLst>
            </a:pPr>
            <a:r>
              <a:rPr sz="1400" dirty="0">
                <a:latin typeface="Verdana"/>
                <a:cs typeface="Verdana"/>
              </a:rPr>
              <a:t>jeste </a:t>
            </a:r>
            <a:r>
              <a:rPr sz="1400" b="1" spc="-5" dirty="0">
                <a:latin typeface="Verdana"/>
                <a:cs typeface="Verdana"/>
              </a:rPr>
              <a:t>beg ili proteranost</a:t>
            </a:r>
            <a:r>
              <a:rPr sz="1400" spc="-5" dirty="0">
                <a:latin typeface="Verdana"/>
                <a:cs typeface="Verdana"/>
              </a:rPr>
              <a:t>, POSLE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PORAZA  J</a:t>
            </a:r>
            <a:r>
              <a:rPr sz="1400" dirty="0">
                <a:latin typeface="Verdana"/>
                <a:cs typeface="Verdana"/>
              </a:rPr>
              <a:t>EV</a:t>
            </a:r>
            <a:r>
              <a:rPr sz="1400" spc="-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5" dirty="0">
                <a:latin typeface="Verdana"/>
                <a:cs typeface="Verdana"/>
              </a:rPr>
              <a:t>J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-3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at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</a:t>
            </a:r>
            <a:r>
              <a:rPr sz="1400" spc="-15" dirty="0">
                <a:latin typeface="Verdana"/>
                <a:cs typeface="Verdana"/>
              </a:rPr>
              <a:t>t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v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spc="-5" dirty="0">
                <a:latin typeface="Verdana"/>
                <a:cs typeface="Verdana"/>
              </a:rPr>
              <a:t>i</a:t>
            </a:r>
            <a:r>
              <a:rPr sz="1400" spc="-15" dirty="0">
                <a:latin typeface="Verdana"/>
                <a:cs typeface="Verdana"/>
              </a:rPr>
              <a:t>m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spc="-5" dirty="0">
                <a:latin typeface="Verdana"/>
                <a:cs typeface="Verdana"/>
              </a:rPr>
              <a:t>j</a:t>
            </a:r>
            <a:r>
              <a:rPr sz="1400" spc="-2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na</a:t>
            </a:r>
            <a:r>
              <a:rPr sz="1400" dirty="0">
                <a:latin typeface="Verdana"/>
                <a:cs typeface="Verdana"/>
              </a:rPr>
              <a:t>,	u	</a:t>
            </a:r>
            <a:r>
              <a:rPr sz="1400" spc="-5" dirty="0">
                <a:latin typeface="Verdana"/>
                <a:cs typeface="Verdana"/>
              </a:rPr>
              <a:t>1</a:t>
            </a:r>
            <a:r>
              <a:rPr sz="1400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45"/>
              </a:lnSpc>
              <a:tabLst>
                <a:tab pos="2292350" algn="l"/>
                <a:tab pos="2476500" algn="l"/>
                <a:tab pos="3284220" algn="l"/>
              </a:tabLst>
            </a:pP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dirty="0">
                <a:latin typeface="Verdana"/>
                <a:cs typeface="Verdana"/>
              </a:rPr>
              <a:t>po</a:t>
            </a:r>
            <a:r>
              <a:rPr sz="1400" spc="-15" dirty="0">
                <a:latin typeface="Verdana"/>
                <a:cs typeface="Verdana"/>
              </a:rPr>
              <a:t>s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70</a:t>
            </a:r>
            <a:r>
              <a:rPr sz="1400" dirty="0">
                <a:latin typeface="Verdana"/>
                <a:cs typeface="Verdana"/>
              </a:rPr>
              <a:t>.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go</a:t>
            </a:r>
            <a:r>
              <a:rPr sz="1400" spc="-15" dirty="0">
                <a:latin typeface="Verdana"/>
                <a:cs typeface="Verdana"/>
              </a:rPr>
              <a:t>d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n</a:t>
            </a:r>
            <a:r>
              <a:rPr sz="1400" dirty="0">
                <a:latin typeface="Verdana"/>
                <a:cs typeface="Verdana"/>
              </a:rPr>
              <a:t>e)	i	</a:t>
            </a:r>
            <a:r>
              <a:rPr sz="1400" spc="-5" dirty="0">
                <a:latin typeface="Verdana"/>
                <a:cs typeface="Verdana"/>
              </a:rPr>
              <a:t>2</a:t>
            </a:r>
            <a:r>
              <a:rPr sz="1400" dirty="0">
                <a:latin typeface="Verdana"/>
                <a:cs typeface="Verdana"/>
              </a:rPr>
              <a:t>.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v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5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u	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dirty="0">
                <a:latin typeface="Verdana"/>
                <a:cs typeface="Verdana"/>
              </a:rPr>
              <a:t>pos</a:t>
            </a:r>
            <a:r>
              <a:rPr sz="1400" spc="10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Verdana"/>
                <a:cs typeface="Verdana"/>
              </a:rPr>
              <a:t>135.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godine).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80" y="2398034"/>
            <a:ext cx="3848100" cy="195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</a:pPr>
            <a:r>
              <a:rPr sz="1400" spc="-5" dirty="0">
                <a:latin typeface="Verdana"/>
                <a:cs typeface="Verdana"/>
              </a:rPr>
              <a:t>Jevreji </a:t>
            </a:r>
            <a:r>
              <a:rPr sz="1400" dirty="0">
                <a:latin typeface="Verdana"/>
                <a:cs typeface="Verdana"/>
              </a:rPr>
              <a:t>na prostor </a:t>
            </a:r>
            <a:r>
              <a:rPr sz="1400" spc="-10" dirty="0">
                <a:latin typeface="Verdana"/>
                <a:cs typeface="Verdana"/>
              </a:rPr>
              <a:t>Arabijskog </a:t>
            </a:r>
            <a:r>
              <a:rPr sz="1400" spc="-5" dirty="0">
                <a:latin typeface="Verdana"/>
                <a:cs typeface="Verdana"/>
              </a:rPr>
              <a:t>poluostrva  dolaze posebno </a:t>
            </a:r>
            <a:r>
              <a:rPr sz="1400" dirty="0">
                <a:latin typeface="Verdana"/>
                <a:cs typeface="Verdana"/>
              </a:rPr>
              <a:t>posle </a:t>
            </a:r>
            <a:r>
              <a:rPr sz="1400" spc="-5" dirty="0">
                <a:latin typeface="Verdana"/>
                <a:cs typeface="Verdana"/>
              </a:rPr>
              <a:t>jevrejskog poraza </a:t>
            </a:r>
            <a:r>
              <a:rPr sz="1400" dirty="0">
                <a:latin typeface="Verdana"/>
                <a:cs typeface="Verdana"/>
              </a:rPr>
              <a:t>u  </a:t>
            </a:r>
            <a:r>
              <a:rPr sz="1400" spc="-10" dirty="0">
                <a:latin typeface="Verdana"/>
                <a:cs typeface="Verdana"/>
              </a:rPr>
              <a:t>ratu </a:t>
            </a:r>
            <a:r>
              <a:rPr sz="1400" dirty="0">
                <a:latin typeface="Verdana"/>
                <a:cs typeface="Verdana"/>
              </a:rPr>
              <a:t>sa </a:t>
            </a:r>
            <a:r>
              <a:rPr sz="1400" spc="-5" dirty="0">
                <a:latin typeface="Verdana"/>
                <a:cs typeface="Verdana"/>
              </a:rPr>
              <a:t>Rimljanima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rimskog </a:t>
            </a:r>
            <a:r>
              <a:rPr sz="1400" spc="-10" dirty="0">
                <a:latin typeface="Verdana"/>
                <a:cs typeface="Verdana"/>
              </a:rPr>
              <a:t>osvajanja </a:t>
            </a:r>
            <a:r>
              <a:rPr sz="1400" dirty="0">
                <a:latin typeface="Verdana"/>
                <a:cs typeface="Verdana"/>
              </a:rPr>
              <a:t>i  rušenja </a:t>
            </a:r>
            <a:r>
              <a:rPr sz="1400" spc="-5" dirty="0">
                <a:latin typeface="Verdana"/>
                <a:cs typeface="Verdana"/>
              </a:rPr>
              <a:t>Jerusalima </a:t>
            </a:r>
            <a:r>
              <a:rPr sz="1400" dirty="0">
                <a:latin typeface="Verdana"/>
                <a:cs typeface="Verdana"/>
              </a:rPr>
              <a:t>i </a:t>
            </a:r>
            <a:r>
              <a:rPr sz="1400" spc="-5" dirty="0">
                <a:latin typeface="Verdana"/>
                <a:cs typeface="Verdana"/>
              </a:rPr>
              <a:t>jevrejskog Hrama </a:t>
            </a:r>
            <a:r>
              <a:rPr sz="1400" dirty="0">
                <a:latin typeface="Verdana"/>
                <a:cs typeface="Verdana"/>
              </a:rPr>
              <a:t>u  njemu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70.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godine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početkom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2.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veka,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kada  su brojne </a:t>
            </a:r>
            <a:r>
              <a:rPr sz="1400" spc="-5" dirty="0">
                <a:latin typeface="Verdana"/>
                <a:cs typeface="Verdana"/>
              </a:rPr>
              <a:t>jevrejske skupine (Sadukeji,  Eseni, </a:t>
            </a:r>
            <a:r>
              <a:rPr sz="1400" spc="-10" dirty="0">
                <a:latin typeface="Verdana"/>
                <a:cs typeface="Verdana"/>
              </a:rPr>
              <a:t>Zeloti, Fariseji) </a:t>
            </a:r>
            <a:r>
              <a:rPr sz="1400" spc="-5" dirty="0">
                <a:latin typeface="Verdana"/>
                <a:cs typeface="Verdana"/>
              </a:rPr>
              <a:t>svoju bezbednost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od  </a:t>
            </a:r>
            <a:r>
              <a:rPr sz="1400" dirty="0">
                <a:latin typeface="Verdana"/>
                <a:cs typeface="Verdana"/>
              </a:rPr>
              <a:t>rimskih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progona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našle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begu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pustinje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  </a:t>
            </a:r>
            <a:r>
              <a:rPr sz="1400" spc="-5" dirty="0">
                <a:latin typeface="Verdana"/>
                <a:cs typeface="Verdana"/>
              </a:rPr>
              <a:t>jugu </a:t>
            </a:r>
            <a:r>
              <a:rPr sz="1400" spc="-10" dirty="0">
                <a:latin typeface="Verdana"/>
                <a:cs typeface="Verdana"/>
              </a:rPr>
              <a:t>Arabijskog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poluostrva.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80" y="4994655"/>
            <a:ext cx="3848100" cy="19564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ts val="1689"/>
              </a:lnSpc>
              <a:spcBef>
                <a:spcPts val="45"/>
              </a:spcBef>
            </a:pPr>
            <a:r>
              <a:rPr sz="1400" spc="-10" dirty="0">
                <a:latin typeface="Verdana"/>
                <a:cs typeface="Verdana"/>
              </a:rPr>
              <a:t>Ovo </a:t>
            </a:r>
            <a:r>
              <a:rPr sz="1400" dirty="0">
                <a:latin typeface="Verdana"/>
                <a:cs typeface="Verdana"/>
              </a:rPr>
              <a:t>će </a:t>
            </a:r>
            <a:r>
              <a:rPr sz="1400" spc="-5" dirty="0">
                <a:latin typeface="Verdana"/>
                <a:cs typeface="Verdana"/>
              </a:rPr>
              <a:t>se posebno ponoviti </a:t>
            </a:r>
            <a:r>
              <a:rPr sz="1400" dirty="0">
                <a:latin typeface="Verdana"/>
                <a:cs typeface="Verdana"/>
              </a:rPr>
              <a:t>i brojem  </a:t>
            </a:r>
            <a:r>
              <a:rPr sz="1400" spc="-5" dirty="0">
                <a:latin typeface="Verdana"/>
                <a:cs typeface="Verdana"/>
              </a:rPr>
              <a:t>izbeglih Jevreja povećati, posle poraza   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ts val="1700"/>
              </a:lnSpc>
            </a:pPr>
            <a:r>
              <a:rPr sz="1400" dirty="0">
                <a:latin typeface="Verdana"/>
                <a:cs typeface="Verdana"/>
              </a:rPr>
              <a:t>Drugom </a:t>
            </a:r>
            <a:r>
              <a:rPr sz="1400" spc="-5" dirty="0">
                <a:latin typeface="Verdana"/>
                <a:cs typeface="Verdana"/>
              </a:rPr>
              <a:t>jevrejskom ustanku </a:t>
            </a:r>
            <a:r>
              <a:rPr sz="1400" dirty="0">
                <a:latin typeface="Verdana"/>
                <a:cs typeface="Verdana"/>
              </a:rPr>
              <a:t>protiv  Rimljana </a:t>
            </a:r>
            <a:r>
              <a:rPr sz="1400" spc="-10" dirty="0">
                <a:latin typeface="Verdana"/>
                <a:cs typeface="Verdana"/>
              </a:rPr>
              <a:t>132-135.g., </a:t>
            </a:r>
            <a:r>
              <a:rPr sz="1400" dirty="0">
                <a:latin typeface="Verdana"/>
                <a:cs typeface="Verdana"/>
              </a:rPr>
              <a:t>kada </a:t>
            </a:r>
            <a:r>
              <a:rPr sz="1400" spc="-5" dirty="0">
                <a:latin typeface="Verdana"/>
                <a:cs typeface="Verdana"/>
              </a:rPr>
              <a:t>su </a:t>
            </a:r>
            <a:r>
              <a:rPr sz="1400" dirty="0">
                <a:latin typeface="Verdana"/>
                <a:cs typeface="Verdana"/>
              </a:rPr>
              <a:t>posle  </a:t>
            </a:r>
            <a:r>
              <a:rPr sz="1400" spc="-5" dirty="0">
                <a:latin typeface="Verdana"/>
                <a:cs typeface="Verdana"/>
              </a:rPr>
              <a:t>masovnih pogubljenja poraženih</a:t>
            </a:r>
            <a:r>
              <a:rPr sz="1400" spc="2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ustanika,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ts val="1689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brojni preživeli Jevreji radije </a:t>
            </a:r>
            <a:r>
              <a:rPr sz="1400" spc="-10" dirty="0">
                <a:latin typeface="Verdana"/>
                <a:cs typeface="Verdana"/>
              </a:rPr>
              <a:t>prihvatili  </a:t>
            </a:r>
            <a:r>
              <a:rPr sz="1400" dirty="0">
                <a:latin typeface="Verdana"/>
                <a:cs typeface="Verdana"/>
              </a:rPr>
              <a:t>slobodan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verski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život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pustinjama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Arabije,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ts val="1700"/>
              </a:lnSpc>
            </a:pPr>
            <a:r>
              <a:rPr sz="1400" dirty="0">
                <a:latin typeface="Verdana"/>
                <a:cs typeface="Verdana"/>
              </a:rPr>
              <a:t>nego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helenizaciju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pod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rimskom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okupacijom  </a:t>
            </a:r>
            <a:r>
              <a:rPr sz="1400" dirty="0">
                <a:latin typeface="Verdana"/>
                <a:cs typeface="Verdana"/>
              </a:rPr>
              <a:t>u </a:t>
            </a:r>
            <a:r>
              <a:rPr sz="1400" spc="-5" dirty="0">
                <a:latin typeface="Verdana"/>
                <a:cs typeface="Verdana"/>
              </a:rPr>
              <a:t>Judeji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(Izraelu).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3171" y="1753717"/>
            <a:ext cx="4483517" cy="348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6975</Words>
  <Application>Microsoft Office PowerPoint</Application>
  <PresentationFormat>Custom</PresentationFormat>
  <Paragraphs>556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Times New Roman</vt:lpstr>
      <vt:lpstr>Verdana</vt:lpstr>
      <vt:lpstr>Office Theme</vt:lpstr>
      <vt:lpstr>JEVREJI U KURANU ...</vt:lpstr>
      <vt:lpstr>PowerPoint Presentation</vt:lpstr>
      <vt:lpstr>II nagrada na Savezovom konkursu</vt:lpstr>
      <vt:lpstr>POREKLO ARAPA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KUR’AN</vt:lpstr>
      <vt:lpstr>PowerPoint Presentation</vt:lpstr>
      <vt:lpstr>JEVREJSKI MOMENAT</vt:lpstr>
      <vt:lpstr>ANĐELI</vt:lpstr>
      <vt:lpstr>PowerPoint Presentation</vt:lpstr>
      <vt:lpstr>PowerPoint Presentation</vt:lpstr>
      <vt:lpstr>PowerPoint Presentation</vt:lpstr>
      <vt:lpstr>PowerPoint Presentation</vt:lpstr>
      <vt:lpstr>POMENI Jevreja u POGLAVLJIMA KUR’ANA</vt:lpstr>
      <vt:lpstr>PowerPoint Presentation</vt:lpstr>
      <vt:lpstr>Kur’an dalje nastavlja: „Bog ga je odabrao iznad vas i obilno ga darovao znanjem i  snagom. Bog daje vlast kome hoće ... Njihov (jevrejski) poslanik im reče: „Znak  njegove (izraelskog kralja Saula) moći je da će vam doći kovčeg u kome će  biti</vt:lpstr>
      <vt:lpstr>PowerPoint Presentation</vt:lpstr>
      <vt:lpstr>PowerPoint Presentation</vt:lpstr>
      <vt:lpstr>PowerPoint Presentation</vt:lpstr>
      <vt:lpstr>PowerPoint Presentation</vt:lpstr>
      <vt:lpstr>PROROCI</vt:lpstr>
      <vt:lpstr>PowerPoint Presentation</vt:lpstr>
      <vt:lpstr>PowerPoint Presentation</vt:lpstr>
      <vt:lpstr>PowerPoint Presentation</vt:lpstr>
      <vt:lpstr>Ime se na srpskom izgovara i kaže:  Na hrvatskom Na engleskom  Na francuskom  Na španskom  Na mađarskom</vt:lpstr>
      <vt:lpstr>PowerPoint Presentation</vt:lpstr>
      <vt:lpstr>MOJSIJE - na arapskom jeziku - Musa</vt:lpstr>
      <vt:lpstr>PowerPoint Presentation</vt:lpstr>
      <vt:lpstr>JERUSALIM - 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ŽENE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Barbi Barbi</cp:lastModifiedBy>
  <cp:revision>1</cp:revision>
  <dcterms:created xsi:type="dcterms:W3CDTF">2025-09-19T14:10:38Z</dcterms:created>
  <dcterms:modified xsi:type="dcterms:W3CDTF">2025-09-19T20:13:39Z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2025-09-19T00:00:00Z</vt:filetime>
  </property>
  <property fmtid="{D5CDD505-2E9C-101B-9397-08002B2CF9AE}" pid="3" name="Creator">
    <vt:lpwstr>Acrobat PDFMaker 15 for Word</vt:lpwstr>
  </property>
  <property fmtid="{D5CDD505-2E9C-101B-9397-08002B2CF9AE}" pid="4" name="LastSaved">
    <vt:filetime>2025-09-19T00:00:00Z</vt:filetime>
  </property>
</Properties>
</file>