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7" r:id="rId3"/>
    <p:sldId id="286" r:id="rId4"/>
    <p:sldId id="273" r:id="rId5"/>
    <p:sldId id="257" r:id="rId6"/>
    <p:sldId id="258" r:id="rId7"/>
    <p:sldId id="259" r:id="rId8"/>
    <p:sldId id="263" r:id="rId9"/>
    <p:sldId id="264" r:id="rId10"/>
    <p:sldId id="260" r:id="rId11"/>
    <p:sldId id="261" r:id="rId12"/>
    <p:sldId id="265" r:id="rId13"/>
    <p:sldId id="266" r:id="rId14"/>
    <p:sldId id="262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8" r:id="rId23"/>
    <p:sldId id="279" r:id="rId24"/>
    <p:sldId id="280" r:id="rId25"/>
    <p:sldId id="281" r:id="rId26"/>
    <p:sldId id="282" r:id="rId27"/>
    <p:sldId id="275" r:id="rId28"/>
    <p:sldId id="285" r:id="rId29"/>
    <p:sldId id="277" r:id="rId30"/>
    <p:sldId id="276" r:id="rId31"/>
    <p:sldId id="283" r:id="rId32"/>
    <p:sldId id="2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30E1B-1AD0-43BE-9186-D6FF4C51A348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CD4DD-E56A-47BA-9600-2D1B30BB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CD4DD-E56A-47BA-9600-2D1B30BB1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35CA-1F7D-99AB-8EA5-FCBAD1D86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E9787-5009-40F4-3007-B12F4D92E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E0DE-15C7-2F80-E2D2-1B11D82D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E2F25-283C-1DCA-DE88-0E68C3E7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C2731-3046-1649-F1DB-3198DE44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5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5558-1415-A4F8-AF7B-FAE3DE00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16904-6222-6716-57F2-85D0BB8F0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C0DE5-3255-C59B-6CA7-0811245F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1C86D-91F6-3D10-37F1-FDD3C4C4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704B9-7736-BD0A-E83F-38845A0D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1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AED82-7077-59D5-166D-9DAACAFC9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76040-D9FB-D3AC-2DC3-D2BB0EEF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31B92-BE72-4B02-C2B6-7644925C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93743-04E3-DF6C-185A-89C4B3A6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4F303-3A8F-DAAE-32B0-852FC30E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7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C14E-B95C-5685-CF09-34641A62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E32DD-EF8C-7F39-7DD7-DBAA7BB94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0D383-EC16-5B2F-D4AD-B58E5F37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3C0A7-894C-8E0C-C8FE-A4A1F2F9F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5572-961C-A056-2B98-7121396A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6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1FDA-6614-8204-A779-488A3136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D593D-58ED-EF1D-C256-2E0C2171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AEFEA-E860-E546-0D94-76A2246E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6FA9C-FF55-F45C-65AC-99313FBA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647ED-0263-D678-D33D-519CAC92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9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250BF-1B19-485E-CF22-F0D58B57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70753-2F52-506E-F3AC-D1D032EA5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2EAAE-8F24-0121-5BF8-013D18EC0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972FC-481E-5E0D-F82E-0A8D06BF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149BA-2951-52F2-720A-56B009B9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A7B0F-7426-5F4B-6769-8B822E8B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3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28CA-0EC2-8B64-44E7-2412E672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D7783-92F6-8328-A10A-437ADEF05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050D0-BD80-E152-93B7-F56FCE34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E5D362-1A5F-608F-1DE1-55C6D9E01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DC81-A438-ADD8-06E4-67B3807A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7CD39-D582-772F-5255-30D99B668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3F29F2-15A6-F6DB-3429-49D3EC3F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37A78A-2582-97F4-7196-956827275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1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5BA2-4037-5D5D-C848-4249FD80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80945-E9AA-6183-A53F-A890C91E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A5BF78-DFCF-64C2-6DCC-268B95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C90EF-2E85-B086-937E-FE9E141A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8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38720-D9BD-039B-8FF8-E4DFDDBE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880FA-63FC-E403-1534-C4D0283D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B1483-9C3A-7D5F-D2A8-97080C2E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0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A20E-17DD-2B22-4703-04DA7F9E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FA4EA-4A6B-5939-59D8-B51351EDF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6AEF9-AD17-941D-8DF9-478FBBDFD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B9DF4-2C8F-2D2E-73CF-0AF50D7D0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4A92D-4FD2-E701-BAA2-90CCB8E3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D0D6F-5C2A-2AFF-3D92-9F06407B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5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D5E-E254-5564-3083-38F97CC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46AE2-4EF7-A2F7-595A-C0BFF88F7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42DDE-30AE-B2F8-912B-4CD80FE61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78A8F-0FAE-0BE2-F806-21378D95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4FA5A-339C-0301-B635-91CFF20E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6664A-7746-EB4E-208C-54FEF4D5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EF3D8-7C98-2580-B953-7167554DC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DAC4F-0A14-0323-2271-A1B0170EB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DEA38-C3DB-0672-3F1C-1EF0783CB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6990B-99F7-47EE-B2C1-A40C18BFD1F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32F7-EABD-7BF0-FE3A-2429139A3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34B3D-A738-CCA2-45DC-5E74A157C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8F876F-2D63-4474-B5FC-0706FE66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eich.hms.harvard.edu/" TargetMode="External"/><Relationship Id="rId2" Type="http://schemas.openxmlformats.org/officeDocument/2006/relationships/hyperlink" Target="https://scarmilab.org/shai-carmi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FE55-768C-E7EC-2064-9501CF9D2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Jevrejski DNK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F3E77-8626-5B27-7F2A-BBC63FACF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33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311E-93A9-0BDC-791C-311FFE4C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Mizrahi </a:t>
            </a:r>
            <a:r>
              <a:rPr lang="en-US" dirty="0" err="1"/>
              <a:t>Jevreji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4838-21A4-6E2D-1200-221B40F8E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Ostali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teritoriji</a:t>
            </a:r>
            <a:r>
              <a:rPr lang="en-US" dirty="0"/>
              <a:t> </a:t>
            </a:r>
          </a:p>
          <a:p>
            <a:r>
              <a:rPr lang="en-US" dirty="0" err="1"/>
              <a:t>Nije</a:t>
            </a:r>
            <a:r>
              <a:rPr lang="en-US" dirty="0"/>
              <a:t> se </a:t>
            </a:r>
            <a:r>
              <a:rPr lang="en-US" dirty="0" err="1"/>
              <a:t>menjao</a:t>
            </a:r>
            <a:r>
              <a:rPr lang="en-US" dirty="0"/>
              <a:t> DNK</a:t>
            </a:r>
          </a:p>
          <a:p>
            <a:endParaRPr lang="en-US" dirty="0"/>
          </a:p>
          <a:p>
            <a:r>
              <a:rPr lang="en-US" dirty="0" err="1"/>
              <a:t>Iracki</a:t>
            </a:r>
            <a:r>
              <a:rPr lang="en-US" dirty="0"/>
              <a:t> </a:t>
            </a:r>
            <a:r>
              <a:rPr lang="en-US" dirty="0" err="1"/>
              <a:t>Iranski</a:t>
            </a:r>
            <a:r>
              <a:rPr lang="en-US" dirty="0"/>
              <a:t> </a:t>
            </a:r>
            <a:r>
              <a:rPr lang="en-US" dirty="0" err="1"/>
              <a:t>isto</a:t>
            </a:r>
            <a:r>
              <a:rPr lang="en-US" dirty="0"/>
              <a:t> </a:t>
            </a:r>
            <a:r>
              <a:rPr lang="en-US" dirty="0" err="1"/>
              <a:t>tako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Jemenski</a:t>
            </a:r>
            <a:r>
              <a:rPr lang="en-US" dirty="0"/>
              <a:t> – 2000 Godina </a:t>
            </a:r>
            <a:r>
              <a:rPr lang="en-US" dirty="0" err="1"/>
              <a:t>izolovani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mesanja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arapima</a:t>
            </a:r>
            <a:br>
              <a:rPr lang="en-US" dirty="0"/>
            </a:br>
            <a:r>
              <a:rPr lang="en-US" dirty="0" err="1"/>
              <a:t>medjutim</a:t>
            </a:r>
            <a:r>
              <a:rPr lang="en-US" dirty="0"/>
              <a:t> nose </a:t>
            </a:r>
            <a:r>
              <a:rPr lang="en-US" dirty="0" err="1"/>
              <a:t>nesto</a:t>
            </a:r>
            <a:r>
              <a:rPr lang="en-US" dirty="0"/>
              <a:t> u DNK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nemaju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1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E5FB-9BC6-A614-078F-5E0C5DBA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Sefardi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685A8-6268-499B-8F4E-AFBD03671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Mesaju</a:t>
            </a:r>
            <a:r>
              <a:rPr lang="en-US" dirty="0"/>
              <a:t> se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Berberima</a:t>
            </a:r>
            <a:endParaRPr lang="en-US" dirty="0"/>
          </a:p>
          <a:p>
            <a:r>
              <a:rPr lang="en-US" dirty="0" err="1"/>
              <a:t>Mediteranskim</a:t>
            </a:r>
            <a:r>
              <a:rPr lang="en-US" dirty="0"/>
              <a:t> </a:t>
            </a:r>
            <a:r>
              <a:rPr lang="en-US" dirty="0" err="1"/>
              <a:t>narodima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2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AA04-DBDA-540E-83B5-C5CDA67C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Bolesti</a:t>
            </a:r>
            <a:r>
              <a:rPr lang="en-US" dirty="0"/>
              <a:t> </a:t>
            </a:r>
            <a:r>
              <a:rPr lang="en-US" dirty="0" err="1"/>
              <a:t>karakteristicne</a:t>
            </a:r>
            <a:r>
              <a:rPr lang="en-US" dirty="0"/>
              <a:t> za </a:t>
            </a:r>
            <a:r>
              <a:rPr lang="en-US" dirty="0" err="1"/>
              <a:t>Jevreje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063C-6DB2-D38D-CF25-0CC052B28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Askenazi</a:t>
            </a:r>
            <a:r>
              <a:rPr lang="en-US" dirty="0"/>
              <a:t>: Tay-sacks </a:t>
            </a:r>
            <a:r>
              <a:rPr lang="en-US" dirty="0" err="1"/>
              <a:t>bolest</a:t>
            </a:r>
            <a:r>
              <a:rPr lang="en-US" dirty="0"/>
              <a:t>, </a:t>
            </a:r>
            <a:r>
              <a:rPr lang="en-US" dirty="0" err="1"/>
              <a:t>neurodegenerativna</a:t>
            </a:r>
            <a:r>
              <a:rPr lang="en-US" dirty="0"/>
              <a:t> </a:t>
            </a:r>
            <a:r>
              <a:rPr lang="en-US" dirty="0" err="1"/>
              <a:t>bolest</a:t>
            </a:r>
            <a:r>
              <a:rPr lang="en-US" dirty="0"/>
              <a:t> 1/30 vs 1/300</a:t>
            </a:r>
          </a:p>
          <a:p>
            <a:r>
              <a:rPr lang="en-US" dirty="0"/>
              <a:t>Gaucher </a:t>
            </a:r>
            <a:r>
              <a:rPr lang="en-US" dirty="0" err="1"/>
              <a:t>bolest</a:t>
            </a:r>
            <a:r>
              <a:rPr lang="en-US" dirty="0"/>
              <a:t> – </a:t>
            </a:r>
            <a:r>
              <a:rPr lang="en-US" dirty="0" err="1"/>
              <a:t>jetra</a:t>
            </a:r>
            <a:r>
              <a:rPr lang="en-US" dirty="0"/>
              <a:t> </a:t>
            </a:r>
            <a:r>
              <a:rPr lang="en-US" dirty="0" err="1"/>
              <a:t>uvecana</a:t>
            </a:r>
            <a:r>
              <a:rPr lang="en-US" dirty="0"/>
              <a:t> , </a:t>
            </a:r>
            <a:r>
              <a:rPr lang="en-US" dirty="0" err="1"/>
              <a:t>anemija</a:t>
            </a:r>
            <a:r>
              <a:rPr lang="en-US" dirty="0"/>
              <a:t>, </a:t>
            </a:r>
            <a:r>
              <a:rPr lang="en-US" dirty="0" err="1"/>
              <a:t>artiritis</a:t>
            </a:r>
            <a:endParaRPr lang="en-US" dirty="0"/>
          </a:p>
          <a:p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Godine 2009, dr. Wendy Rubinstein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kolege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izvijestili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da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gotovo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polovina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aškenaskih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identificiranih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s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mutacijama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BRCA1/2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koje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nose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rizik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od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raka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negativnu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porodičnu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istoriju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za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rak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 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Sefardi</a:t>
            </a:r>
            <a:r>
              <a:rPr lang="en-US" dirty="0"/>
              <a:t>: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Mediteranska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groznica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" se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najčešće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odnosi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na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porodičnu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mediteransku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groznicu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(FMF),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genetski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autoinflamatorni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poremećaj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koji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karakterizira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ponavljajuća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groznica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upala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u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abdomenu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,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prsima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ili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zglobovima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.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Nasledna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je 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prvenstveno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pogađa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osobe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mediteranskog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ili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bliskoistočnog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porijekla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</a:p>
          <a:p>
            <a:endParaRPr lang="en-US" dirty="0">
              <a:solidFill>
                <a:srgbClr val="001D35"/>
              </a:solidFill>
              <a:latin typeface="Google Sans"/>
            </a:endParaRPr>
          </a:p>
          <a:p>
            <a:r>
              <a:rPr lang="en-US" dirty="0" err="1">
                <a:solidFill>
                  <a:srgbClr val="001D35"/>
                </a:solidFill>
                <a:latin typeface="Google Sans"/>
              </a:rPr>
              <a:t>Persijski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 </a:t>
            </a:r>
            <a:r>
              <a:rPr lang="en-US" dirty="0" err="1">
                <a:solidFill>
                  <a:srgbClr val="001D35"/>
                </a:solidFill>
                <a:latin typeface="Google Sans"/>
              </a:rPr>
              <a:t>Jevreji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 </a:t>
            </a:r>
            <a:r>
              <a:rPr lang="en-US" dirty="0" err="1">
                <a:solidFill>
                  <a:srgbClr val="001D35"/>
                </a:solidFill>
                <a:latin typeface="Google Sans"/>
              </a:rPr>
              <a:t>neka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 </a:t>
            </a:r>
            <a:r>
              <a:rPr lang="en-US" dirty="0" err="1">
                <a:solidFill>
                  <a:srgbClr val="001D35"/>
                </a:solidFill>
                <a:latin typeface="Google Sans"/>
              </a:rPr>
              <a:t>mnogo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 </a:t>
            </a:r>
            <a:r>
              <a:rPr lang="en-US" dirty="0" err="1">
                <a:solidFill>
                  <a:srgbClr val="001D35"/>
                </a:solidFill>
                <a:latin typeface="Google Sans"/>
              </a:rPr>
              <a:t>zaguljena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0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F79C5B-5483-B550-1297-05F1C6297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477" y="643466"/>
            <a:ext cx="93310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6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A6F0-40EE-B252-33EE-4E5AF3C7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Askenazi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122F-AFA5-FE7D-78FA-55C40B118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900-1000 Godina </a:t>
            </a:r>
            <a:r>
              <a:rPr lang="en-US" dirty="0" err="1"/>
              <a:t>nove</a:t>
            </a:r>
            <a:r>
              <a:rPr lang="en-US" dirty="0"/>
              <a:t> ere u </a:t>
            </a:r>
            <a:r>
              <a:rPr lang="en-US" dirty="0" err="1"/>
              <a:t>dolini</a:t>
            </a:r>
            <a:r>
              <a:rPr lang="en-US" dirty="0"/>
              <a:t> </a:t>
            </a:r>
            <a:r>
              <a:rPr lang="en-US" dirty="0" err="1"/>
              <a:t>reke</a:t>
            </a:r>
            <a:r>
              <a:rPr lang="en-US" dirty="0"/>
              <a:t> </a:t>
            </a:r>
            <a:r>
              <a:rPr lang="en-US" dirty="0" err="1"/>
              <a:t>Rajne</a:t>
            </a:r>
            <a:endParaRPr lang="en-US" dirty="0"/>
          </a:p>
          <a:p>
            <a:r>
              <a:rPr lang="en-US" dirty="0" err="1"/>
              <a:t>Kasnije</a:t>
            </a:r>
            <a:r>
              <a:rPr lang="en-US" dirty="0"/>
              <a:t> se sire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istok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poljskoj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rusiji</a:t>
            </a:r>
            <a:endParaRPr lang="en-US" dirty="0"/>
          </a:p>
          <a:p>
            <a:r>
              <a:rPr lang="en-US" dirty="0" err="1"/>
              <a:t>Najvise</a:t>
            </a:r>
            <a:r>
              <a:rPr lang="en-US" dirty="0"/>
              <a:t> </a:t>
            </a:r>
            <a:r>
              <a:rPr lang="en-US" dirty="0" err="1"/>
              <a:t>izucavana</a:t>
            </a:r>
            <a:r>
              <a:rPr lang="en-US" dirty="0"/>
              <a:t> </a:t>
            </a:r>
            <a:r>
              <a:rPr lang="en-US" dirty="0" err="1"/>
              <a:t>njihova</a:t>
            </a:r>
            <a:r>
              <a:rPr lang="en-US" dirty="0"/>
              <a:t> DNK</a:t>
            </a:r>
          </a:p>
        </p:txBody>
      </p:sp>
    </p:spTree>
    <p:extLst>
      <p:ext uri="{BB962C8B-B14F-4D97-AF65-F5344CB8AC3E}">
        <p14:creationId xmlns:p14="http://schemas.microsoft.com/office/powerpoint/2010/main" val="404113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06ED-D7FE-EC02-A51A-F0276C328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Etiopija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24ABD-9B20-8533-DE74-046C2754A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Beta </a:t>
            </a:r>
            <a:r>
              <a:rPr lang="en-US" dirty="0" err="1"/>
              <a:t>izrael</a:t>
            </a:r>
            <a:r>
              <a:rPr lang="en-US" dirty="0"/>
              <a:t> </a:t>
            </a:r>
            <a:r>
              <a:rPr lang="en-US" dirty="0" err="1"/>
              <a:t>zajednica</a:t>
            </a:r>
            <a:endParaRPr lang="en-US" dirty="0"/>
          </a:p>
          <a:p>
            <a:endParaRPr lang="en-US" dirty="0"/>
          </a:p>
          <a:p>
            <a:r>
              <a:rPr lang="en-US" dirty="0"/>
              <a:t>Ne </a:t>
            </a:r>
            <a:r>
              <a:rPr lang="en-US" dirty="0" err="1"/>
              <a:t>zna</a:t>
            </a:r>
            <a:r>
              <a:rPr lang="en-US" dirty="0"/>
              <a:t> se </a:t>
            </a:r>
            <a:r>
              <a:rPr lang="en-US" dirty="0" err="1"/>
              <a:t>odakle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koji </a:t>
            </a:r>
            <a:r>
              <a:rPr lang="en-US" dirty="0" err="1"/>
              <a:t>su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jevrejski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etiopljanski</a:t>
            </a:r>
            <a:endParaRPr lang="en-US" dirty="0"/>
          </a:p>
          <a:p>
            <a:endParaRPr lang="en-US" dirty="0"/>
          </a:p>
          <a:p>
            <a:r>
              <a:rPr lang="en-US" dirty="0"/>
              <a:t>Mora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primili</a:t>
            </a:r>
            <a:r>
              <a:rPr lang="en-US" dirty="0"/>
              <a:t> </a:t>
            </a:r>
            <a:r>
              <a:rPr lang="en-US" dirty="0" err="1"/>
              <a:t>veru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7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18E0C-29C8-BC02-79A5-79AC428A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Jemenski</a:t>
            </a:r>
            <a:r>
              <a:rPr lang="en-US" dirty="0"/>
              <a:t> </a:t>
            </a:r>
            <a:r>
              <a:rPr lang="en-US" dirty="0" err="1"/>
              <a:t>Jevreji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87095-F7C7-A9D7-E310-209906C0B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18DD7-D258-36E9-4833-5C462BCB3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03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1245-821C-5A6B-95CA-C0E9E4BB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 Izrael Indija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A4F27-C7BA-EE81-FC57-E8EDF7194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Uglavnom</a:t>
            </a:r>
            <a:r>
              <a:rPr lang="en-US" dirty="0"/>
              <a:t> </a:t>
            </a:r>
            <a:r>
              <a:rPr lang="en-US" dirty="0" err="1"/>
              <a:t>indijski</a:t>
            </a:r>
            <a:r>
              <a:rPr lang="en-US" dirty="0"/>
              <a:t> DNK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bliskoistocni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Izgleda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trgovci</a:t>
            </a:r>
            <a:r>
              <a:rPr lang="en-US" dirty="0"/>
              <a:t> </a:t>
            </a:r>
            <a:r>
              <a:rPr lang="en-US" dirty="0" err="1"/>
              <a:t>doselili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zenili</a:t>
            </a:r>
            <a:r>
              <a:rPr lang="en-US" dirty="0"/>
              <a:t> </a:t>
            </a:r>
            <a:r>
              <a:rPr lang="en-US" dirty="0" err="1"/>
              <a:t>indijkama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uradile</a:t>
            </a:r>
            <a:r>
              <a:rPr lang="en-US" dirty="0"/>
              <a:t> </a:t>
            </a:r>
            <a:r>
              <a:rPr lang="en-US" dirty="0" err="1"/>
              <a:t>gijur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0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BB95D-1EA9-29B9-5804-95DA433D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0DBCD-9F97-96C2-B360-A53404827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7BC46-05EE-D3D3-D159-F44C9293E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61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4004-8963-48F6-AF2B-B41880CDF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Kineski</a:t>
            </a:r>
            <a:r>
              <a:rPr lang="en-US" dirty="0"/>
              <a:t> </a:t>
            </a:r>
            <a:r>
              <a:rPr lang="en-US" dirty="0" err="1"/>
              <a:t>Jevreji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520A6-60B1-C42C-D804-77E13B1D3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Cisto </a:t>
            </a:r>
            <a:r>
              <a:rPr lang="en-US" dirty="0" err="1"/>
              <a:t>kineski</a:t>
            </a:r>
            <a:r>
              <a:rPr lang="en-US" dirty="0"/>
              <a:t> </a:t>
            </a:r>
            <a:r>
              <a:rPr lang="en-US" dirty="0" err="1"/>
              <a:t>geni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Persijski</a:t>
            </a:r>
            <a:r>
              <a:rPr lang="en-US" dirty="0"/>
              <a:t> </a:t>
            </a:r>
            <a:r>
              <a:rPr lang="en-US" dirty="0" err="1"/>
              <a:t>trgovci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svile</a:t>
            </a:r>
            <a:r>
              <a:rPr lang="en-US" dirty="0"/>
              <a:t> za </a:t>
            </a:r>
            <a:r>
              <a:rPr lang="en-US" dirty="0" err="1"/>
              <a:t>vreme</a:t>
            </a:r>
            <a:r>
              <a:rPr lang="en-US" dirty="0"/>
              <a:t> Song </a:t>
            </a:r>
            <a:r>
              <a:rPr lang="en-US" dirty="0" err="1"/>
              <a:t>dinastije</a:t>
            </a:r>
            <a:r>
              <a:rPr lang="en-US" dirty="0"/>
              <a:t> </a:t>
            </a:r>
            <a:r>
              <a:rPr lang="en-US" dirty="0" err="1"/>
              <a:t>dosli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zenili</a:t>
            </a:r>
            <a:r>
              <a:rPr lang="en-US" dirty="0"/>
              <a:t> se</a:t>
            </a:r>
          </a:p>
        </p:txBody>
      </p:sp>
    </p:spTree>
    <p:extLst>
      <p:ext uri="{BB962C8B-B14F-4D97-AF65-F5344CB8AC3E}">
        <p14:creationId xmlns:p14="http://schemas.microsoft.com/office/powerpoint/2010/main" val="347734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DF8DD7-14D5-6B32-B58E-B6420F1A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Abeceda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DNK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nukleobaze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9B530D-F304-257E-A136-38EAF9068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59645"/>
            <a:ext cx="6780700" cy="5136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189889-6745-141F-DFA1-3A1637033DFD}"/>
              </a:ext>
            </a:extLst>
          </p:cNvPr>
          <p:cNvSpPr txBox="1"/>
          <p:nvPr/>
        </p:nvSpPr>
        <p:spPr>
          <a:xfrm>
            <a:off x="2644346" y="6204606"/>
            <a:ext cx="714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DNK je </a:t>
            </a:r>
            <a:r>
              <a:rPr lang="en-US" dirty="0" err="1"/>
              <a:t>spakovana</a:t>
            </a:r>
            <a:r>
              <a:rPr lang="en-US" dirty="0"/>
              <a:t> u </a:t>
            </a:r>
            <a:r>
              <a:rPr lang="en-US" dirty="0" err="1"/>
              <a:t>hromozome</a:t>
            </a:r>
            <a:r>
              <a:rPr lang="en-US" dirty="0"/>
              <a:t>  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inace</a:t>
            </a:r>
            <a:r>
              <a:rPr lang="en-US" dirty="0"/>
              <a:t> ne bi </a:t>
            </a:r>
            <a:r>
              <a:rPr lang="en-US" dirty="0" err="1"/>
              <a:t>stala</a:t>
            </a:r>
            <a:r>
              <a:rPr lang="en-US" dirty="0"/>
              <a:t> u </a:t>
            </a:r>
            <a:r>
              <a:rPr lang="en-US" dirty="0" err="1"/>
              <a:t>celiju</a:t>
            </a:r>
            <a:r>
              <a:rPr lang="en-US" dirty="0"/>
              <a:t> – </a:t>
            </a:r>
            <a:r>
              <a:rPr lang="en-US" dirty="0" err="1"/>
              <a:t>ima</a:t>
            </a:r>
            <a:r>
              <a:rPr lang="en-US" dirty="0"/>
              <a:t> 2m</a:t>
            </a:r>
          </a:p>
          <a:p>
            <a:r>
              <a:rPr lang="en-US" dirty="0"/>
              <a:t>3 </a:t>
            </a:r>
            <a:r>
              <a:rPr lang="en-US" dirty="0" err="1"/>
              <a:t>milijarde</a:t>
            </a:r>
            <a:r>
              <a:rPr lang="en-US" dirty="0"/>
              <a:t> </a:t>
            </a:r>
            <a:r>
              <a:rPr lang="en-US" dirty="0" err="1"/>
              <a:t>ovih</a:t>
            </a:r>
            <a:r>
              <a:rPr lang="en-US" dirty="0"/>
              <a:t> </a:t>
            </a:r>
            <a:r>
              <a:rPr lang="en-US" dirty="0" err="1"/>
              <a:t>parova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6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6DEB-8F6E-A482-7E43-CF8B8ED1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9117D-2218-0D21-03BB-13529620D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Nemaju</a:t>
            </a:r>
            <a:r>
              <a:rPr lang="en-US" dirty="0"/>
              <a:t> </a:t>
            </a:r>
            <a:r>
              <a:rPr lang="en-US" dirty="0" err="1"/>
              <a:t>veze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Askenazima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Prihvatili</a:t>
            </a:r>
            <a:r>
              <a:rPr lang="en-US" dirty="0"/>
              <a:t> </a:t>
            </a:r>
            <a:r>
              <a:rPr lang="en-US" dirty="0" err="1"/>
              <a:t>veru</a:t>
            </a:r>
            <a:r>
              <a:rPr lang="en-US" dirty="0"/>
              <a:t> u 8. </a:t>
            </a:r>
            <a:r>
              <a:rPr lang="en-US" dirty="0" err="1"/>
              <a:t>veku</a:t>
            </a:r>
            <a:r>
              <a:rPr lang="en-US" dirty="0"/>
              <a:t> – </a:t>
            </a:r>
            <a:r>
              <a:rPr lang="en-US" dirty="0" err="1"/>
              <a:t>njihovi</a:t>
            </a:r>
            <a:r>
              <a:rPr lang="en-US" dirty="0"/>
              <a:t> </a:t>
            </a:r>
            <a:r>
              <a:rPr lang="en-US" dirty="0" err="1"/>
              <a:t>geni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malo</a:t>
            </a:r>
            <a:r>
              <a:rPr lang="en-US" dirty="0"/>
              <a:t>  </a:t>
            </a:r>
            <a:r>
              <a:rPr lang="en-US" dirty="0" err="1"/>
              <a:t>genetskog</a:t>
            </a:r>
            <a:r>
              <a:rPr lang="en-US" dirty="0"/>
              <a:t> </a:t>
            </a:r>
            <a:r>
              <a:rPr lang="en-US" dirty="0" err="1"/>
              <a:t>materijala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tih</a:t>
            </a:r>
            <a:r>
              <a:rPr lang="en-US" dirty="0"/>
              <a:t> </a:t>
            </a:r>
            <a:r>
              <a:rPr lang="en-US" dirty="0" err="1"/>
              <a:t>krajeva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askenaza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59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2EAC-55ED-FD51-8F05-E0905767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Zakljucak</a:t>
            </a:r>
            <a:r>
              <a:rPr lang="en-US" dirty="0"/>
              <a:t> (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moj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CCC12-9DCD-FF72-1DA0-D87FA781C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Bilo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Jevrejina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rodjaci</a:t>
            </a:r>
            <a:r>
              <a:rPr lang="en-US" dirty="0"/>
              <a:t> </a:t>
            </a:r>
            <a:r>
              <a:rPr lang="en-US" dirty="0" err="1"/>
              <a:t>iznad</a:t>
            </a:r>
            <a:r>
              <a:rPr lang="en-US" dirty="0"/>
              <a:t> 5 </a:t>
            </a:r>
            <a:r>
              <a:rPr lang="en-US" dirty="0" err="1"/>
              <a:t>kolena</a:t>
            </a:r>
            <a:endParaRPr lang="en-US" dirty="0"/>
          </a:p>
          <a:p>
            <a:endParaRPr lang="en-US" dirty="0"/>
          </a:p>
          <a:p>
            <a:r>
              <a:rPr lang="en-US" dirty="0"/>
              <a:t>3 </a:t>
            </a:r>
            <a:r>
              <a:rPr lang="en-US" dirty="0" err="1"/>
              <a:t>miliona</a:t>
            </a:r>
            <a:r>
              <a:rPr lang="en-US" dirty="0"/>
              <a:t> </a:t>
            </a:r>
            <a:r>
              <a:rPr lang="en-US" dirty="0" err="1"/>
              <a:t>kod-parova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DNK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 </a:t>
            </a:r>
            <a:r>
              <a:rPr lang="en-US" dirty="0" err="1"/>
              <a:t>isti</a:t>
            </a:r>
            <a:r>
              <a:rPr lang="en-US" dirty="0"/>
              <a:t>, </a:t>
            </a:r>
            <a:r>
              <a:rPr lang="en-US" dirty="0" err="1"/>
              <a:t>sto</a:t>
            </a:r>
            <a:r>
              <a:rPr lang="en-US" dirty="0"/>
              <a:t> je 10 puta vise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nejevreja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Askenazi</a:t>
            </a:r>
            <a:r>
              <a:rPr lang="en-US" dirty="0"/>
              <a:t> </a:t>
            </a:r>
            <a:r>
              <a:rPr lang="en-US" dirty="0" err="1"/>
              <a:t>imaju</a:t>
            </a:r>
            <a:r>
              <a:rPr lang="en-US" dirty="0"/>
              <a:t> 40% </a:t>
            </a:r>
            <a:r>
              <a:rPr lang="en-US" dirty="0" err="1"/>
              <a:t>bliskoistocnih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60% </a:t>
            </a:r>
            <a:r>
              <a:rPr lang="en-US" dirty="0" err="1"/>
              <a:t>evropskih</a:t>
            </a:r>
            <a:r>
              <a:rPr lang="en-US" dirty="0"/>
              <a:t> gena (od </a:t>
            </a:r>
            <a:r>
              <a:rPr lang="en-US" dirty="0" err="1"/>
              <a:t>evropskih</a:t>
            </a:r>
            <a:r>
              <a:rPr lang="en-US" dirty="0"/>
              <a:t> je 80% </a:t>
            </a:r>
            <a:r>
              <a:rPr lang="en-US" dirty="0" err="1"/>
              <a:t>majcinih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10 </a:t>
            </a:r>
            <a:r>
              <a:rPr lang="en-US" dirty="0" err="1"/>
              <a:t>Miliona</a:t>
            </a:r>
            <a:r>
              <a:rPr lang="en-US" dirty="0"/>
              <a:t> </a:t>
            </a:r>
            <a:r>
              <a:rPr lang="en-US" dirty="0" err="1"/>
              <a:t>askenaza</a:t>
            </a:r>
            <a:r>
              <a:rPr lang="en-US" dirty="0"/>
              <a:t> </a:t>
            </a:r>
            <a:r>
              <a:rPr lang="en-US" dirty="0" err="1"/>
              <a:t>potice</a:t>
            </a:r>
            <a:r>
              <a:rPr lang="en-US" dirty="0"/>
              <a:t> od 350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ziveli</a:t>
            </a:r>
            <a:r>
              <a:rPr lang="en-US" dirty="0"/>
              <a:t> pre 600-800 </a:t>
            </a:r>
            <a:r>
              <a:rPr lang="en-US" dirty="0" err="1"/>
              <a:t>godina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90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7954-F1C7-F5DE-80E3-771C26F3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Istrazivanje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4DFE-4CE4-206C-C37C-1026556E2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Kako bi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odgovorili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neka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od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ovih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gorućih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pitanja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tim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od 30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ljudi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-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predvođen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 </a:t>
            </a:r>
            <a:r>
              <a:rPr lang="en-US" b="0" i="0" u="none" strike="noStrike" dirty="0">
                <a:solidFill>
                  <a:srgbClr val="1E1E1E"/>
                </a:solidFill>
                <a:effectLst/>
                <a:latin typeface="Roboto Slab" pitchFamily="2" charset="0"/>
                <a:hlinkClick r:id="rId2"/>
              </a:rPr>
              <a:t>Shai </a:t>
            </a:r>
            <a:r>
              <a:rPr lang="en-US" b="0" i="0" u="none" strike="noStrike" dirty="0" err="1">
                <a:solidFill>
                  <a:srgbClr val="1E1E1E"/>
                </a:solidFill>
                <a:effectLst/>
                <a:latin typeface="Roboto Slab" pitchFamily="2" charset="0"/>
                <a:hlinkClick r:id="rId2"/>
              </a:rPr>
              <a:t>Carmijem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 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Hebrejskog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univerziteta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 </a:t>
            </a:r>
            <a:r>
              <a:rPr lang="en-US" b="0" i="0" u="none" strike="noStrike" dirty="0" err="1">
                <a:solidFill>
                  <a:srgbClr val="1E1E1E"/>
                </a:solidFill>
                <a:effectLst/>
                <a:latin typeface="Roboto Slab" pitchFamily="2" charset="0"/>
                <a:hlinkClick r:id="rId3"/>
              </a:rPr>
              <a:t>Davidom</a:t>
            </a:r>
            <a:r>
              <a:rPr lang="en-US" b="0" i="0" u="none" strike="noStrike" dirty="0">
                <a:solidFill>
                  <a:srgbClr val="1E1E1E"/>
                </a:solidFill>
                <a:effectLst/>
                <a:latin typeface="Roboto Slab" pitchFamily="2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1E1E1E"/>
                </a:solidFill>
                <a:effectLst/>
                <a:latin typeface="Roboto Slab" pitchFamily="2" charset="0"/>
                <a:hlinkClick r:id="rId3"/>
              </a:rPr>
              <a:t>Reichom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 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HMS-a -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analizirao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je DNK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iz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posmrtnih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ostataka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33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osobe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sahranjene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srednjovjekovnom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jevrejskom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groblju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u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Erfurtu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u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Njemačkoj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Erfurtska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srednjovjekovna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jevrejska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zajednica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postojala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između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11.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15.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stoljeća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s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kratkim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prekidom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nakon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masakra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1349.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godine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Povremeno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cvjetala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bila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jedna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od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najvećih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jevrejskih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zajednica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u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Njemačkoj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Nakon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protjerivanja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svih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Jevreja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1454.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godine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grad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izgradio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žitnicu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vrhu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jevrejskog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groblja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05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CE762-BBF2-2909-7DE1-FF36AA710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4"/>
            <a:ext cx="10515600" cy="6492875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Godine 2013.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žitnica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bila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prazna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a grad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dozvolio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njeno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pretvaranje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u parking. To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zahtijevalo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dodatnu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gradnju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arheološka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iskopavanja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u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svrhu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spašavanja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Genetički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tim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dobio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posebnu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dozvolu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od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lokalne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jevrejske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zajednice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koja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istraživačima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omogućila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da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dobiju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DNK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iz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odvojenih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zuba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koji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već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prikupljeni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tokom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iskopavanja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u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svrhu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spašavanja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</a:t>
            </a:r>
          </a:p>
          <a:p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Analiza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otkrila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dvije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različite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podgrupe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unutar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ostataka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: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jednu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većim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bliskoistočnim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porijeklom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koja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može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predstavljati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Jevreje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porijeklom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iz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Zapadne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Njemačke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drugu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većim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istočno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-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centralnoevropskim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porijeklom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 Moderna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aškenaska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populacija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formirala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se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kao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mješavina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ovih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grupa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apsorbovala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je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malo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ili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nimalo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vanjskih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genetskih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uticaja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tokom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600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godina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koje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uslijedile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,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rekli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su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Roboto Slab" pitchFamily="2" charset="0"/>
              </a:rPr>
              <a:t>autori</a:t>
            </a:r>
            <a:r>
              <a:rPr lang="en-US" b="0" i="0" dirty="0">
                <a:solidFill>
                  <a:srgbClr val="1E1E1E"/>
                </a:solidFill>
                <a:effectLst/>
                <a:latin typeface="Roboto Slab" pitchFamily="2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81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76D9-02E9-0F94-6C07-26A46168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550,000 polymorphic markers 611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ljudi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2D17-1829-59FE-20D6-22A35030E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4DAAD-4AD7-209C-A5AF-29D86623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61" y="1652444"/>
            <a:ext cx="7450096" cy="469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0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E6C3-A496-2EA1-B3B3-E3C59562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78FBE-40B0-419B-C784-9F07B9E08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DDD3A-1B52-E4FD-9E28-1CBBE8C0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30" y="494890"/>
            <a:ext cx="9783540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41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aph showing a number of colored triangles&#10;&#10;AI-generated content may be incorrect.">
            <a:extLst>
              <a:ext uri="{FF2B5EF4-FFF2-40B4-BE49-F238E27FC236}">
                <a16:creationId xmlns:a16="http://schemas.microsoft.com/office/drawing/2014/main" id="{1D807292-CBCF-A6D1-6D98-9EE43BD38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6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C22CF-54C5-29E1-E6F8-038799C6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Koji je to </a:t>
            </a:r>
            <a:r>
              <a:rPr lang="en-US" dirty="0" err="1"/>
              <a:t>broj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DC54-1452-6B5A-BDF5-517229761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1880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27% </a:t>
            </a:r>
            <a:r>
              <a:rPr lang="en-US" dirty="0" err="1"/>
              <a:t>marokanskih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 </a:t>
            </a:r>
            <a:r>
              <a:rPr lang="en-US" dirty="0" err="1"/>
              <a:t>potice</a:t>
            </a:r>
            <a:r>
              <a:rPr lang="en-US" dirty="0"/>
              <a:t> od 1 </a:t>
            </a:r>
            <a:r>
              <a:rPr lang="en-US" dirty="0" err="1"/>
              <a:t>zene</a:t>
            </a:r>
            <a:endParaRPr lang="en-US" dirty="0"/>
          </a:p>
          <a:p>
            <a:r>
              <a:rPr lang="en-US" dirty="0"/>
              <a:t>43 % </a:t>
            </a:r>
            <a:r>
              <a:rPr lang="en-US" dirty="0" err="1"/>
              <a:t>tuniskih</a:t>
            </a:r>
            <a:r>
              <a:rPr lang="en-US" dirty="0"/>
              <a:t> od 4 </a:t>
            </a:r>
            <a:r>
              <a:rPr lang="en-US" dirty="0" err="1"/>
              <a:t>zene</a:t>
            </a:r>
            <a:endParaRPr lang="en-US" dirty="0"/>
          </a:p>
          <a:p>
            <a:r>
              <a:rPr lang="en-US" dirty="0"/>
              <a:t>38% </a:t>
            </a:r>
            <a:r>
              <a:rPr lang="en-US" dirty="0" err="1"/>
              <a:t>libijskih</a:t>
            </a:r>
            <a:r>
              <a:rPr lang="en-US" dirty="0"/>
              <a:t> od 1 </a:t>
            </a:r>
            <a:r>
              <a:rPr lang="en-US" dirty="0" err="1"/>
              <a:t>zene</a:t>
            </a:r>
            <a:endParaRPr lang="en-US" dirty="0"/>
          </a:p>
          <a:p>
            <a:r>
              <a:rPr lang="en-US" dirty="0"/>
              <a:t>40% </a:t>
            </a:r>
            <a:r>
              <a:rPr lang="en-US" dirty="0" err="1"/>
              <a:t>askenaza</a:t>
            </a:r>
            <a:r>
              <a:rPr lang="en-US" dirty="0"/>
              <a:t> od 4 </a:t>
            </a:r>
            <a:r>
              <a:rPr lang="en-US" dirty="0" err="1"/>
              <a:t>zene</a:t>
            </a:r>
            <a:endParaRPr lang="en-US" dirty="0"/>
          </a:p>
          <a:p>
            <a:r>
              <a:rPr lang="en-US" dirty="0"/>
              <a:t>Skoro </a:t>
            </a:r>
            <a:r>
              <a:rPr lang="en-US" dirty="0" err="1"/>
              <a:t>svi</a:t>
            </a:r>
            <a:r>
              <a:rPr lang="en-US" dirty="0"/>
              <a:t> </a:t>
            </a:r>
            <a:r>
              <a:rPr lang="en-US" dirty="0" err="1"/>
              <a:t>Koeni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od 1 </a:t>
            </a:r>
            <a:r>
              <a:rPr lang="en-US" dirty="0" err="1"/>
              <a:t>muskarca</a:t>
            </a:r>
            <a:endParaRPr lang="en-US" dirty="0"/>
          </a:p>
          <a:p>
            <a:endParaRPr lang="en-US" dirty="0"/>
          </a:p>
          <a:p>
            <a:r>
              <a:rPr lang="en-US" dirty="0"/>
              <a:t>Ako </a:t>
            </a:r>
            <a:r>
              <a:rPr lang="en-US" dirty="0" err="1"/>
              <a:t>gledamo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od </a:t>
            </a:r>
            <a:r>
              <a:rPr lang="en-US" dirty="0" err="1"/>
              <a:t>egzodusa</a:t>
            </a:r>
            <a:r>
              <a:rPr lang="en-US" dirty="0"/>
              <a:t> </a:t>
            </a:r>
            <a:r>
              <a:rPr lang="en-US" dirty="0" err="1"/>
              <a:t>unazad</a:t>
            </a:r>
            <a:r>
              <a:rPr lang="en-US" dirty="0"/>
              <a:t> 2000 Godina,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deca</a:t>
            </a:r>
            <a:r>
              <a:rPr lang="en-US" dirty="0"/>
              <a:t> </a:t>
            </a:r>
            <a:r>
              <a:rPr lang="en-US" dirty="0" err="1"/>
              <a:t>radjala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20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starosti</a:t>
            </a:r>
            <a:r>
              <a:rPr lang="en-US" dirty="0"/>
              <a:t> – to </a:t>
            </a:r>
            <a:r>
              <a:rPr lang="en-US" dirty="0" err="1"/>
              <a:t>znaci</a:t>
            </a:r>
            <a:r>
              <a:rPr lang="en-US" dirty="0"/>
              <a:t> da </a:t>
            </a:r>
            <a:r>
              <a:rPr lang="en-US" dirty="0" err="1"/>
              <a:t>svi</a:t>
            </a:r>
            <a:r>
              <a:rPr lang="en-US" dirty="0"/>
              <a:t> mi </a:t>
            </a:r>
            <a:r>
              <a:rPr lang="en-US" dirty="0" err="1"/>
              <a:t>imamo</a:t>
            </a:r>
            <a:endParaRPr lang="en-US" dirty="0"/>
          </a:p>
          <a:p>
            <a:pPr marL="0" indent="0" algn="r">
              <a:buNone/>
            </a:pPr>
            <a:r>
              <a:rPr lang="en-US" dirty="0" err="1"/>
              <a:t>predaka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D1AE9-8C7A-6283-C03A-B23E9952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31" y="5357699"/>
            <a:ext cx="6087325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47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53DAB-EC70-BF8B-96CE-F51A7E0A97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625" y="258763"/>
            <a:ext cx="11763375" cy="6462712"/>
          </a:xfrm>
        </p:spPr>
        <p:txBody>
          <a:bodyPr>
            <a:normAutofit fontScale="77500" lnSpcReduction="20000"/>
          </a:bodyPr>
          <a:lstStyle/>
          <a:p>
            <a:pPr algn="l">
              <a:spcBef>
                <a:spcPts val="2250"/>
              </a:spcBef>
              <a:buNone/>
            </a:pP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Postoji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vrlo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malo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osnivačkih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loza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među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Jevrejima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Azerbejdžana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Gruzije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Libije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Mumbaija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Indije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Belmontea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Portugal, a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loze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čine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većinu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mitohondrijskih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haplotipova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U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svim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populacijama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jedna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majka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osnivačica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bila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je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dovoljna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da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objasni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najmanje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40%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savremenih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mitohondrijskih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genoma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</a:p>
          <a:p>
            <a:pPr algn="l">
              <a:spcBef>
                <a:spcPts val="2250"/>
              </a:spcBef>
              <a:buNone/>
            </a:pP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Među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Jevrejima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Tunisa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Kočina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(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južna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Indija),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dvije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majke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osnivačice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čine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30%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mitohondrijskih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genoma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U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bugarskim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turskim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marokanskim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etiopskim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zajednicama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bilo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dokaza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uskom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efektu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osnivačice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Bugarske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turske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marokanske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zajednice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primile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veliki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priliv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jevrejskih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izbjeglica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nakon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španske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inkvizicije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Visok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stepen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raznolikosti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koji se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danas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uočava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vjerovatno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odražava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stepen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raznolikosti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koji je bio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prisutan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među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Jevrejima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Španije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protjerivanja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1492.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godine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Portugala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1496.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godine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</a:p>
          <a:p>
            <a:pPr algn="l">
              <a:spcBef>
                <a:spcPts val="2250"/>
              </a:spcBef>
              <a:buNone/>
            </a:pP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Raznolikost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uočena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među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etiopskim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Jevrejima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odražava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raznolikost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majčinskih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loza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koje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bile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prisutne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tokom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osnivanja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širenja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zajednice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u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istočnoj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Africi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Nasuprot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tome,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iranske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iračke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jemenske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zajednice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pokazuju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stepen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raznolikosti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koji je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srednji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u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odnosu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onaj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uočen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u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drugim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grupama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Sve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zajednice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osnovane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prije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najmanje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2.000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godina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a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mitohondrijski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genotipovi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nisu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u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skladu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događajem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osnivanja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najmanje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šest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majki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osnivačica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u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populacijama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Nijedna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od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ovih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populacija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baš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slična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aškenaskim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Jevrejima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koji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imaju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veliku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savremenu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populacijsku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bazu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ali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relativno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malo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osnivačica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l">
              <a:spcBef>
                <a:spcPts val="2250"/>
              </a:spcBef>
            </a:pP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Uz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dva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izuzetka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sve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populacije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imale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mitohondrijske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genome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bliskoistočnog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porijekla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Etiopski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mitohondrijski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genomi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bili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afričkog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porijekla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a Bene Izrael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indijskog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442661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8C88-3E4C-C045-1634-BBC34FDC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330" y="365125"/>
            <a:ext cx="5904470" cy="1325563"/>
          </a:xfrm>
        </p:spPr>
        <p:txBody>
          <a:bodyPr/>
          <a:lstStyle/>
          <a:p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srba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BE141-7562-85CB-6BAE-3968F7C8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330" y="1825625"/>
            <a:ext cx="5904470" cy="4351338"/>
          </a:xfrm>
        </p:spPr>
        <p:txBody>
          <a:bodyPr/>
          <a:lstStyle/>
          <a:p>
            <a:r>
              <a:rPr lang="en-US" dirty="0"/>
              <a:t>Samo </a:t>
            </a:r>
            <a:r>
              <a:rPr lang="en-US" dirty="0" err="1"/>
              <a:t>kurajbera</a:t>
            </a:r>
            <a:r>
              <a:rPr lang="en-US" dirty="0"/>
              <a:t> </a:t>
            </a:r>
            <a:r>
              <a:rPr lang="en-US" dirty="0" err="1"/>
              <a:t>imamo</a:t>
            </a:r>
            <a:r>
              <a:rPr lang="en-US" dirty="0"/>
              <a:t> 16384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beli</a:t>
            </a:r>
            <a:r>
              <a:rPr lang="en-US" dirty="0"/>
              <a:t> </a:t>
            </a:r>
            <a:r>
              <a:rPr lang="en-US" dirty="0" err="1"/>
              <a:t>orao</a:t>
            </a:r>
            <a:r>
              <a:rPr lang="en-US" dirty="0"/>
              <a:t>, </a:t>
            </a:r>
            <a:r>
              <a:rPr lang="en-US" dirty="0" err="1"/>
              <a:t>bela</a:t>
            </a:r>
            <a:r>
              <a:rPr lang="en-US" dirty="0"/>
              <a:t> </a:t>
            </a:r>
            <a:r>
              <a:rPr lang="en-US" dirty="0" err="1"/>
              <a:t>pcela</a:t>
            </a:r>
            <a:r>
              <a:rPr lang="en-US" dirty="0"/>
              <a:t> - 65536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0E002-BCC6-7C21-CF4B-36313A3BD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05" y="270639"/>
            <a:ext cx="3991532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4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B5FF5-00BF-1FE6-A112-0FD325B4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Goji </a:t>
            </a:r>
            <a:r>
              <a:rPr lang="en-US" dirty="0" err="1"/>
              <a:t>imaju</a:t>
            </a:r>
            <a:r>
              <a:rPr lang="en-US" dirty="0"/>
              <a:t> 46 </a:t>
            </a:r>
            <a:r>
              <a:rPr lang="en-US" dirty="0" err="1"/>
              <a:t>hromozoma</a:t>
            </a:r>
            <a:r>
              <a:rPr lang="en-US" dirty="0"/>
              <a:t> (23 para)</a:t>
            </a:r>
            <a:br>
              <a:rPr lang="en-US" dirty="0"/>
            </a:br>
            <a:r>
              <a:rPr lang="en-US" dirty="0"/>
              <a:t>u </a:t>
            </a:r>
            <a:r>
              <a:rPr lang="en-US" dirty="0" err="1"/>
              <a:t>svakoj</a:t>
            </a:r>
            <a:r>
              <a:rPr lang="en-US" dirty="0"/>
              <a:t> </a:t>
            </a:r>
            <a:r>
              <a:rPr lang="en-US" dirty="0" err="1"/>
              <a:t>celiji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44AFF-6E98-A328-4C88-4C7A97C12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Od </a:t>
            </a:r>
            <a:r>
              <a:rPr lang="en-US" dirty="0" err="1"/>
              <a:t>grckih</a:t>
            </a:r>
            <a:r>
              <a:rPr lang="en-US" dirty="0"/>
              <a:t> </a:t>
            </a:r>
            <a:r>
              <a:rPr lang="en-US" dirty="0" err="1"/>
              <a:t>reci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Hroma-boja</a:t>
            </a:r>
            <a:endParaRPr lang="en-US" dirty="0"/>
          </a:p>
          <a:p>
            <a:r>
              <a:rPr lang="en-US" dirty="0"/>
              <a:t>Soma - </a:t>
            </a:r>
            <a:r>
              <a:rPr lang="en-US" dirty="0" err="1"/>
              <a:t>telo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9208B-B077-EEC7-0486-12EB0AD6E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91" y="1291374"/>
            <a:ext cx="7560552" cy="54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30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BB6C91-409A-6D82-91B3-A98A1C96E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64822"/>
            <a:ext cx="10905066" cy="5328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AB2CA-AB90-0A4F-D782-F4BF26E87548}"/>
              </a:ext>
            </a:extLst>
          </p:cNvPr>
          <p:cNvSpPr txBox="1"/>
          <p:nvPr/>
        </p:nvSpPr>
        <p:spPr>
          <a:xfrm>
            <a:off x="3113902" y="5266062"/>
            <a:ext cx="49179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i </a:t>
            </a:r>
            <a:r>
              <a:rPr lang="en-US" sz="3600" dirty="0" err="1"/>
              <a:t>nisu</a:t>
            </a:r>
            <a:r>
              <a:rPr lang="en-US" sz="3600" dirty="0"/>
              <a:t> </a:t>
            </a:r>
            <a:r>
              <a:rPr lang="en-US" sz="3600" dirty="0" err="1"/>
              <a:t>izumrli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52042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040E-89AD-BD18-DED7-4DC885EE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Kolumbov</a:t>
            </a:r>
            <a:r>
              <a:rPr lang="en-US" dirty="0"/>
              <a:t> DNK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31FA6-3EDF-6519-F745-3CF414F9E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Svi ga </a:t>
            </a:r>
            <a:r>
              <a:rPr lang="en-US" dirty="0" err="1"/>
              <a:t>svojataju</a:t>
            </a:r>
            <a:r>
              <a:rPr lang="en-US" dirty="0"/>
              <a:t> – </a:t>
            </a:r>
            <a:r>
              <a:rPr lang="en-US" dirty="0" err="1"/>
              <a:t>nikad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krocio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tle</a:t>
            </a:r>
            <a:r>
              <a:rPr lang="en-US" dirty="0"/>
              <a:t> </a:t>
            </a:r>
            <a:r>
              <a:rPr lang="en-US" dirty="0" err="1"/>
              <a:t>amerike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Ipak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krvi</a:t>
            </a:r>
            <a:r>
              <a:rPr lang="en-US" dirty="0"/>
              <a:t>, + </a:t>
            </a:r>
            <a:r>
              <a:rPr lang="en-US" dirty="0" err="1"/>
              <a:t>zapadnoevropske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Uporedili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groba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onom</a:t>
            </a:r>
            <a:r>
              <a:rPr lang="en-US" dirty="0"/>
              <a:t> od </a:t>
            </a:r>
            <a:r>
              <a:rPr lang="en-US" dirty="0" err="1"/>
              <a:t>njegovog</a:t>
            </a:r>
            <a:r>
              <a:rPr lang="en-US" dirty="0"/>
              <a:t> brata – </a:t>
            </a:r>
            <a:r>
              <a:rPr lang="en-US" dirty="0" err="1"/>
              <a:t>potvrdili</a:t>
            </a:r>
            <a:r>
              <a:rPr lang="en-US" dirty="0"/>
              <a:t> </a:t>
            </a:r>
            <a:r>
              <a:rPr lang="en-US" dirty="0" err="1"/>
              <a:t>identitet</a:t>
            </a:r>
            <a:endParaRPr lang="en-US" dirty="0"/>
          </a:p>
          <a:p>
            <a:endParaRPr lang="en-US" dirty="0"/>
          </a:p>
          <a:p>
            <a:r>
              <a:rPr lang="en-US" dirty="0"/>
              <a:t>Wiesenthal je </a:t>
            </a:r>
            <a:r>
              <a:rPr lang="en-US" dirty="0" err="1"/>
              <a:t>napisao</a:t>
            </a:r>
            <a:r>
              <a:rPr lang="en-US" dirty="0"/>
              <a:t> </a:t>
            </a:r>
            <a:r>
              <a:rPr lang="en-US" dirty="0" err="1"/>
              <a:t>knjigu</a:t>
            </a:r>
            <a:r>
              <a:rPr lang="en-US" dirty="0"/>
              <a:t> </a:t>
            </a:r>
            <a:r>
              <a:rPr lang="en-US" dirty="0" err="1"/>
              <a:t>Jedro</a:t>
            </a:r>
            <a:r>
              <a:rPr lang="en-US" dirty="0"/>
              <a:t> </a:t>
            </a:r>
            <a:r>
              <a:rPr lang="en-US" dirty="0" err="1"/>
              <a:t>nade</a:t>
            </a:r>
            <a:r>
              <a:rPr lang="en-US" dirty="0"/>
              <a:t> 1977</a:t>
            </a:r>
          </a:p>
        </p:txBody>
      </p:sp>
    </p:spTree>
    <p:extLst>
      <p:ext uri="{BB962C8B-B14F-4D97-AF65-F5344CB8AC3E}">
        <p14:creationId xmlns:p14="http://schemas.microsoft.com/office/powerpoint/2010/main" val="3317358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2FDB46-DD9D-5C28-5954-F47DF4883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965580"/>
            <a:ext cx="5204489" cy="316059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19EFEE-043D-0791-5D22-1DBAF3FF8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817" y="4409960"/>
            <a:ext cx="4508641" cy="111641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NEMA VISE</a:t>
            </a: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2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855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6C7F-5F80-380A-CA11-64DF9DF5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 </a:t>
            </a:r>
            <a:r>
              <a:rPr lang="en-US" dirty="0" err="1"/>
              <a:t>Hromozomi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0AD4D-B7FF-78EF-BD9E-4F020AC3F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Zena XX</a:t>
            </a:r>
          </a:p>
          <a:p>
            <a:r>
              <a:rPr lang="en-US" dirty="0" err="1"/>
              <a:t>Muskarac</a:t>
            </a:r>
            <a:r>
              <a:rPr lang="en-US" dirty="0"/>
              <a:t> XY</a:t>
            </a:r>
          </a:p>
          <a:p>
            <a:endParaRPr lang="en-US" dirty="0"/>
          </a:p>
          <a:p>
            <a:r>
              <a:rPr lang="en-US" dirty="0"/>
              <a:t>Y – </a:t>
            </a:r>
            <a:r>
              <a:rPr lang="en-US" dirty="0" err="1"/>
              <a:t>otac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sina</a:t>
            </a:r>
            <a:r>
              <a:rPr lang="en-US" dirty="0"/>
              <a:t> </a:t>
            </a:r>
            <a:r>
              <a:rPr lang="en-US" dirty="0" err="1"/>
              <a:t>prenosi</a:t>
            </a:r>
            <a:endParaRPr lang="en-US" dirty="0"/>
          </a:p>
          <a:p>
            <a:r>
              <a:rPr lang="en-US" dirty="0"/>
              <a:t>X </a:t>
            </a:r>
            <a:r>
              <a:rPr lang="en-US" dirty="0" err="1"/>
              <a:t>ima</a:t>
            </a:r>
            <a:r>
              <a:rPr lang="en-US" dirty="0"/>
              <a:t> 900 gena ; 3 puta je </a:t>
            </a:r>
            <a:r>
              <a:rPr lang="en-US" dirty="0" err="1"/>
              <a:t>duzi</a:t>
            </a:r>
            <a:r>
              <a:rPr lang="en-US" dirty="0"/>
              <a:t> od Y koji  </a:t>
            </a:r>
            <a:r>
              <a:rPr lang="en-US" dirty="0" err="1"/>
              <a:t>ima</a:t>
            </a:r>
            <a:r>
              <a:rPr lang="en-US" dirty="0"/>
              <a:t> 100 gena</a:t>
            </a:r>
          </a:p>
          <a:p>
            <a:r>
              <a:rPr lang="en-US" dirty="0" err="1"/>
              <a:t>Imamo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23 </a:t>
            </a:r>
            <a:r>
              <a:rPr lang="en-US" dirty="0" err="1"/>
              <a:t>hiljde</a:t>
            </a:r>
            <a:r>
              <a:rPr lang="en-US" dirty="0"/>
              <a:t> gena </a:t>
            </a:r>
            <a:r>
              <a:rPr lang="en-US" dirty="0" err="1"/>
              <a:t>ukupno</a:t>
            </a:r>
            <a:r>
              <a:rPr lang="en-US" dirty="0"/>
              <a:t> u </a:t>
            </a:r>
            <a:r>
              <a:rPr lang="en-US" dirty="0" err="1"/>
              <a:t>genomu</a:t>
            </a:r>
            <a:endParaRPr lang="en-US" dirty="0"/>
          </a:p>
          <a:p>
            <a:endParaRPr lang="en-US" dirty="0"/>
          </a:p>
          <a:p>
            <a:r>
              <a:rPr lang="en-US" b="0" i="0" dirty="0" err="1">
                <a:solidFill>
                  <a:srgbClr val="101418"/>
                </a:solidFill>
                <a:effectLst/>
                <a:latin typeface="Linux Libertine"/>
              </a:rPr>
              <a:t>Mitohondrijski</a:t>
            </a:r>
            <a:r>
              <a:rPr lang="en-US" b="0" i="0" dirty="0">
                <a:solidFill>
                  <a:srgbClr val="101418"/>
                </a:solidFill>
                <a:effectLst/>
                <a:latin typeface="Linux Libertine"/>
              </a:rPr>
              <a:t> </a:t>
            </a:r>
            <a:r>
              <a:rPr lang="en-US" b="0" i="0" dirty="0" err="1">
                <a:solidFill>
                  <a:srgbClr val="101418"/>
                </a:solidFill>
                <a:effectLst/>
                <a:latin typeface="Linux Libertine"/>
              </a:rPr>
              <a:t>genom</a:t>
            </a:r>
            <a:r>
              <a:rPr lang="en-US" dirty="0">
                <a:solidFill>
                  <a:srgbClr val="101418"/>
                </a:solidFill>
                <a:latin typeface="Linux Libertine"/>
              </a:rPr>
              <a:t>  se </a:t>
            </a:r>
            <a:r>
              <a:rPr lang="en-US" dirty="0" err="1">
                <a:solidFill>
                  <a:srgbClr val="101418"/>
                </a:solidFill>
                <a:latin typeface="Linux Libertine"/>
              </a:rPr>
              <a:t>prenosi</a:t>
            </a:r>
            <a:r>
              <a:rPr lang="en-US" dirty="0">
                <a:solidFill>
                  <a:srgbClr val="101418"/>
                </a:solidFill>
                <a:latin typeface="Linux Libertine"/>
              </a:rPr>
              <a:t> </a:t>
            </a:r>
            <a:r>
              <a:rPr lang="en-US" dirty="0"/>
              <a:t>od </a:t>
            </a:r>
            <a:r>
              <a:rPr lang="en-US" dirty="0" err="1"/>
              <a:t>majke</a:t>
            </a:r>
            <a:endParaRPr lang="en-US" dirty="0"/>
          </a:p>
          <a:p>
            <a:endParaRPr lang="en-US" dirty="0"/>
          </a:p>
          <a:p>
            <a:r>
              <a:rPr lang="en-US" dirty="0"/>
              <a:t>Tako se prate </a:t>
            </a:r>
            <a:r>
              <a:rPr lang="en-US" dirty="0" err="1"/>
              <a:t>nasledne</a:t>
            </a:r>
            <a:r>
              <a:rPr lang="en-US" dirty="0"/>
              <a:t> </a:t>
            </a:r>
            <a:r>
              <a:rPr lang="en-US" dirty="0" err="1"/>
              <a:t>osobine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50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7231-7F52-9184-657B-4620FD96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3644C-D9A6-40D2-E004-6B477A0BF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D83FF-53EF-3907-19D7-889BF69316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27" b="7027"/>
          <a:stretch/>
        </p:blipFill>
        <p:spPr>
          <a:xfrm>
            <a:off x="0" y="481914"/>
            <a:ext cx="12192000" cy="58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6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E657-5816-3874-92DE-F3527A77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BCEA4-2774-C501-CC85-E606985CB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36B1A-4871-536F-64A3-8CEDC692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B74BFE-EFF7-4787-6431-EF0EA3B53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E8D23-52ED-FF3B-636E-179D634E345A}"/>
              </a:ext>
            </a:extLst>
          </p:cNvPr>
          <p:cNvSpPr txBox="1"/>
          <p:nvPr/>
        </p:nvSpPr>
        <p:spPr>
          <a:xfrm>
            <a:off x="2146986" y="3227512"/>
            <a:ext cx="6221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Y chromosome major branches </a:t>
            </a:r>
            <a:b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</a:b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(E3b, G, J1, J2, Q, R1a1, and R1b)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0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ADE4-7AFA-53EA-F5DD-40114BB4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Malo </a:t>
            </a:r>
            <a:r>
              <a:rPr lang="en-US" dirty="0" err="1"/>
              <a:t>teorije</a:t>
            </a:r>
            <a:r>
              <a:rPr lang="en-US" dirty="0"/>
              <a:t> o DNK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B4728-EFFE-A4D6-CCD1-2242B208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25778" cy="4351338"/>
          </a:xfrm>
        </p:spPr>
        <p:txBody>
          <a:bodyPr/>
          <a:lstStyle/>
          <a:p>
            <a:r>
              <a:rPr lang="en-US" dirty="0" err="1"/>
              <a:t>Osnivacki</a:t>
            </a:r>
            <a:r>
              <a:rPr lang="en-US" dirty="0"/>
              <a:t> </a:t>
            </a:r>
            <a:r>
              <a:rPr lang="en-US" dirty="0" err="1"/>
              <a:t>dogadjaj</a:t>
            </a:r>
            <a:r>
              <a:rPr lang="en-US" dirty="0"/>
              <a:t> – </a:t>
            </a:r>
            <a:r>
              <a:rPr lang="en-US" dirty="0" err="1"/>
              <a:t>kada</a:t>
            </a:r>
            <a:r>
              <a:rPr lang="en-US" dirty="0"/>
              <a:t> mala </a:t>
            </a:r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donese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genetski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u novo </a:t>
            </a:r>
            <a:r>
              <a:rPr lang="en-US" dirty="0" err="1"/>
              <a:t>okruzenje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Zagusenje</a:t>
            </a:r>
            <a:r>
              <a:rPr lang="en-US" dirty="0"/>
              <a:t> (bottleneck) – </a:t>
            </a:r>
            <a:r>
              <a:rPr lang="en-US" dirty="0" err="1"/>
              <a:t>kada</a:t>
            </a:r>
            <a:r>
              <a:rPr lang="en-US" dirty="0"/>
              <a:t> se </a:t>
            </a:r>
            <a:r>
              <a:rPr lang="en-US" dirty="0" err="1"/>
              <a:t>dramaticno</a:t>
            </a:r>
            <a:r>
              <a:rPr lang="en-US" dirty="0"/>
              <a:t> </a:t>
            </a:r>
            <a:r>
              <a:rPr lang="en-US" dirty="0" err="1"/>
              <a:t>smanji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nosilaca</a:t>
            </a:r>
            <a:r>
              <a:rPr lang="en-US" dirty="0"/>
              <a:t> </a:t>
            </a:r>
            <a:r>
              <a:rPr lang="en-US" dirty="0" err="1"/>
              <a:t>odredjenog</a:t>
            </a:r>
            <a:r>
              <a:rPr lang="en-US" dirty="0"/>
              <a:t> </a:t>
            </a:r>
            <a:r>
              <a:rPr lang="en-US" dirty="0" err="1"/>
              <a:t>koda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43500-C9BA-A668-95D1-2FCA4BBE1D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01" r="17601"/>
          <a:stretch/>
        </p:blipFill>
        <p:spPr>
          <a:xfrm>
            <a:off x="5263978" y="1482210"/>
            <a:ext cx="6572459" cy="49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6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1233-4480-4F9E-DD97-0C6FFB2D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Askenazi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imali</a:t>
            </a:r>
            <a:r>
              <a:rPr lang="en-US" dirty="0"/>
              <a:t> oba </a:t>
            </a:r>
            <a:r>
              <a:rPr lang="en-US" dirty="0" err="1"/>
              <a:t>dogadjaja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2C53D-BD30-B878-D684-B63021D7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632" y="1454923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Osnivacki</a:t>
            </a:r>
            <a:r>
              <a:rPr lang="en-US" dirty="0"/>
              <a:t>  - u </a:t>
            </a:r>
            <a:r>
              <a:rPr lang="en-US" dirty="0" err="1"/>
              <a:t>nemacku</a:t>
            </a:r>
            <a:r>
              <a:rPr lang="en-US" dirty="0"/>
              <a:t> </a:t>
            </a:r>
            <a:r>
              <a:rPr lang="en-US" dirty="0" err="1"/>
              <a:t>dosao</a:t>
            </a:r>
            <a:r>
              <a:rPr lang="en-US" dirty="0"/>
              <a:t>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nosili</a:t>
            </a:r>
            <a:r>
              <a:rPr lang="en-US" dirty="0"/>
              <a:t> </a:t>
            </a:r>
            <a:r>
              <a:rPr lang="en-US" dirty="0" err="1"/>
              <a:t>dalje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istok</a:t>
            </a:r>
            <a:endParaRPr lang="en-US" dirty="0"/>
          </a:p>
          <a:p>
            <a:r>
              <a:rPr lang="en-US" dirty="0" err="1"/>
              <a:t>Zenili</a:t>
            </a:r>
            <a:r>
              <a:rPr lang="en-US" dirty="0"/>
              <a:t> se </a:t>
            </a:r>
            <a:r>
              <a:rPr lang="en-US" dirty="0" err="1"/>
              <a:t>zenama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uradile</a:t>
            </a:r>
            <a:r>
              <a:rPr lang="en-US" dirty="0"/>
              <a:t> </a:t>
            </a:r>
            <a:r>
              <a:rPr lang="en-US" dirty="0" err="1"/>
              <a:t>gijur</a:t>
            </a:r>
            <a:r>
              <a:rPr lang="en-US" dirty="0"/>
              <a:t> – </a:t>
            </a:r>
            <a:r>
              <a:rPr lang="en-US" dirty="0" err="1"/>
              <a:t>kod</a:t>
            </a:r>
            <a:r>
              <a:rPr lang="en-US" dirty="0"/>
              <a:t> od oca middle-eastern od </a:t>
            </a:r>
            <a:r>
              <a:rPr lang="en-US" dirty="0" err="1"/>
              <a:t>majke</a:t>
            </a:r>
            <a:r>
              <a:rPr lang="en-US" dirty="0"/>
              <a:t> </a:t>
            </a:r>
            <a:r>
              <a:rPr lang="en-US" dirty="0" err="1"/>
              <a:t>evropski</a:t>
            </a:r>
            <a:endParaRPr lang="en-US" dirty="0"/>
          </a:p>
          <a:p>
            <a:endParaRPr lang="en-US" dirty="0"/>
          </a:p>
          <a:p>
            <a:r>
              <a:rPr lang="en-US" dirty="0"/>
              <a:t>Bottleneck - </a:t>
            </a:r>
            <a:r>
              <a:rPr lang="en-US" dirty="0" err="1"/>
              <a:t>Pogromi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Holokaust</a:t>
            </a:r>
            <a:endParaRPr lang="en-US" dirty="0"/>
          </a:p>
          <a:p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kuge</a:t>
            </a:r>
            <a:r>
              <a:rPr lang="en-US" dirty="0"/>
              <a:t> </a:t>
            </a:r>
            <a:r>
              <a:rPr lang="en-US" dirty="0" err="1"/>
              <a:t>pobijeni</a:t>
            </a:r>
            <a:r>
              <a:rPr lang="en-US" dirty="0"/>
              <a:t> </a:t>
            </a:r>
            <a:r>
              <a:rPr lang="en-US" dirty="0" err="1"/>
              <a:t>mnogi</a:t>
            </a:r>
            <a:r>
              <a:rPr lang="en-US" dirty="0"/>
              <a:t> – </a:t>
            </a:r>
            <a:r>
              <a:rPr lang="en-US" dirty="0" err="1"/>
              <a:t>ostali</a:t>
            </a:r>
            <a:r>
              <a:rPr lang="en-US" dirty="0"/>
              <a:t> </a:t>
            </a:r>
            <a:r>
              <a:rPr lang="en-US" dirty="0" err="1"/>
              <a:t>oterani</a:t>
            </a:r>
            <a:r>
              <a:rPr lang="en-US" dirty="0"/>
              <a:t> u geta</a:t>
            </a:r>
          </a:p>
          <a:p>
            <a:endParaRPr lang="en-US" dirty="0"/>
          </a:p>
          <a:p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rast</a:t>
            </a:r>
            <a:r>
              <a:rPr lang="en-US" dirty="0"/>
              <a:t> </a:t>
            </a:r>
            <a:r>
              <a:rPr lang="en-US" dirty="0" err="1"/>
              <a:t>populacije</a:t>
            </a:r>
            <a:r>
              <a:rPr lang="en-US" dirty="0"/>
              <a:t> u </a:t>
            </a:r>
            <a:r>
              <a:rPr lang="en-US" dirty="0" err="1"/>
              <a:t>istocnoj</a:t>
            </a:r>
            <a:r>
              <a:rPr lang="en-US" dirty="0"/>
              <a:t> </a:t>
            </a:r>
            <a:r>
              <a:rPr lang="en-US" dirty="0" err="1"/>
              <a:t>evropi</a:t>
            </a:r>
            <a:br>
              <a:rPr lang="en-US" dirty="0"/>
            </a:br>
            <a:r>
              <a:rPr lang="en-US" dirty="0"/>
              <a:t>1500te –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hiljada</a:t>
            </a:r>
            <a:r>
              <a:rPr lang="en-US" dirty="0"/>
              <a:t>;  1900te –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miliona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Zenili</a:t>
            </a:r>
            <a:r>
              <a:rPr lang="en-US" dirty="0"/>
              <a:t> se </a:t>
            </a:r>
            <a:r>
              <a:rPr lang="en-US" dirty="0" err="1"/>
              <a:t>medjusobno</a:t>
            </a:r>
            <a:r>
              <a:rPr lang="en-US" dirty="0"/>
              <a:t>  </a:t>
            </a:r>
            <a:r>
              <a:rPr lang="en-US" dirty="0" err="1"/>
              <a:t>populacijom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, </a:t>
            </a:r>
            <a:r>
              <a:rPr lang="en-US" dirty="0" err="1"/>
              <a:t>prenosili</a:t>
            </a:r>
            <a:r>
              <a:rPr lang="en-US" dirty="0"/>
              <a:t>  Y </a:t>
            </a:r>
            <a:r>
              <a:rPr lang="en-US" dirty="0" err="1"/>
              <a:t>kod</a:t>
            </a:r>
            <a:endParaRPr lang="en-US" dirty="0"/>
          </a:p>
          <a:p>
            <a:r>
              <a:rPr lang="en-US" dirty="0"/>
              <a:t>Bili </a:t>
            </a:r>
            <a:r>
              <a:rPr lang="en-US" dirty="0" err="1"/>
              <a:t>veoma</a:t>
            </a:r>
            <a:r>
              <a:rPr lang="en-US" dirty="0"/>
              <a:t> </a:t>
            </a:r>
            <a:r>
              <a:rPr lang="en-US" dirty="0" err="1"/>
              <a:t>razliciti</a:t>
            </a:r>
            <a:r>
              <a:rPr lang="en-US" dirty="0"/>
              <a:t> </a:t>
            </a:r>
            <a:r>
              <a:rPr lang="en-US" dirty="0" err="1"/>
              <a:t>genetski</a:t>
            </a:r>
            <a:r>
              <a:rPr lang="en-US" dirty="0"/>
              <a:t> od </a:t>
            </a:r>
            <a:r>
              <a:rPr lang="en-US" dirty="0" err="1"/>
              <a:t>okolnog</a:t>
            </a:r>
            <a:r>
              <a:rPr lang="en-US" dirty="0"/>
              <a:t> </a:t>
            </a:r>
            <a:r>
              <a:rPr lang="en-US" dirty="0" err="1"/>
              <a:t>stanovnistva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6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1140</Words>
  <Application>Microsoft Office PowerPoint</Application>
  <PresentationFormat>Widescreen</PresentationFormat>
  <Paragraphs>124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Aptos Display</vt:lpstr>
      <vt:lpstr>Arial</vt:lpstr>
      <vt:lpstr>Cambria</vt:lpstr>
      <vt:lpstr>Georgia</vt:lpstr>
      <vt:lpstr>Google Sans</vt:lpstr>
      <vt:lpstr>Linux Libertine</vt:lpstr>
      <vt:lpstr>Roboto Slab</vt:lpstr>
      <vt:lpstr>Office Theme</vt:lpstr>
      <vt:lpstr>Jevrejski DNK</vt:lpstr>
      <vt:lpstr>Abeceda DNK  4 nukleobaze</vt:lpstr>
      <vt:lpstr>Jevreji i Goji imaju 46 hromozoma (23 para) u svakoj celiji</vt:lpstr>
      <vt:lpstr>Sex Hromozomi </vt:lpstr>
      <vt:lpstr>PowerPoint Presentation</vt:lpstr>
      <vt:lpstr>PowerPoint Presentation</vt:lpstr>
      <vt:lpstr>PowerPoint Presentation</vt:lpstr>
      <vt:lpstr>Malo teorije o DNK</vt:lpstr>
      <vt:lpstr>Askenazi su imali oba dogadjaja</vt:lpstr>
      <vt:lpstr>Mizrahi Jevreji</vt:lpstr>
      <vt:lpstr>Sefardi</vt:lpstr>
      <vt:lpstr>Bolesti karakteristicne za Jevreje</vt:lpstr>
      <vt:lpstr>PowerPoint Presentation</vt:lpstr>
      <vt:lpstr>Askenazi </vt:lpstr>
      <vt:lpstr>Etiopija</vt:lpstr>
      <vt:lpstr>Jemenski Jevreji</vt:lpstr>
      <vt:lpstr>Bene Izrael Indija</vt:lpstr>
      <vt:lpstr>PowerPoint Presentation</vt:lpstr>
      <vt:lpstr>Kineski Jevreji</vt:lpstr>
      <vt:lpstr>Hazari</vt:lpstr>
      <vt:lpstr>Zakljucak (nije moj)</vt:lpstr>
      <vt:lpstr>Istrazivanje</vt:lpstr>
      <vt:lpstr>PowerPoint Presentation</vt:lpstr>
      <vt:lpstr>550,000 polymorphic markers 611 ljudi</vt:lpstr>
      <vt:lpstr>PowerPoint Presentation</vt:lpstr>
      <vt:lpstr>PowerPoint Presentation</vt:lpstr>
      <vt:lpstr>Koji je to broj?</vt:lpstr>
      <vt:lpstr>PowerPoint Presentation</vt:lpstr>
      <vt:lpstr>Kod srba</vt:lpstr>
      <vt:lpstr>PowerPoint Presentation</vt:lpstr>
      <vt:lpstr>Kolumbov DNK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16</cp:revision>
  <dcterms:created xsi:type="dcterms:W3CDTF">2025-05-04T08:19:02Z</dcterms:created>
  <dcterms:modified xsi:type="dcterms:W3CDTF">2025-05-07T14:22:14Z</dcterms:modified>
</cp:coreProperties>
</file>