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19" r:id="rId3"/>
    <p:sldId id="320" r:id="rId4"/>
    <p:sldId id="321" r:id="rId5"/>
    <p:sldId id="322" r:id="rId6"/>
    <p:sldId id="323" r:id="rId7"/>
    <p:sldId id="324" r:id="rId8"/>
    <p:sldId id="325" r:id="rId9"/>
    <p:sldId id="328" r:id="rId10"/>
    <p:sldId id="327" r:id="rId11"/>
    <p:sldId id="326" r:id="rId12"/>
    <p:sldId id="329" r:id="rId13"/>
    <p:sldId id="330" r:id="rId14"/>
    <p:sldId id="331" r:id="rId15"/>
    <p:sldId id="332" r:id="rId16"/>
    <p:sldId id="333" r:id="rId17"/>
    <p:sldId id="334" r:id="rId18"/>
    <p:sldId id="335" r:id="rId19"/>
    <p:sldId id="336" r:id="rId20"/>
    <p:sldId id="337" r:id="rId21"/>
    <p:sldId id="338" r:id="rId22"/>
    <p:sldId id="339" r:id="rId23"/>
    <p:sldId id="340" r:id="rId24"/>
    <p:sldId id="341" r:id="rId25"/>
    <p:sldId id="342" r:id="rId26"/>
    <p:sldId id="343" r:id="rId27"/>
    <p:sldId id="344" r:id="rId28"/>
    <p:sldId id="345" r:id="rId29"/>
    <p:sldId id="346" r:id="rId30"/>
    <p:sldId id="347" r:id="rId31"/>
    <p:sldId id="348" r:id="rId32"/>
    <p:sldId id="349" r:id="rId33"/>
    <p:sldId id="350" r:id="rId34"/>
    <p:sldId id="351" r:id="rId35"/>
    <p:sldId id="352" r:id="rId36"/>
    <p:sldId id="353" r:id="rId37"/>
    <p:sldId id="354" r:id="rId38"/>
    <p:sldId id="355" r:id="rId39"/>
    <p:sldId id="356" r:id="rId40"/>
    <p:sldId id="357" r:id="rId41"/>
    <p:sldId id="358" r:id="rId42"/>
    <p:sldId id="359" r:id="rId43"/>
    <p:sldId id="360" r:id="rId44"/>
    <p:sldId id="361" r:id="rId45"/>
    <p:sldId id="362" r:id="rId46"/>
    <p:sldId id="363" r:id="rId47"/>
    <p:sldId id="364" r:id="rId4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5272"/>
    <a:srgbClr val="00246C"/>
    <a:srgbClr val="0036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51" autoAdjust="0"/>
    <p:restoredTop sz="94660"/>
  </p:normalViewPr>
  <p:slideViewPr>
    <p:cSldViewPr snapToGrid="0">
      <p:cViewPr varScale="1">
        <p:scale>
          <a:sx n="56" d="100"/>
          <a:sy n="56" d="100"/>
        </p:scale>
        <p:origin x="1196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39DDD35-EF60-4109-9B33-58AF6E66C0E2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236DE46-6809-4812-92D9-87DB1C90D79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53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DD35-EF60-4109-9B33-58AF6E66C0E2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DE46-6809-4812-92D9-87DB1C90D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308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DD35-EF60-4109-9B33-58AF6E66C0E2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DE46-6809-4812-92D9-87DB1C90D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089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DD35-EF60-4109-9B33-58AF6E66C0E2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DE46-6809-4812-92D9-87DB1C90D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29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39DDD35-EF60-4109-9B33-58AF6E66C0E2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236DE46-6809-4812-92D9-87DB1C90D79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9953552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DD35-EF60-4109-9B33-58AF6E66C0E2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DE46-6809-4812-92D9-87DB1C90D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3676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DD35-EF60-4109-9B33-58AF6E66C0E2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DE46-6809-4812-92D9-87DB1C90D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7740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DD35-EF60-4109-9B33-58AF6E66C0E2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DE46-6809-4812-92D9-87DB1C90D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396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DDD35-EF60-4109-9B33-58AF6E66C0E2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DE46-6809-4812-92D9-87DB1C90D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07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C39DDD35-EF60-4109-9B33-58AF6E66C0E2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236DE46-6809-4812-92D9-87DB1C90D79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676751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C39DDD35-EF60-4109-9B33-58AF6E66C0E2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236DE46-6809-4812-92D9-87DB1C90D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296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39DDD35-EF60-4109-9B33-58AF6E66C0E2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236DE46-6809-4812-92D9-87DB1C90D79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078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2943" y="1068755"/>
            <a:ext cx="6273998" cy="4720490"/>
          </a:xfrm>
        </p:spPr>
        <p:txBody>
          <a:bodyPr>
            <a:normAutofit/>
          </a:bodyPr>
          <a:lstStyle/>
          <a:p>
            <a:pPr algn="l"/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 NE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en-US" sz="3600" dirty="0" err="1">
                <a:solidFill>
                  <a:srgbClr val="2A1A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pitanja</a:t>
            </a:r>
            <a:endParaRPr lang="en-US" sz="3600" dirty="0">
              <a:solidFill>
                <a:srgbClr val="2A1A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4286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7200" dirty="0">
                <a:solidFill>
                  <a:srgbClr val="2A1A00"/>
                </a:solidFill>
                <a:latin typeface="Impact" panose="020B0806030902050204" pitchFamily="34" charset="0"/>
              </a:rPr>
              <a:t>5</a:t>
            </a:r>
            <a:endParaRPr lang="en-US" sz="7200" dirty="0">
              <a:solidFill>
                <a:srgbClr val="2A1A0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6581774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ilboa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prva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prestonica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jevrejske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kraljevine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Izrael</a:t>
            </a:r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1745168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3600" dirty="0">
                <a:solidFill>
                  <a:srgbClr val="2A1A00"/>
                </a:solidFill>
              </a:rPr>
              <a:t>DA</a:t>
            </a:r>
            <a:endParaRPr lang="en-US" sz="3600" dirty="0">
              <a:solidFill>
                <a:srgbClr val="2A1A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4826000" y="193039"/>
            <a:ext cx="7193280" cy="6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narodu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počelo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širiti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verovanje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bi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jedan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kralj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ratnik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bio u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stanju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ujedini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plemena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stvori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vojsku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oslobodi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zemlju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neprijatelja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sr-Latn-RS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„ja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aul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zemljoradnik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ilboa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plemena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enjamin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oslali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 da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potražim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očeve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mazge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zalutale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ožeš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 mi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reći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kako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nađem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?” </a:t>
            </a:r>
            <a:endParaRPr lang="sr-Latn-RS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amuela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zadivila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snažna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energična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pojava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mladićeva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mu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reče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„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brini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mazge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jer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suđeno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postaneš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kralj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zraela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  <a:p>
            <a:pPr algn="l"/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amuel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sazvao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skupštinu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starešina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iopa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predložio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se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aul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izabere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kralja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ovaj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bio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pozdravljen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oduševljenim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uzvicima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„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iveo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kralj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!” </a:t>
            </a:r>
          </a:p>
          <a:p>
            <a:pPr algn="l"/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ilboa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grad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aulov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postao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prestonica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jevrejske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kraljevine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39761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7200" dirty="0">
                <a:solidFill>
                  <a:srgbClr val="2A1A00"/>
                </a:solidFill>
                <a:latin typeface="Impact" panose="020B0806030902050204" pitchFamily="34" charset="0"/>
              </a:rPr>
              <a:t>6</a:t>
            </a:r>
            <a:endParaRPr lang="en-US" sz="7200" dirty="0">
              <a:solidFill>
                <a:srgbClr val="2A1A0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6581774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ralj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avid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uzviknuo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:”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sine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bsalome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?”</a:t>
            </a:r>
          </a:p>
          <a:p>
            <a:endParaRPr lang="en-US" sz="2400" dirty="0"/>
          </a:p>
          <a:p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9189827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3600" dirty="0">
                <a:solidFill>
                  <a:srgbClr val="2A1A00"/>
                </a:solidFill>
              </a:rPr>
              <a:t>NE</a:t>
            </a:r>
            <a:endParaRPr lang="en-US" sz="3600" dirty="0">
              <a:solidFill>
                <a:srgbClr val="2A1A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4826000" y="193039"/>
            <a:ext cx="7193280" cy="6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arod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podelio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dve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grupe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jedna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avida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druga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bsaloma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rasplamsao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građanski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rat u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kojem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kraljeve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snage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najzad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pobedile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oav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zapovednik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avidove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vojske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gonio je </a:t>
            </a:r>
            <a:r>
              <a:rPr lang="sr-Latn-R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bsalomovu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vojsku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stigao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blizu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šume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frajim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bsalom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mu je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umakao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jahao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kroz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gustu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šumu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njegova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duga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kosa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zakačila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grane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jednog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drveta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tako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visio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sve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oav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nije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našao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ubio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trima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strelama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skoro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posle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toga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ugušena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pobuna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kralj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mogao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slavi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svoju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pobedu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kada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sr-Latn-R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avidu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javljena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 o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smrti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njegovog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sina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uzviknuo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od bola:”</a:t>
            </a:r>
            <a:r>
              <a:rPr lang="sr-Latn-R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sine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sine </a:t>
            </a:r>
            <a:r>
              <a:rPr lang="sr-Latn-R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bsalome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voleo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bih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umro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 </a:t>
            </a:r>
            <a:r>
              <a:rPr lang="en-US" sz="22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tebe</a:t>
            </a:r>
            <a:r>
              <a:rPr lang="en-US" sz="22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!”</a:t>
            </a:r>
          </a:p>
        </p:txBody>
      </p:sp>
    </p:spTree>
    <p:extLst>
      <p:ext uri="{BB962C8B-B14F-4D97-AF65-F5344CB8AC3E}">
        <p14:creationId xmlns:p14="http://schemas.microsoft.com/office/powerpoint/2010/main" val="37535431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en-US" sz="7200" dirty="0">
                <a:solidFill>
                  <a:srgbClr val="2A1A00"/>
                </a:solidFill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6581774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Solomon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egip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anku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en-US" sz="2400" dirty="0"/>
          </a:p>
          <a:p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13764835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3600" dirty="0">
                <a:solidFill>
                  <a:srgbClr val="2A1A00"/>
                </a:solidFill>
              </a:rPr>
              <a:t>DA</a:t>
            </a:r>
            <a:endParaRPr lang="en-US" sz="3600" dirty="0">
              <a:solidFill>
                <a:srgbClr val="2A1A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4946048" y="2321559"/>
            <a:ext cx="7193280" cy="22148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olomon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ženidbom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povezao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vladajućom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kućom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gipta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njegovih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žena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kći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egipatskog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kralja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16159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7200" dirty="0">
                <a:solidFill>
                  <a:srgbClr val="2A1A00"/>
                </a:solidFill>
                <a:latin typeface="Impact" panose="020B0806030902050204" pitchFamily="34" charset="0"/>
              </a:rPr>
              <a:t>8</a:t>
            </a:r>
            <a:endParaRPr lang="en-US" sz="7200" dirty="0">
              <a:solidFill>
                <a:srgbClr val="2A1A0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6581774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udeji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živelo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moralnije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kraljevini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zrael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sz="2400" dirty="0"/>
          </a:p>
          <a:p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7194008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3600" dirty="0">
                <a:solidFill>
                  <a:srgbClr val="2A1A00"/>
                </a:solidFill>
              </a:rPr>
              <a:t>DA</a:t>
            </a:r>
            <a:endParaRPr lang="en-US" sz="3600" dirty="0">
              <a:solidFill>
                <a:srgbClr val="2A1A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4819531" y="726439"/>
            <a:ext cx="7193280" cy="22148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ropork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obraćajući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lakomislenim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ženama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zraela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uzviknuo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je:„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ujte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reč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vi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krave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debele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krivo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činite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ubogima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satirete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siromahe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vi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govorite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muževima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»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dajte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još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pijemo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 —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doći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kada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vas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oterati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izgnanstvo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...” </a:t>
            </a:r>
          </a:p>
          <a:p>
            <a:pPr algn="l"/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smatrao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se u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udeji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živi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čistije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kraljevini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zrael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proricao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da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narod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izgnan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zemlje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154777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7200" dirty="0">
                <a:solidFill>
                  <a:srgbClr val="2A1A00"/>
                </a:solidFill>
                <a:latin typeface="Impact" panose="020B0806030902050204" pitchFamily="34" charset="0"/>
              </a:rPr>
              <a:t>9</a:t>
            </a:r>
            <a:endParaRPr lang="en-US" sz="7200" dirty="0">
              <a:solidFill>
                <a:srgbClr val="2A1A0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6581774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rvi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hram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izgoreo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586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godine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p.n.e</a:t>
            </a:r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/>
          </a:p>
          <a:p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11795745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3600" dirty="0">
                <a:solidFill>
                  <a:srgbClr val="2A1A00"/>
                </a:solidFill>
              </a:rPr>
              <a:t>DA</a:t>
            </a:r>
            <a:endParaRPr lang="en-US" sz="3600" dirty="0">
              <a:solidFill>
                <a:srgbClr val="2A1A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4819531" y="726439"/>
            <a:ext cx="7193280" cy="383540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avilonci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probili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zid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upali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grad;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nastalo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ubijanje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pljačkanje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paljenje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kuća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opštem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metežu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izgoreo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veličanstveni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hram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rvo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razorenje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svetog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erusalima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desilo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586.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godine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sećanje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taj dan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obeležava se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av.</a:t>
            </a:r>
          </a:p>
        </p:txBody>
      </p:sp>
    </p:spTree>
    <p:extLst>
      <p:ext uri="{BB962C8B-B14F-4D97-AF65-F5344CB8AC3E}">
        <p14:creationId xmlns:p14="http://schemas.microsoft.com/office/powerpoint/2010/main" val="10386506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en-US" sz="7200" dirty="0">
                <a:solidFill>
                  <a:srgbClr val="2A1A00"/>
                </a:solidFill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6581774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Kada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bog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rekao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Avramu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„idi iz zemlje svoje i od roda svojega u zemlju koju ću ti ja pokazati!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 Avram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oti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gipat</a:t>
            </a:r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28173940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7200" dirty="0">
                <a:solidFill>
                  <a:srgbClr val="2A1A00"/>
                </a:solidFill>
                <a:latin typeface="Impact" panose="020B0806030902050204" pitchFamily="34" charset="0"/>
              </a:rPr>
              <a:t>10</a:t>
            </a:r>
            <a:endParaRPr lang="en-US" sz="7200" dirty="0">
              <a:solidFill>
                <a:srgbClr val="2A1A0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6920832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Prema Tori 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svak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desete godina svojim dužnicima oprašataju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dugove</a:t>
            </a:r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/>
          </a:p>
          <a:p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33916716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3600" dirty="0">
                <a:solidFill>
                  <a:srgbClr val="2A1A00"/>
                </a:solidFill>
              </a:rPr>
              <a:t>NE</a:t>
            </a:r>
            <a:endParaRPr lang="en-US" sz="3600" dirty="0">
              <a:solidFill>
                <a:srgbClr val="2A1A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4946048" y="1704339"/>
            <a:ext cx="7193280" cy="3449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propisima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svaka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godina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abatska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godina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toku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godine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zemljoposednici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prepuste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sirotinji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polja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vinograde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zajmodavci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oprost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dugove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6217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7200" dirty="0">
                <a:solidFill>
                  <a:srgbClr val="2A1A00"/>
                </a:solidFill>
                <a:latin typeface="Impact" panose="020B0806030902050204" pitchFamily="34" charset="0"/>
              </a:rPr>
              <a:t>11</a:t>
            </a:r>
            <a:endParaRPr lang="en-US" sz="7200" dirty="0">
              <a:solidFill>
                <a:srgbClr val="2A1A0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6581774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bela</a:t>
            </a:r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/>
          </a:p>
          <a:p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35760145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3600" dirty="0">
                <a:solidFill>
                  <a:srgbClr val="2A1A00"/>
                </a:solidFill>
              </a:rPr>
              <a:t>NE</a:t>
            </a:r>
            <a:endParaRPr lang="en-US" sz="3600" dirty="0">
              <a:solidFill>
                <a:srgbClr val="2A1A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4819531" y="190499"/>
            <a:ext cx="7193280" cy="3449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drugu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sinove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kćeri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jihove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porodice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postepeno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razvijale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plemena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odnosi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među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njima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divlji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među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životinjama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ači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pobeđivali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tlačili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slabije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zemlji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pravde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pravičnosti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idevši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odlučio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zemlju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poplavi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uništi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loša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divlja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pokolenja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 bi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zamenio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boljom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vrstom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ljudi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želeo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spase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oaha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jedinog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pravednika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reče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sagradi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kovčeg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se u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njega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zatvori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članovima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porodice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parom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živih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bića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svih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vrsta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2912514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7200" dirty="0">
                <a:solidFill>
                  <a:srgbClr val="2A1A00"/>
                </a:solidFill>
                <a:latin typeface="Impact" panose="020B0806030902050204" pitchFamily="34" charset="0"/>
              </a:rPr>
              <a:t>12</a:t>
            </a:r>
            <a:endParaRPr lang="en-US" sz="7200" dirty="0">
              <a:solidFill>
                <a:srgbClr val="2A1A0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6798912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Stih 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kako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ćemo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pevati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pesmu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gospodnju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zemlji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tuđoj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Jevreji su pevali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egipatskom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ropstvu</a:t>
            </a:r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18972257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3600" dirty="0">
                <a:solidFill>
                  <a:srgbClr val="2A1A00"/>
                </a:solidFill>
              </a:rPr>
              <a:t>NE</a:t>
            </a:r>
            <a:endParaRPr lang="en-US" sz="3600" dirty="0">
              <a:solidFill>
                <a:srgbClr val="2A1A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4819531" y="1306286"/>
            <a:ext cx="7193280" cy="366195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vodama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vavilonskom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sedimo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plačemo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sećajući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vrbe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sred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njega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vešamo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harfe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aši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osvajači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zahtevaju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pevamo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pesme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naše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kako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ćemo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pevati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pesmu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gospodnju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zemlji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tuđoj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zaboravim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erusalime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neka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 se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osuši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desnica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999674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7200" dirty="0">
                <a:solidFill>
                  <a:srgbClr val="2A1A00"/>
                </a:solidFill>
                <a:latin typeface="Impact" panose="020B0806030902050204" pitchFamily="34" charset="0"/>
              </a:rPr>
              <a:t>13</a:t>
            </a:r>
            <a:endParaRPr lang="en-US" sz="7200" dirty="0">
              <a:solidFill>
                <a:srgbClr val="2A1A0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6581774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amari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tovali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zakone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ore</a:t>
            </a:r>
          </a:p>
          <a:p>
            <a:pPr algn="l"/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123751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3600" dirty="0">
                <a:solidFill>
                  <a:srgbClr val="2A1A00"/>
                </a:solidFill>
              </a:rPr>
              <a:t>DA</a:t>
            </a:r>
            <a:endParaRPr lang="en-US" sz="3600" dirty="0">
              <a:solidFill>
                <a:srgbClr val="2A1A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4819531" y="381726"/>
            <a:ext cx="7193280" cy="628323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amarićani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tražili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erubabela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zajednički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podignu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hram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erubabel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odbio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jer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smatrao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polujevrejima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tada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optužili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evreje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persijskoj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upravi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tvrdeći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kuju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zaveru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protiv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kralja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pripremaju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oslobođenje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erusalima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rađevinski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radovi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prekinuti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godina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nastavljani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rošlo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dakle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ukupno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godina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razaranja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prvog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izgradnje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drugog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rama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amarićani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kojima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bio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uskraćen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pristup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jevrejsku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zajednicu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sagradili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sopstveni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hram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planini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erizim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blizini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ihema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smatrali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svetom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njihovi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običaji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drukčiji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uvek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ostali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neprijateljski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raspoloženi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prema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jevrejskom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narodu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325327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7200" dirty="0">
                <a:solidFill>
                  <a:srgbClr val="2A1A00"/>
                </a:solidFill>
                <a:latin typeface="Impact" panose="020B0806030902050204" pitchFamily="34" charset="0"/>
              </a:rPr>
              <a:t>14</a:t>
            </a:r>
            <a:endParaRPr lang="en-US" sz="7200" dirty="0">
              <a:solidFill>
                <a:srgbClr val="2A1A0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7042752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ruga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knjiga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ore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emot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opisuje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ropstvo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giptu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izbavljenje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pod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ojsijem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/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6534757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3600" dirty="0">
                <a:solidFill>
                  <a:srgbClr val="2A1A00"/>
                </a:solidFill>
              </a:rPr>
              <a:t>DA</a:t>
            </a:r>
            <a:endParaRPr lang="en-US" sz="3600" dirty="0">
              <a:solidFill>
                <a:srgbClr val="2A1A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4819531" y="2487023"/>
            <a:ext cx="7193280" cy="24100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emot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opisuje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ropstvo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giptu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izbavljenje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pod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ojsijem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sadrži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zapovesti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inaju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druge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važne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propise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ore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4342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3600" dirty="0">
                <a:solidFill>
                  <a:srgbClr val="2A1A00"/>
                </a:solidFill>
              </a:rPr>
              <a:t>DA</a:t>
            </a:r>
            <a:endParaRPr lang="en-US" sz="3600" dirty="0">
              <a:solidFill>
                <a:srgbClr val="2A1A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4946048" y="388621"/>
            <a:ext cx="6920831" cy="54604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redanje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kazuje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se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jednom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prilikom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pojavio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vramu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rekao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mu:„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zemlje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svojega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zemlju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pokazati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učiniću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tebe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velik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narod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blagosloven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među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narodima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sveta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vram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prošao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anaan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došao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gipat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gipta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hteo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mu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otme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ženu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pa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zbog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toga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svojima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napusti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zemlju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astanili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jugu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anaana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blizu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ebrona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9492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7200" dirty="0">
                <a:solidFill>
                  <a:srgbClr val="2A1A00"/>
                </a:solidFill>
                <a:latin typeface="Impact" panose="020B0806030902050204" pitchFamily="34" charset="0"/>
              </a:rPr>
              <a:t>15</a:t>
            </a:r>
            <a:endParaRPr lang="en-US" sz="7200" dirty="0">
              <a:solidFill>
                <a:srgbClr val="2A1A0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7042752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leksandar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akedonski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posetio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jerusalimski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hram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prineo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žrtvu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evreja</a:t>
            </a:r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16314924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3600" dirty="0">
                <a:solidFill>
                  <a:srgbClr val="2A1A00"/>
                </a:solidFill>
              </a:rPr>
              <a:t>DA</a:t>
            </a:r>
            <a:endParaRPr lang="en-US" sz="3600" dirty="0">
              <a:solidFill>
                <a:srgbClr val="2A1A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4819531" y="1562463"/>
            <a:ext cx="7193280" cy="24100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ušao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erusalim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leksandar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posetio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ram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prineo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žrtvu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evreja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znak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priznanja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mu se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dobrovoljno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podvrgli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leksandar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evrejima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ostavio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slobode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uživali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pod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persijskom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upravom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bi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izrazili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zahvalnost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širokogrudost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velikog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osvajača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dečacima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rođenim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godine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leksandar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endParaRPr lang="en-US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2414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7200" dirty="0">
                <a:solidFill>
                  <a:srgbClr val="2A1A00"/>
                </a:solidFill>
                <a:latin typeface="Impact" panose="020B0806030902050204" pitchFamily="34" charset="0"/>
              </a:rPr>
              <a:t>16</a:t>
            </a:r>
            <a:endParaRPr lang="en-US" sz="7200" dirty="0">
              <a:solidFill>
                <a:srgbClr val="2A1A0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7042752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leksandar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akedonski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posetio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rvi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jerusalimski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hram</a:t>
            </a:r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/>
          </a:p>
          <a:p>
            <a:pPr algn="l"/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34987779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3600" dirty="0">
                <a:solidFill>
                  <a:srgbClr val="2A1A00"/>
                </a:solidFill>
              </a:rPr>
              <a:t>NE</a:t>
            </a:r>
            <a:endParaRPr lang="en-US" sz="3600" dirty="0">
              <a:solidFill>
                <a:srgbClr val="2A1A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4819531" y="2381431"/>
            <a:ext cx="7193280" cy="20951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ušao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erusalim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leksandar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posetio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ram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prineo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žrtvu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evreja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vreme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rugog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hrama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332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godine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3540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7200" dirty="0">
                <a:solidFill>
                  <a:srgbClr val="2A1A00"/>
                </a:solidFill>
                <a:latin typeface="Impact" panose="020B0806030902050204" pitchFamily="34" charset="0"/>
              </a:rPr>
              <a:t>17</a:t>
            </a:r>
            <a:endParaRPr lang="en-US" sz="7200" dirty="0">
              <a:solidFill>
                <a:srgbClr val="2A1A0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7042752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ompej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vođa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jake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rimske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armije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osvojio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erusalim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63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godine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/>
          </a:p>
          <a:p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8344261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3600" dirty="0">
                <a:solidFill>
                  <a:srgbClr val="2A1A00"/>
                </a:solidFill>
              </a:rPr>
              <a:t>DA</a:t>
            </a:r>
            <a:endParaRPr lang="en-US" sz="3600" dirty="0">
              <a:solidFill>
                <a:srgbClr val="2A1A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4819531" y="597263"/>
            <a:ext cx="7193280" cy="59762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ošto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osvojio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iriju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ompej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svojom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vojskom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zadržao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amasku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glavnom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irije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granici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alestine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pripremama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osvajanje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judejske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zemlje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došla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mu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braća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irkan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ristobul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zamolila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odluči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njih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dvojice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pravo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presto.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ompej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obećao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odgovor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kasnije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saopštiti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 u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međuvremenu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naredio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svojim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legijama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krenu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udeju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erusalim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utvrđenja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rama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zauzeti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baš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kipur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kada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narod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bio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okupljen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ramu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sveštenstvo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zaokupljeno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službom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63.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godine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p.n.e.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nezavisna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kraljevina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monejaca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pošto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postojala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jedva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 </a:t>
            </a:r>
            <a:r>
              <a:rPr lang="en-US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godina</a:t>
            </a:r>
            <a:r>
              <a:rPr lang="en-US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8576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7200" dirty="0">
                <a:solidFill>
                  <a:srgbClr val="2A1A00"/>
                </a:solidFill>
                <a:latin typeface="Impact" panose="020B0806030902050204" pitchFamily="34" charset="0"/>
              </a:rPr>
              <a:t>18</a:t>
            </a:r>
            <a:endParaRPr lang="en-US" sz="7200" dirty="0">
              <a:solidFill>
                <a:srgbClr val="2A1A0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7042752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613.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 odbili da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prime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hrišćansku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izgnani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panije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/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2051499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3600" dirty="0">
                <a:solidFill>
                  <a:srgbClr val="2A1A00"/>
                </a:solidFill>
              </a:rPr>
              <a:t>DA</a:t>
            </a:r>
            <a:endParaRPr lang="en-US" sz="3600" dirty="0">
              <a:solidFill>
                <a:srgbClr val="2A1A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4819531" y="1306286"/>
            <a:ext cx="7193280" cy="3751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613.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izebut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izdao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naredbu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se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izgnaju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panije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odbiju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prime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hrišćansku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edan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toledskih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crkvenih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sabora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doneo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kasnije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odluku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ukidanju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prisilnog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pokrštavanja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evreja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istoj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odluci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morali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međutim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ostanu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hrišćani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već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ranije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pokrstili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svako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njihovo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verolomstvo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teško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kažnjavalo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334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7200" dirty="0">
                <a:solidFill>
                  <a:srgbClr val="2A1A00"/>
                </a:solidFill>
                <a:latin typeface="Impact" panose="020B0806030902050204" pitchFamily="34" charset="0"/>
              </a:rPr>
              <a:t>19</a:t>
            </a:r>
            <a:endParaRPr lang="en-US" sz="7200" dirty="0">
              <a:solidFill>
                <a:srgbClr val="2A1A0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7042752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abin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eršon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uveo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pravila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mogu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imati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enu</a:t>
            </a:r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38550548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3600" dirty="0">
                <a:solidFill>
                  <a:srgbClr val="2A1A00"/>
                </a:solidFill>
              </a:rPr>
              <a:t>DA</a:t>
            </a:r>
            <a:endParaRPr lang="en-US" sz="3600" dirty="0">
              <a:solidFill>
                <a:srgbClr val="2A1A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4819531" y="1306286"/>
            <a:ext cx="7193280" cy="3751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Rabin Geršon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izdao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nova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pravila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takanot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prilagođena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životnim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uslovima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evreja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vropi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pravilima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evrejima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zabranjeno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imaju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više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žene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u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vreme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evrejima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pod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izvesnim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uslovima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dopušteno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uzmu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drugu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ženu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još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života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prve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933805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7200" dirty="0">
                <a:solidFill>
                  <a:srgbClr val="2A1A00"/>
                </a:solidFill>
                <a:latin typeface="Impact" panose="020B0806030902050204" pitchFamily="34" charset="0"/>
              </a:rPr>
              <a:t>2</a:t>
            </a:r>
            <a:endParaRPr lang="en-US" sz="7200" dirty="0">
              <a:solidFill>
                <a:srgbClr val="2A1A0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6581774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Bebu Mojsija je dojila faraonova ćerka</a:t>
            </a:r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16659853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7200" dirty="0">
                <a:solidFill>
                  <a:srgbClr val="2A1A00"/>
                </a:solidFill>
                <a:latin typeface="Impact" panose="020B0806030902050204" pitchFamily="34" charset="0"/>
              </a:rPr>
              <a:t>20</a:t>
            </a:r>
            <a:endParaRPr lang="en-US" sz="7200" dirty="0">
              <a:solidFill>
                <a:srgbClr val="2A1A0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7042752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azdaj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ibn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aprut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bio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ministar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anbulskom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kalifatu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/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337113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3600" dirty="0">
                <a:solidFill>
                  <a:srgbClr val="2A1A00"/>
                </a:solidFill>
              </a:rPr>
              <a:t>NE</a:t>
            </a:r>
            <a:endParaRPr lang="en-US" sz="3600" dirty="0">
              <a:solidFill>
                <a:srgbClr val="2A1A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4946048" y="493486"/>
            <a:ext cx="7193280" cy="52062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10.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obrazovan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kalifat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ordo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glavnim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gradom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rugi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veliki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gradovi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kalifata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evilja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ranada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ucena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ekada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glavni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zapadnih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oledo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takođe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pripadao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arapskom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kalifatu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ordo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kalif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među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ministrima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jednog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evrejina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azdaja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ibn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apruta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bio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velik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lingvist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dobar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poznavalac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medicine.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oslanici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mnogih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država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često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posećivali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ordo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pregovarali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vladom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kalifa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posredovanje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azdaja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ibn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apruta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234725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7200" dirty="0">
                <a:solidFill>
                  <a:srgbClr val="2A1A00"/>
                </a:solidFill>
                <a:latin typeface="Impact" panose="020B0806030902050204" pitchFamily="34" charset="0"/>
              </a:rPr>
              <a:t>21</a:t>
            </a:r>
            <a:endParaRPr lang="en-US" sz="7200" dirty="0">
              <a:solidFill>
                <a:srgbClr val="2A1A0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7042752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ralj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lfonzo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u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paniji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uzdizao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satansku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sinagogu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sr-Latn-R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sr-Latn-R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38166971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rgbClr val="2A1A00"/>
                </a:solidFill>
              </a:rPr>
              <a:t>DA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4819531" y="0"/>
            <a:ext cx="7193280" cy="52062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nekim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kraljevinama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panije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evilja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aragosa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zauzimali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važne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položaje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veziri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finansijski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stručnjaci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astilji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hrišćanskoj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kraljevini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severne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panije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lfonzo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smatrao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korisnim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diplomate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prilikom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pregovora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susednim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arapskim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državama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 toga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dobio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oštar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prekor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mu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zamerao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uzdiže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satansku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sinagogu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a „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ponižava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crkvu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lfonzo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obazirao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ovaj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prekor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odrekao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svojih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jevrejskih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saradnika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09349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7200" dirty="0">
                <a:solidFill>
                  <a:srgbClr val="2A1A00"/>
                </a:solidFill>
                <a:latin typeface="Impact" panose="020B0806030902050204" pitchFamily="34" charset="0"/>
              </a:rPr>
              <a:t>21</a:t>
            </a:r>
            <a:endParaRPr lang="en-US" sz="7200" dirty="0">
              <a:solidFill>
                <a:srgbClr val="2A1A0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7042752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amba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(M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ajmonides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iveo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airu</a:t>
            </a:r>
            <a:endParaRPr lang="sr-Latn-R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32176272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rgbClr val="2A1A00"/>
                </a:solidFill>
              </a:rPr>
              <a:t>DA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4738251" y="991326"/>
            <a:ext cx="7193280" cy="52062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ambam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tokom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svog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života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naizmenično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živeo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apadu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stoku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ođen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ordo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bio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još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svojoj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mladosti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primoran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napusti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paniju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osle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mnogo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lutanja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posete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israelu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nastanio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u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glavnom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gipta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kraljevskom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dvoru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lekar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sultana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aladina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umro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(1204),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njegovu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smrt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oplakivali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već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obrazovani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jegovi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posmrtni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ostaci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preneti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vetu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zemlju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sahranjeni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iberijasu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5306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7200" dirty="0">
                <a:solidFill>
                  <a:srgbClr val="2A1A00"/>
                </a:solidFill>
                <a:latin typeface="Impact" panose="020B0806030902050204" pitchFamily="34" charset="0"/>
              </a:rPr>
              <a:t>22</a:t>
            </a:r>
            <a:endParaRPr lang="en-US" sz="7200" dirty="0">
              <a:solidFill>
                <a:srgbClr val="2A1A0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7042752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Francusk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revolucij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a!</a:t>
            </a:r>
          </a:p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50.000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francuskih 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evreja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dobili su ista prava kao i hrišćani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</a:t>
            </a:r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sr-Latn-R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23930093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3600" dirty="0">
                <a:solidFill>
                  <a:srgbClr val="2A1A00"/>
                </a:solidFill>
              </a:rPr>
              <a:t>NE</a:t>
            </a:r>
            <a:endParaRPr lang="en-US" sz="3600" dirty="0">
              <a:solidFill>
                <a:srgbClr val="2A1A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4765954" y="1844766"/>
            <a:ext cx="7193280" cy="26662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u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septembru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1791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dve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godine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 okončanju Francuske revolucije,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izglasan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zakon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evrejima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rancuskoj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prava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hrišćanima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prva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emancipacija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vropi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koja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bar u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jednoj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zemlji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oslobodila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vekovne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podređenosti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3278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3600" dirty="0">
                <a:solidFill>
                  <a:srgbClr val="2A1A00"/>
                </a:solidFill>
              </a:rPr>
              <a:t>NE</a:t>
            </a:r>
            <a:endParaRPr lang="en-US" sz="3600" dirty="0">
              <a:solidFill>
                <a:srgbClr val="2A1A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5029200" y="419101"/>
            <a:ext cx="6838950" cy="54604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ajka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 bi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spasla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položila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u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kotaricu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sakrila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reke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pošla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faraonova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ćerka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sluškinjama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reku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se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kupa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primetila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kotaricu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tvorila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ugledala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muško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kako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plače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da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jevrejsko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želela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spase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naredila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da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dovedu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evrejku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slučaj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hteo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doveli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baš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majku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tog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deteta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predala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odgoji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ečak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dobio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ojsije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odrastao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pod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zaštitom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kraljeve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porodice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0031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7200" dirty="0">
                <a:solidFill>
                  <a:srgbClr val="2A1A00"/>
                </a:solidFill>
                <a:latin typeface="Impact" panose="020B0806030902050204" pitchFamily="34" charset="0"/>
              </a:rPr>
              <a:t>3</a:t>
            </a:r>
            <a:endParaRPr lang="en-US" sz="7200" dirty="0">
              <a:solidFill>
                <a:srgbClr val="2A1A0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6581774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abat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zapovest</a:t>
            </a:r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21000988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3600" dirty="0">
                <a:solidFill>
                  <a:srgbClr val="2A1A00"/>
                </a:solidFill>
              </a:rPr>
              <a:t>NE</a:t>
            </a:r>
            <a:endParaRPr lang="en-US" sz="3600" dirty="0">
              <a:solidFill>
                <a:srgbClr val="2A1A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5029200" y="419100"/>
            <a:ext cx="6838950" cy="611504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sr-Latn-R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gospod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tvoj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izveo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zemlje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isirske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sr-Latn-R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emoj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imati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drugih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bogova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osim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ne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gradi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sebi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lika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rezana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niti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kakve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slike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nemoj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klanjati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sr-Latn-R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pominji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uzalud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ime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gospoda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oga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svojega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en-US" sz="1800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sr-Latn-RS" sz="1800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800" cap="none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vetkuj</a:t>
            </a:r>
            <a:r>
              <a:rPr lang="en-US" sz="1800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800" cap="none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odmora</a:t>
            </a:r>
            <a:r>
              <a:rPr lang="en-US" sz="1800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800" cap="none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subotu</a:t>
            </a:r>
            <a:r>
              <a:rPr lang="en-US" sz="1800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sr-Latn-RS" sz="1800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sz="1800" cap="none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800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dana </a:t>
            </a:r>
            <a:r>
              <a:rPr lang="en-US" sz="1800" cap="none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</a:t>
            </a:r>
            <a:r>
              <a:rPr lang="en-US" sz="1800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800" cap="none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sedmi</a:t>
            </a:r>
            <a:r>
              <a:rPr lang="en-US" sz="1800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dan </a:t>
            </a:r>
            <a:r>
              <a:rPr lang="en-US" sz="1800" cap="none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odmora</a:t>
            </a:r>
            <a:r>
              <a:rPr lang="en-US" sz="1800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sz="1800" cap="none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tebe</a:t>
            </a:r>
            <a:r>
              <a:rPr lang="en-US" sz="1800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sz="1800" cap="none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tvoju</a:t>
            </a:r>
            <a:r>
              <a:rPr lang="en-US" sz="1800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decu</a:t>
            </a:r>
            <a:r>
              <a:rPr lang="en-US" sz="1800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za </a:t>
            </a:r>
            <a:r>
              <a:rPr lang="en-US" sz="1800" cap="none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tvoje</a:t>
            </a:r>
            <a:r>
              <a:rPr lang="en-US" sz="1800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sluge</a:t>
            </a:r>
            <a:r>
              <a:rPr lang="en-US" sz="1800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sz="1800" cap="none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tvoju</a:t>
            </a:r>
            <a:r>
              <a:rPr lang="en-US" sz="1800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stoku</a:t>
            </a:r>
            <a:r>
              <a:rPr lang="en-US" sz="1800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sr-Latn-R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oštuj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oca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svojega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mater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svoju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produže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dani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zemlji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sr-Latn-R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ubij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sr-Latn-R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čini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preljube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sr-Latn-R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kradi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sr-Latn-R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svedoči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lažno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sr-Latn-R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poželi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kuće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bližnjega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svojega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niti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išta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pripada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bližnjemu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tvojemu</a:t>
            </a:r>
            <a:r>
              <a:rPr lang="en-US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62758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7200" dirty="0">
                <a:solidFill>
                  <a:srgbClr val="2A1A00"/>
                </a:solidFill>
                <a:latin typeface="Impact" panose="020B0806030902050204" pitchFamily="34" charset="0"/>
              </a:rPr>
              <a:t>4</a:t>
            </a:r>
            <a:endParaRPr lang="en-US" sz="7200" dirty="0">
              <a:solidFill>
                <a:srgbClr val="2A1A0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19EB7F-238A-462B-AB4C-F9EC2B778133}"/>
              </a:ext>
            </a:extLst>
          </p:cNvPr>
          <p:cNvSpPr txBox="1">
            <a:spLocks/>
          </p:cNvSpPr>
          <p:nvPr/>
        </p:nvSpPr>
        <p:spPr>
          <a:xfrm>
            <a:off x="4946048" y="944173"/>
            <a:ext cx="6581774" cy="4969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12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plemena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pleme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dobilo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sopstvenu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zemlju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njegovi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pripadnici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naselili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drugoj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strani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reke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ordan</a:t>
            </a:r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l"/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10858040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A25BF79-9ED2-4290-8C48-1AB107B6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9C197-C92F-4EEC-9821-4C2CAABD6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4361" y="1306286"/>
            <a:ext cx="2566235" cy="4245428"/>
          </a:xfrm>
        </p:spPr>
        <p:txBody>
          <a:bodyPr anchor="ctr">
            <a:normAutofit/>
          </a:bodyPr>
          <a:lstStyle/>
          <a:p>
            <a:r>
              <a:rPr lang="sr-Latn-RS" sz="3600" dirty="0">
                <a:solidFill>
                  <a:srgbClr val="2A1A00"/>
                </a:solidFill>
              </a:rPr>
              <a:t>NE</a:t>
            </a:r>
            <a:endParaRPr lang="en-US" sz="3600" dirty="0">
              <a:solidFill>
                <a:srgbClr val="2A1A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318D58F-96AE-499D-AB10-31269010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EC62270-555F-4597-AE59-42F21041A608}"/>
              </a:ext>
            </a:extLst>
          </p:cNvPr>
          <p:cNvSpPr txBox="1">
            <a:spLocks/>
          </p:cNvSpPr>
          <p:nvPr/>
        </p:nvSpPr>
        <p:spPr>
          <a:xfrm>
            <a:off x="4996696" y="790575"/>
            <a:ext cx="6838950" cy="49815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pleme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nije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dobilo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sopstvenu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zemlju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pa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njegovi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pripadnici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rasuli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među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plemena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osle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niza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ratova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jevrejska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plemena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naselila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zemlji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anaanskoj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postala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zemlja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zraela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israel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među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sobom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podelila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teritoriju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svako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pleme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dobilo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deo,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osim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plemena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uben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ostala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drugoj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strani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4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ordana</a:t>
            </a:r>
            <a:r>
              <a:rPr lang="en-US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812519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2434</Words>
  <Application>Microsoft Office PowerPoint</Application>
  <PresentationFormat>Widescreen</PresentationFormat>
  <Paragraphs>217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1" baseType="lpstr">
      <vt:lpstr>Arial</vt:lpstr>
      <vt:lpstr>Gill Sans MT</vt:lpstr>
      <vt:lpstr>Impact</vt:lpstr>
      <vt:lpstr>Badge</vt:lpstr>
      <vt:lpstr>DA  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  NE</dc:title>
  <dc:creator>Barbi Barbi</dc:creator>
  <cp:lastModifiedBy>Barbi Barbi</cp:lastModifiedBy>
  <cp:revision>44</cp:revision>
  <dcterms:created xsi:type="dcterms:W3CDTF">2020-08-05T15:54:19Z</dcterms:created>
  <dcterms:modified xsi:type="dcterms:W3CDTF">2025-09-26T18:43:23Z</dcterms:modified>
</cp:coreProperties>
</file>