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17" r:id="rId3"/>
    <p:sldId id="313" r:id="rId4"/>
    <p:sldId id="305" r:id="rId5"/>
    <p:sldId id="259" r:id="rId6"/>
    <p:sldId id="275" r:id="rId7"/>
    <p:sldId id="281" r:id="rId8"/>
    <p:sldId id="257" r:id="rId9"/>
    <p:sldId id="307" r:id="rId10"/>
    <p:sldId id="279" r:id="rId11"/>
    <p:sldId id="282" r:id="rId12"/>
    <p:sldId id="280" r:id="rId13"/>
    <p:sldId id="270" r:id="rId14"/>
    <p:sldId id="278" r:id="rId15"/>
    <p:sldId id="274" r:id="rId16"/>
    <p:sldId id="309" r:id="rId17"/>
    <p:sldId id="258" r:id="rId18"/>
    <p:sldId id="273" r:id="rId19"/>
    <p:sldId id="291" r:id="rId20"/>
    <p:sldId id="272" r:id="rId21"/>
    <p:sldId id="277" r:id="rId22"/>
    <p:sldId id="283" r:id="rId23"/>
    <p:sldId id="264" r:id="rId24"/>
    <p:sldId id="295" r:id="rId25"/>
    <p:sldId id="261" r:id="rId26"/>
    <p:sldId id="266" r:id="rId27"/>
    <p:sldId id="262" r:id="rId28"/>
    <p:sldId id="265" r:id="rId29"/>
    <p:sldId id="276" r:id="rId30"/>
    <p:sldId id="284" r:id="rId31"/>
    <p:sldId id="314" r:id="rId32"/>
    <p:sldId id="260" r:id="rId33"/>
    <p:sldId id="268" r:id="rId34"/>
    <p:sldId id="330" r:id="rId35"/>
    <p:sldId id="285" r:id="rId36"/>
    <p:sldId id="310" r:id="rId37"/>
    <p:sldId id="311" r:id="rId38"/>
    <p:sldId id="33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88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ACA7D-2655-08FA-8D71-DD73F2779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179E6-FF84-58AF-7E55-DC1FA4357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0152A-69B7-BCA8-14E4-31662243C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11F9C-AAD7-9AFC-F5C4-7CB04213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35148-0BBE-1AEE-1E48-DD3967CD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6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6EDE-0C06-16EC-BF2C-70DD995F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79AAB-B97B-2784-F57E-5A1EF9FC0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441B0-1FE3-9011-99B2-B116894F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9935-E090-043D-172B-CEEDB659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79D17-88A7-41D0-3627-A95BE800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98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5B275-37CE-C2BC-D0A5-2091878D9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045EBC-0D98-8BC3-E799-2AC2ED8CE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F20B0-E50F-7400-74E1-9C01C1FA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32A5-7B5B-DB3F-407C-3A2558B3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975CF-ACE3-C2F7-E8F2-EA00023D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E989-632B-BBD8-30AD-FDC32A42F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8823B-EA34-A94C-4FFF-97BEB9F96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D92C0-B9F6-C25D-95ED-5D3E83D05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228F5-452B-14CA-3DA3-2B6DB7CF6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15FC4-3399-B129-2A72-D4D02F7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0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3545F-0406-CA94-09B1-EF825455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C8A2E-C535-1A82-9B97-73373E0F5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4AE44-B48C-1B21-503C-5B5D5987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609D3-F25E-B52F-30FD-42D30817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EE1B0-35B3-28C8-10DD-1D7DD073D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6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A2CF-0687-9DB0-BB20-4499F01A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B05E7-2235-73D0-5BBA-C236ED8A6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4B75F6-7283-6DAD-33E0-CCBCA636C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91F0D-0643-0840-8BCE-67BE150E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FD100-37BF-2FCE-880A-A76BC516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C0A66-C185-47CA-DF2B-C0082649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1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88EE-F9B1-4F22-BCCF-9743202D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1950A-4A69-09B8-F59F-D791BFF7F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D3E76-9763-2D55-51DF-1535F012C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812D7-EE49-0B94-A77E-E3D85FCEC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7B85E-1D45-419B-B22D-7737FDC4A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5B738-EFF4-6C23-3E36-66D6E849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5E2A0-730E-397A-DE84-04FFCE16E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BD8B1B-EFD8-117F-5941-515A3974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2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22A2-8644-0BC3-770A-9B8FE873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C05F3-7FD0-B713-D158-F59B8E95F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BD4F5-D983-78E4-A943-59AAFB22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51209-3BBC-4158-74F5-F340F16C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F74A2-A7B5-7E7C-316E-1521D446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627E1-038D-638F-2BBE-ED153F06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4ACD4-F7E3-FE1E-32C5-D680749F9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C2451-D3FE-DE45-1448-F7E8CC98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29AB6-F5DA-7655-7963-22E25AA3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C2959-EEAD-C0EF-4F5C-64B653B42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85AAD-5119-8B92-EEB8-0554863DA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F0420-54C7-514E-2B9C-981721A15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94742-D9D0-356B-6651-ED6AA14F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7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FEDC-2F82-0332-D9A1-F2A2FA5DA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3A885A-BC32-AC40-26E7-C38D9EF6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C2FC0-A774-8E20-B7F2-233979B67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E779C-6539-8CAF-CE58-4EFB84F8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03AC6-EE57-9D3C-EE7D-6AD03250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11E6D-EE86-7C86-CE45-EF8E40E3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2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635955-BCC7-CF04-F54C-F8B75A7E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F4139-3D38-C1AC-4B1C-C4119E243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46215-19A8-12A3-6904-7E381CF62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41818A-994A-4A4F-BEDF-71852D7F0BEA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93328-D97A-F2DD-1D85-244EC2AD9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7BAFE-ABA4-0E37-ABC0-6844C9E44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317E9B-D408-46CD-A183-98FD1F8B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DCF-6D3A-A225-5A20-4ED40A53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5" y="1974156"/>
            <a:ext cx="10999071" cy="3274592"/>
          </a:xfrm>
        </p:spPr>
        <p:txBody>
          <a:bodyPr anchor="ctr">
            <a:normAutofit fontScale="90000"/>
          </a:bodyPr>
          <a:lstStyle/>
          <a:p>
            <a:r>
              <a:rPr lang="sr-Latn-RS" dirty="0">
                <a:latin typeface="Algerian" panose="04020705040A02060702" pitchFamily="82" charset="0"/>
              </a:rPr>
              <a:t>KETUBA </a:t>
            </a:r>
            <a:br>
              <a:rPr lang="sr-Latn-RS" dirty="0">
                <a:latin typeface="Algerian" panose="04020705040A02060702" pitchFamily="82" charset="0"/>
              </a:rPr>
            </a:br>
            <a:r>
              <a:rPr lang="sr-Latn-RS" dirty="0">
                <a:latin typeface="Algerian" panose="04020705040A02060702" pitchFamily="82" charset="0"/>
              </a:rPr>
              <a:t>JEVREJSKI BRAČNI UGOVOR</a:t>
            </a:r>
            <a:br>
              <a:rPr lang="sr-Latn-RS" dirty="0">
                <a:latin typeface="Algerian" panose="04020705040A02060702" pitchFamily="82" charset="0"/>
              </a:rPr>
            </a:br>
            <a:br>
              <a:rPr lang="sr-Latn-RS" dirty="0">
                <a:latin typeface="Algerian" panose="04020705040A02060702" pitchFamily="82" charset="0"/>
              </a:rPr>
            </a:br>
            <a:r>
              <a:rPr lang="sr-Latn-RS" sz="3600" dirty="0">
                <a:latin typeface="Algerian" panose="04020705040A02060702" pitchFamily="82" charset="0"/>
              </a:rPr>
              <a:t>ZBIRKA JEVREJSKOG ISTORIJSKOG MUZEJA,</a:t>
            </a:r>
            <a:br>
              <a:rPr lang="sr-Latn-RS" sz="3600" dirty="0">
                <a:latin typeface="Algerian" panose="04020705040A02060702" pitchFamily="82" charset="0"/>
              </a:rPr>
            </a:br>
            <a:r>
              <a:rPr lang="sr-Latn-RS" sz="3600" dirty="0">
                <a:latin typeface="Algerian" panose="04020705040A02060702" pitchFamily="82" charset="0"/>
              </a:rPr>
              <a:t>beograd</a:t>
            </a:r>
            <a:br>
              <a:rPr lang="en-US" sz="3600" dirty="0">
                <a:latin typeface="Algerian" panose="04020705040A02060702" pitchFamily="82" charset="0"/>
              </a:rPr>
            </a:br>
            <a:br>
              <a:rPr lang="sr-Latn-BA" sz="3600" dirty="0">
                <a:latin typeface="Algerian" panose="04020705040A02060702" pitchFamily="82" charset="0"/>
              </a:rPr>
            </a:br>
            <a:endParaRPr lang="sr-Latn-RS" dirty="0">
              <a:latin typeface="Algerian" panose="04020705040A02060702" pitchFamily="8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13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tter with handwriting on it&#10;&#10;Description automatically generated">
            <a:extLst>
              <a:ext uri="{FF2B5EF4-FFF2-40B4-BE49-F238E27FC236}">
                <a16:creationId xmlns:a16="http://schemas.microsoft.com/office/drawing/2014/main" id="{ACFA1904-7B10-2D4A-7B97-2034ADD5E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2778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E7D8D-5D0B-C312-2342-560192D566D2}"/>
              </a:ext>
            </a:extLst>
          </p:cNvPr>
          <p:cNvSpPr txBox="1"/>
          <p:nvPr/>
        </p:nvSpPr>
        <p:spPr>
          <a:xfrm>
            <a:off x="5208828" y="1499347"/>
            <a:ext cx="541069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Vukovar, 1853.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Filip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Štern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Cernike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sephina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vinger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kći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Jozefa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vingera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42,4x34,1 cm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Vere Erlich Stein, 1958.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5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etter&#10;&#10;Description automatically generated">
            <a:extLst>
              <a:ext uri="{FF2B5EF4-FFF2-40B4-BE49-F238E27FC236}">
                <a16:creationId xmlns:a16="http://schemas.microsoft.com/office/drawing/2014/main" id="{A4E17A14-7F8E-0820-4B9D-42EC85EEBD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439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B4600-2B4C-F943-752D-40DDD1A42D8B}"/>
              </a:ext>
            </a:extLst>
          </p:cNvPr>
          <p:cNvSpPr txBox="1"/>
          <p:nvPr/>
        </p:nvSpPr>
        <p:spPr>
          <a:xfrm>
            <a:off x="4937798" y="2523429"/>
            <a:ext cx="688836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Zemun, 1862.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David 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Suzin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Rebeka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Ruvkula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Ozer,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kći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Mozesa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Abrahama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Ozera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34x21,2 cm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jezik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nemački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 inventar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stvari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priključen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venčani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list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izdat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1878.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venčanju je bio prisutan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rabin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Jehuda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Haj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Alkalaj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EC2A7D-0D27-2DDD-8813-B8DD66140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13" t="32315" r="40000" b="21198"/>
          <a:stretch/>
        </p:blipFill>
        <p:spPr>
          <a:xfrm>
            <a:off x="8632556" y="259204"/>
            <a:ext cx="2187750" cy="28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etter&#10;&#10;Description automatically generated">
            <a:extLst>
              <a:ext uri="{FF2B5EF4-FFF2-40B4-BE49-F238E27FC236}">
                <a16:creationId xmlns:a16="http://schemas.microsoft.com/office/drawing/2014/main" id="{30926AD3-059B-88F4-AB40-A582FDD522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" y="1072391"/>
            <a:ext cx="2927350" cy="4713217"/>
          </a:xfrm>
          <a:prstGeom prst="rect">
            <a:avLst/>
          </a:prstGeom>
        </p:spPr>
      </p:pic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62AAE243-22EA-F758-0BFA-375A1CCD06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936" y="1064447"/>
            <a:ext cx="3236454" cy="4713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75018-3DFD-C2DC-5B22-DB2005C77836}"/>
              </a:ext>
            </a:extLst>
          </p:cNvPr>
          <p:cNvSpPr txBox="1"/>
          <p:nvPr/>
        </p:nvSpPr>
        <p:spPr>
          <a:xfrm>
            <a:off x="6969760" y="1471185"/>
            <a:ext cx="5049962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Zagreb, 1870.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Stern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Sophie Bresslauer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21,2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tekst ugovora ima 7 tačaka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Branka Polića (Zagreb), 1976.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59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">
            <a:extLst>
              <a:ext uri="{FF2B5EF4-FFF2-40B4-BE49-F238E27FC236}">
                <a16:creationId xmlns:a16="http://schemas.microsoft.com/office/drawing/2014/main" id="{B73C6F99-50FE-77B0-2FCC-CA5C2ABC47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33071"/>
            <a:ext cx="4778477" cy="6891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3DA29-C7D2-3D7A-B8EB-E9657C203BE7}"/>
              </a:ext>
            </a:extLst>
          </p:cNvPr>
          <p:cNvSpPr txBox="1"/>
          <p:nvPr/>
        </p:nvSpPr>
        <p:spPr>
          <a:xfrm>
            <a:off x="5709920" y="1458932"/>
            <a:ext cx="623824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Dunapataj, 1890.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Jakov ben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Hilel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Rifka,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kći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rabi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Eliezera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42x34 cm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Tereze Čakić (Split), 1977.</a:t>
            </a:r>
          </a:p>
          <a:p>
            <a:b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54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etter&#10;&#10;Description automatically generated">
            <a:extLst>
              <a:ext uri="{FF2B5EF4-FFF2-40B4-BE49-F238E27FC236}">
                <a16:creationId xmlns:a16="http://schemas.microsoft.com/office/drawing/2014/main" id="{A2F633B2-D096-16FE-738F-1D5C36154E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465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AB965-A4EF-A67D-EC5A-0CF1DD43B7CD}"/>
              </a:ext>
            </a:extLst>
          </p:cNvPr>
          <p:cNvSpPr txBox="1"/>
          <p:nvPr/>
        </p:nvSpPr>
        <p:spPr>
          <a:xfrm>
            <a:off x="5425440" y="1508244"/>
            <a:ext cx="544576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Split, 1941. 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Oto Keršner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Flora Friedmann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33,9x20,9 cm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ketubu je napisao mladin otac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Flore Keršner (Friedmann), 1981.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01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">
            <a:extLst>
              <a:ext uri="{FF2B5EF4-FFF2-40B4-BE49-F238E27FC236}">
                <a16:creationId xmlns:a16="http://schemas.microsoft.com/office/drawing/2014/main" id="{6B1BA6A6-9C16-79C0-8E45-5632E67C11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" y="897265"/>
            <a:ext cx="3096101" cy="5063470"/>
          </a:xfrm>
          <a:prstGeom prst="rect">
            <a:avLst/>
          </a:prstGeom>
        </p:spPr>
      </p:pic>
      <p:pic>
        <p:nvPicPr>
          <p:cNvPr id="5" name="Picture 4" descr="A piece of paper with writing&#10;&#10;Description automatically generated">
            <a:extLst>
              <a:ext uri="{FF2B5EF4-FFF2-40B4-BE49-F238E27FC236}">
                <a16:creationId xmlns:a16="http://schemas.microsoft.com/office/drawing/2014/main" id="{99FA2A33-B468-9CFD-5C1B-6FE3D4727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120" y="897264"/>
            <a:ext cx="3096100" cy="5063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EA665-72E7-E744-D285-636D2532C0CB}"/>
              </a:ext>
            </a:extLst>
          </p:cNvPr>
          <p:cNvSpPr txBox="1"/>
          <p:nvPr/>
        </p:nvSpPr>
        <p:spPr>
          <a:xfrm>
            <a:off x="7112000" y="1797951"/>
            <a:ext cx="481584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Požarevac, 1882.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prepis i prevod ketube sa hebrejskog na srpski jezik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Šimon Konforti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Luna Levi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DCF-6D3A-A225-5A20-4ED40A53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2" y="1293338"/>
            <a:ext cx="10999071" cy="3274592"/>
          </a:xfrm>
        </p:spPr>
        <p:txBody>
          <a:bodyPr anchor="ctr">
            <a:normAutofit/>
          </a:bodyPr>
          <a:lstStyle/>
          <a:p>
            <a:r>
              <a:rPr lang="sr-Latn-RS" dirty="0">
                <a:latin typeface="Algerian" panose="04020705040A02060702" pitchFamily="82" charset="0"/>
              </a:rPr>
              <a:t>ŠTAMPANE ILUSTROVANE KETUBE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832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&#10;&#10;Description automatically generated">
            <a:extLst>
              <a:ext uri="{FF2B5EF4-FFF2-40B4-BE49-F238E27FC236}">
                <a16:creationId xmlns:a16="http://schemas.microsoft.com/office/drawing/2014/main" id="{E1B671E7-DCAC-A9A6-E42E-49AFED96E3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8" y="411694"/>
            <a:ext cx="7650351" cy="60346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67F02-24DC-4AC3-373D-81FC340FF053}"/>
              </a:ext>
            </a:extLst>
          </p:cNvPr>
          <p:cNvSpPr txBox="1"/>
          <p:nvPr/>
        </p:nvSpPr>
        <p:spPr>
          <a:xfrm>
            <a:off x="8397931" y="2288524"/>
            <a:ext cx="36821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46x59 cm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svedok je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Kalman Stainlauf</a:t>
            </a:r>
          </a:p>
        </p:txBody>
      </p:sp>
    </p:spTree>
    <p:extLst>
      <p:ext uri="{BB962C8B-B14F-4D97-AF65-F5344CB8AC3E}">
        <p14:creationId xmlns:p14="http://schemas.microsoft.com/office/powerpoint/2010/main" val="331380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on it&#10;&#10;Description automatically generated">
            <a:extLst>
              <a:ext uri="{FF2B5EF4-FFF2-40B4-BE49-F238E27FC236}">
                <a16:creationId xmlns:a16="http://schemas.microsoft.com/office/drawing/2014/main" id="{761C4F3D-A3DB-0331-8448-B30EBAC43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1272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B6748-1929-644B-EC58-FBE73CA007A7}"/>
              </a:ext>
            </a:extLst>
          </p:cNvPr>
          <p:cNvSpPr txBox="1"/>
          <p:nvPr/>
        </p:nvSpPr>
        <p:spPr>
          <a:xfrm>
            <a:off x="5461984" y="1226988"/>
            <a:ext cx="610108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Novi Pazar, 1928.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Šemuel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Beraha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 pok. Moše Beraha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Baruh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kći Benjamina Baruha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50x34,5 cm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M. Altarac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 Jevrejska opština Sarajevo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poklonio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Isak Albahari (Zemun), 16. oktobar 1979.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155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6C3895-AD28-3357-8E1D-8F9D6C930CE6}"/>
              </a:ext>
            </a:extLst>
          </p:cNvPr>
          <p:cNvSpPr txBox="1"/>
          <p:nvPr/>
        </p:nvSpPr>
        <p:spPr>
          <a:xfrm>
            <a:off x="5847244" y="2167116"/>
            <a:ext cx="615532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Raka Gedalja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Naomi Milica Beraha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58,2x42,5 cm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M. Altarac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 Jevrejska opština Sarajevo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86891CFC-B5BE-B72B-9C4A-5677B86FCD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48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8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D9B0-68B2-7AF4-9792-43C8701F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75"/>
            <a:ext cx="12192000" cy="1193485"/>
          </a:xfrm>
        </p:spPr>
        <p:txBody>
          <a:bodyPr>
            <a:norm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Spisak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stvari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Gos-ca Sofija dobija od svoga roditelja g. Isaka B. Arona trg. iz Beograda kao Darovi Devojački, a koje nosi kao miraz svom zaručniku g. Leonu Beraha trg. iz Filipopolja u Bugarskoj i to: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ack and white page with writing&#10;&#10;Description automatically generated">
            <a:extLst>
              <a:ext uri="{FF2B5EF4-FFF2-40B4-BE49-F238E27FC236}">
                <a16:creationId xmlns:a16="http://schemas.microsoft.com/office/drawing/2014/main" id="{180E74CE-A979-D509-6791-D566D68CC1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0" t="5324" r="6014" b="2074"/>
          <a:stretch/>
        </p:blipFill>
        <p:spPr>
          <a:xfrm>
            <a:off x="396239" y="1361439"/>
            <a:ext cx="3570208" cy="54965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black and white page with writing&#10;&#10;Description automatically generated">
            <a:extLst>
              <a:ext uri="{FF2B5EF4-FFF2-40B4-BE49-F238E27FC236}">
                <a16:creationId xmlns:a16="http://schemas.microsoft.com/office/drawing/2014/main" id="{DE4DBE87-266A-EC6C-0114-8F0A9D2EC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7" t="3260" r="6978" b="3438"/>
          <a:stretch/>
        </p:blipFill>
        <p:spPr>
          <a:xfrm>
            <a:off x="4310895" y="1361438"/>
            <a:ext cx="3570209" cy="54965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 descr="A piece of paper with writing&#10;&#10;Description automatically generated">
            <a:extLst>
              <a:ext uri="{FF2B5EF4-FFF2-40B4-BE49-F238E27FC236}">
                <a16:creationId xmlns:a16="http://schemas.microsoft.com/office/drawing/2014/main" id="{E73EB4DA-ECCA-4E42-FB18-34669207BE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5" t="3112" r="4555" b="4287"/>
          <a:stretch/>
        </p:blipFill>
        <p:spPr>
          <a:xfrm>
            <a:off x="8225552" y="1361438"/>
            <a:ext cx="3570209" cy="54965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1524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and a frame&#10;&#10;Description automatically generated with medium confidence">
            <a:extLst>
              <a:ext uri="{FF2B5EF4-FFF2-40B4-BE49-F238E27FC236}">
                <a16:creationId xmlns:a16="http://schemas.microsoft.com/office/drawing/2014/main" id="{9310FB41-9C57-77F5-B79E-A483E5B4A9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684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2A50B-EA54-2995-734C-B9B897C26E84}"/>
              </a:ext>
            </a:extLst>
          </p:cNvPr>
          <p:cNvSpPr txBox="1"/>
          <p:nvPr/>
        </p:nvSpPr>
        <p:spPr>
          <a:xfrm>
            <a:off x="5610286" y="1179429"/>
            <a:ext cx="593344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Leskovac, 1936.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David Alkalaj, sin Avrama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Estreja Levi, kći Elijasa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49,5x34,8 cm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M. Altarac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 Jevrejska opština Sarajevo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166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a text on it&#10;&#10;Description automatically generated with medium confidence">
            <a:extLst>
              <a:ext uri="{FF2B5EF4-FFF2-40B4-BE49-F238E27FC236}">
                <a16:creationId xmlns:a16="http://schemas.microsoft.com/office/drawing/2014/main" id="{A9E90225-F211-A25E-8F83-CF1781B839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4880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7564C0-88AB-5AEE-B970-F729A5C3B98C}"/>
              </a:ext>
            </a:extLst>
          </p:cNvPr>
          <p:cNvSpPr txBox="1"/>
          <p:nvPr/>
        </p:nvSpPr>
        <p:spPr>
          <a:xfrm>
            <a:off x="5679440" y="1255474"/>
            <a:ext cx="593344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Split, 1937.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Jehuda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Papo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 Šeloma Papo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Mirjam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Perera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ćerka Davida Moše Perera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50x35 cm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M. Altarac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 Jevrejska opština Sarajevo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257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7D071DF0-4FCE-1274-F27E-00F5A773B5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188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DC137C-017E-BB1A-3687-3669A5204CF7}"/>
              </a:ext>
            </a:extLst>
          </p:cNvPr>
          <p:cNvSpPr txBox="1"/>
          <p:nvPr/>
        </p:nvSpPr>
        <p:spPr>
          <a:xfrm>
            <a:off x="5431013" y="1997154"/>
            <a:ext cx="618186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Zemun, 1937.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Mordohaj Marko Medina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Mirjam (rođena kao Ljubica Antonović)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49,5x35 cm</a:t>
            </a:r>
            <a:endParaRPr lang="sr-Latn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M. Altarac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 Jevrejska opština Sarajevo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Poklonio Hajim Medina (Tuzla) 2023., sin Mordohaja i Mirjam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58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F6F0E-17C8-368B-DA46-182EF3EC0BBA}"/>
              </a:ext>
            </a:extLst>
          </p:cNvPr>
          <p:cNvSpPr txBox="1"/>
          <p:nvPr/>
        </p:nvSpPr>
        <p:spPr>
          <a:xfrm>
            <a:off x="5612124" y="1041812"/>
            <a:ext cx="623425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Sarajevo</a:t>
            </a:r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894</a:t>
            </a:r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Jichak Jekutiel Carfati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Altarac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kći Rafaela Avrama Altaraca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štamparija Druck u Eigenthum von C. Grefe, Wien,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49,5x33,8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Ratka Altaraca (Beograd)</a:t>
            </a:r>
            <a:br>
              <a:rPr lang="sr-Latn-B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D04C6-5352-8E44-3D99-9A152AB8AC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56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13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094A19D3-CAB2-DC00-2CD4-CB9E03DD06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919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D466C-B9FA-5AF1-E627-550271B9B6D7}"/>
              </a:ext>
            </a:extLst>
          </p:cNvPr>
          <p:cNvSpPr txBox="1"/>
          <p:nvPr/>
        </p:nvSpPr>
        <p:spPr>
          <a:xfrm>
            <a:off x="5825811" y="966787"/>
            <a:ext cx="61020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Beograd, 1935.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Samuilo Tajtacakovi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ć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Buena-Bojana Koen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65x55,5 cm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Regine Tajtacaković, ćerke Samuila i Buene, 2024.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38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rectangular frame with text&#10;&#10;Description automatically generated with medium confidence">
            <a:extLst>
              <a:ext uri="{FF2B5EF4-FFF2-40B4-BE49-F238E27FC236}">
                <a16:creationId xmlns:a16="http://schemas.microsoft.com/office/drawing/2014/main" id="{148602EB-2EA0-7DE4-435E-BAEA1307E9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7564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39DD2-2985-654F-7A57-343914159E1E}"/>
              </a:ext>
            </a:extLst>
          </p:cNvPr>
          <p:cNvSpPr txBox="1"/>
          <p:nvPr/>
        </p:nvSpPr>
        <p:spPr>
          <a:xfrm>
            <a:off x="6017342" y="1492131"/>
            <a:ext cx="5717458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Beograd, 1905.</a:t>
            </a:r>
            <a:endParaRPr lang="en-US" sz="3600" dirty="0"/>
          </a:p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Jisrael Alfandari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 Mirjam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Albahari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68x51,5 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Jakov Haj Altarac (Ham Buhor)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radionica Petra Markovića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Davida Albaharija, 1982.</a:t>
            </a:r>
          </a:p>
        </p:txBody>
      </p:sp>
    </p:spTree>
    <p:extLst>
      <p:ext uri="{BB962C8B-B14F-4D97-AF65-F5344CB8AC3E}">
        <p14:creationId xmlns:p14="http://schemas.microsoft.com/office/powerpoint/2010/main" val="293613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3FCC8BB2-F735-3F15-5E58-F9E85C2704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0433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C928B-F19F-6616-6A48-9ABA2BCA2CD0}"/>
              </a:ext>
            </a:extLst>
          </p:cNvPr>
          <p:cNvSpPr txBox="1"/>
          <p:nvPr/>
        </p:nvSpPr>
        <p:spPr>
          <a:xfrm>
            <a:off x="6402767" y="1824299"/>
            <a:ext cx="477323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Beograd, 1925.</a:t>
            </a:r>
            <a:endParaRPr lang="en-US" sz="3600" dirty="0"/>
          </a:p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Matatja Ruso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 Laura Alkalaj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67x52 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Jakov Haj Altarac (Ham Buhor)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radionica Petra Markovića</a:t>
            </a:r>
          </a:p>
        </p:txBody>
      </p:sp>
    </p:spTree>
    <p:extLst>
      <p:ext uri="{BB962C8B-B14F-4D97-AF65-F5344CB8AC3E}">
        <p14:creationId xmlns:p14="http://schemas.microsoft.com/office/powerpoint/2010/main" val="1506034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rectangular frame with text&#10;&#10;Description automatically generated with medium confidence">
            <a:extLst>
              <a:ext uri="{FF2B5EF4-FFF2-40B4-BE49-F238E27FC236}">
                <a16:creationId xmlns:a16="http://schemas.microsoft.com/office/drawing/2014/main" id="{CF93AA08-8907-77D6-BDD4-3B6B02AA0B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3815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0E6D0F-5980-5ADA-B9F7-13450B162259}"/>
              </a:ext>
            </a:extLst>
          </p:cNvPr>
          <p:cNvSpPr txBox="1"/>
          <p:nvPr/>
        </p:nvSpPr>
        <p:spPr>
          <a:xfrm>
            <a:off x="6635819" y="2069384"/>
            <a:ext cx="495674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Beograd, 1927.</a:t>
            </a:r>
            <a:endParaRPr lang="en-US" sz="3600" dirty="0"/>
          </a:p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Karlo Vajsman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 Luna Mošić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68x51 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Jakov Haj Altarac (Ham Buhor)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radionica Petra Markovića</a:t>
            </a:r>
          </a:p>
        </p:txBody>
      </p:sp>
    </p:spTree>
    <p:extLst>
      <p:ext uri="{BB962C8B-B14F-4D97-AF65-F5344CB8AC3E}">
        <p14:creationId xmlns:p14="http://schemas.microsoft.com/office/powerpoint/2010/main" val="357384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a red and blue design&#10;&#10;Description automatically generated">
            <a:extLst>
              <a:ext uri="{FF2B5EF4-FFF2-40B4-BE49-F238E27FC236}">
                <a16:creationId xmlns:a16="http://schemas.microsoft.com/office/drawing/2014/main" id="{0FEF98BA-9894-19F2-43BF-526040E61E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440"/>
            <a:ext cx="5584423" cy="6949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2D98F-67D8-A1B0-7721-1A3DEDFF0945}"/>
              </a:ext>
            </a:extLst>
          </p:cNvPr>
          <p:cNvSpPr txBox="1"/>
          <p:nvPr/>
        </p:nvSpPr>
        <p:spPr>
          <a:xfrm>
            <a:off x="6096000" y="1289752"/>
            <a:ext cx="517865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Beograd, 1929.</a:t>
            </a:r>
            <a:endParaRPr lang="en-US" sz="3600" dirty="0"/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Solomon Danon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Beatris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Rahmilović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67x52 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Jakov Haj Altarac (Ham Buhor)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radionica Petra Markovića</a:t>
            </a:r>
          </a:p>
        </p:txBody>
      </p:sp>
    </p:spTree>
    <p:extLst>
      <p:ext uri="{BB962C8B-B14F-4D97-AF65-F5344CB8AC3E}">
        <p14:creationId xmlns:p14="http://schemas.microsoft.com/office/powerpoint/2010/main" val="2966319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rectangular frame with text&#10;&#10;Description automatically generated with medium confidence">
            <a:extLst>
              <a:ext uri="{FF2B5EF4-FFF2-40B4-BE49-F238E27FC236}">
                <a16:creationId xmlns:a16="http://schemas.microsoft.com/office/drawing/2014/main" id="{497D50E6-6148-EE82-D6D0-B5B82FB7E6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274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18605-404F-D3F6-1439-9598C6F341C3}"/>
              </a:ext>
            </a:extLst>
          </p:cNvPr>
          <p:cNvSpPr txBox="1"/>
          <p:nvPr/>
        </p:nvSpPr>
        <p:spPr>
          <a:xfrm>
            <a:off x="6096000" y="1802519"/>
            <a:ext cx="542746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Smederevo, 1929.</a:t>
            </a:r>
            <a:endParaRPr lang="en-US" sz="3600" dirty="0"/>
          </a:p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Jakov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Šimon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Konforti, sin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Šimona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Jakova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Konfortija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Rahel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-Regina Ruso,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ćerka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Ruso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Jakova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67x51,5 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 Jakov Haj Altarac (Ham Buhor)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radionica Petra Markovića</a:t>
            </a:r>
          </a:p>
        </p:txBody>
      </p:sp>
    </p:spTree>
    <p:extLst>
      <p:ext uri="{BB962C8B-B14F-4D97-AF65-F5344CB8AC3E}">
        <p14:creationId xmlns:p14="http://schemas.microsoft.com/office/powerpoint/2010/main" val="338998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6B1FD1-16F1-0B5A-9DFD-8C9544ADA6B8}"/>
              </a:ext>
            </a:extLst>
          </p:cNvPr>
          <p:cNvSpPr txBox="1"/>
          <p:nvPr/>
        </p:nvSpPr>
        <p:spPr>
          <a:xfrm>
            <a:off x="0" y="117693"/>
            <a:ext cx="121920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dana u nedelji, </a:t>
            </a:r>
            <a:r>
              <a:rPr 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dana meseca ..., </a:t>
            </a:r>
            <a:r>
              <a:rPr 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godine od postanja sveta, prema načinu računanja (vremena) ovde u svetoj zajednici u gradu ..., ..., Bog da je počuva, mladoženja ... sin ... i ... rekao je devici ... ćerki ... i ...: “Budi mojom suprugom prema zakonu Mojsija i Izraela. Ja ću raditi, poštovati te, hraniti i izdržavati prema običaju jevrejskih muževa koji verno rade, poštuju, hrane i izdržavaju svoje supruge. Daću ti onoliko koliko pripada devicama, dvesta srebrnih zuzim, što ti pripada prema propisu Tore, kao i hranu, odeću, sve što je potrebno za život i ispunjavaću svoje bračne dužnosti, sve prema opšteprihvaćenom običaju.”</a:t>
            </a:r>
          </a:p>
          <a:p>
            <a:pPr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Gospođica ... se složila i postala je njegova supruga. Miraz koji je donela iz doma svog oca, bilo da je u srebru, zlatu, nakitu, odeći, kućnom nameštaju ili posteljini, gospodin ..., naš mladoženja, prihvatio je da je sve to u vrednosti sto srebrnih zekukim.</a:t>
            </a:r>
          </a:p>
          <a:p>
            <a:pPr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Naš mladoženja, gospodin ... se složio i svojevoljno dodao još sto srebrnih zekukim na već pomenutih sto, što sada zajedno iznosi dvesta srebrnih zekukim.</a:t>
            </a:r>
          </a:p>
          <a:p>
            <a:pPr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Gospodin ..., naš mladoženja je objavio: “Obaveze koje proizlaze iz ovog bračnog ugovora, ovog miraza i ove dodatne sume, prihvatam na sebe i na moje naslednike nakon mene. One mogu biti naplaćene od najboljeg dela svojine i imovine koje posedujem pod nebesima, bilo da već posedujem (taj imetak) ili ću posedovati u budućnosti. (To uključuje) imovinu koja je pod hipotekom i imovinu koja nije pod hipotekom. Sve to može biti založeno i zagarantovano kao zalog za isplatu ovog bračnog ugovora, ovog miraza i ove dodatne sume. (To može biti uzeto) od mene, čak i od košulje s mojih leđa, za vreme mog života i nakon mog života, od danas pa doveka.”</a:t>
            </a:r>
          </a:p>
          <a:p>
            <a:pPr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Obaveze ovog bračnog ugovora, ovog miraza i ove dodatne sume je prihvatio gospodin ..., naš mladoženja, prema najstrožoj primeni svih venčanih ugovora i dodatnih suma koji su uobičajeni za ćerke Izraela, prema propisima naših mudraca, neka je blagoslovena uspomena na njih. (To neće biti) isprazna misao i puki uzorak dokumenta.</a:t>
            </a:r>
          </a:p>
          <a:p>
            <a:pPr algn="just"/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Mi smo učinili </a:t>
            </a:r>
            <a:r>
              <a:rPr 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kinjan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gospodinom ... sinom ... i ..., našim mladoženjom, za gospođicu ... ćerku ... i ..., devicu, u vezi svega gore napisanog i rečenog, sa odgovarajućim predmetom koji se koristi za </a:t>
            </a:r>
            <a:r>
              <a:rPr 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kinjan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Sve je punovažno i potvrđeno.</a:t>
            </a:r>
          </a:p>
          <a:p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Potpisi dva svedoka</a:t>
            </a:r>
            <a:r>
              <a:rPr lang="sr-Latn-R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kinjan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zvanično prihvatanje uslova ketube od mladoženja</a:t>
            </a:r>
          </a:p>
        </p:txBody>
      </p:sp>
    </p:spTree>
    <p:extLst>
      <p:ext uri="{BB962C8B-B14F-4D97-AF65-F5344CB8AC3E}">
        <p14:creationId xmlns:p14="http://schemas.microsoft.com/office/powerpoint/2010/main" val="2017058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light post&#10;&#10;Description automatically generated">
            <a:extLst>
              <a:ext uri="{FF2B5EF4-FFF2-40B4-BE49-F238E27FC236}">
                <a16:creationId xmlns:a16="http://schemas.microsoft.com/office/drawing/2014/main" id="{B51FDFC0-9D4E-373A-CBB3-C15450B37E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577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26959-BF1F-B193-0573-2B8CF8B9BCD7}"/>
              </a:ext>
            </a:extLst>
          </p:cNvPr>
          <p:cNvSpPr txBox="1"/>
          <p:nvPr/>
        </p:nvSpPr>
        <p:spPr>
          <a:xfrm>
            <a:off x="5949828" y="1606901"/>
            <a:ext cx="550049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ofija, 20. vek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hromolitografija, 63,5x43 cm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blanko obrazac, radionica „Izgrev“</a:t>
            </a:r>
          </a:p>
        </p:txBody>
      </p:sp>
    </p:spTree>
    <p:extLst>
      <p:ext uri="{BB962C8B-B14F-4D97-AF65-F5344CB8AC3E}">
        <p14:creationId xmlns:p14="http://schemas.microsoft.com/office/powerpoint/2010/main" val="2527330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DCF-6D3A-A225-5A20-4ED40A53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2" y="1293338"/>
            <a:ext cx="10999071" cy="3274592"/>
          </a:xfrm>
        </p:spPr>
        <p:txBody>
          <a:bodyPr anchor="ctr">
            <a:normAutofit/>
          </a:bodyPr>
          <a:lstStyle/>
          <a:p>
            <a:r>
              <a:rPr lang="sr-Latn-RS" dirty="0">
                <a:latin typeface="Algerian" panose="04020705040A02060702" pitchFamily="82" charset="0"/>
              </a:rPr>
              <a:t>ŠTAMPANE obrasci bez dekoracije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47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841958A1-5B0D-5D7F-8978-19C47E7CDF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757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FD8839-1BCD-0E1F-1203-F16258897728}"/>
              </a:ext>
            </a:extLst>
          </p:cNvPr>
          <p:cNvSpPr txBox="1"/>
          <p:nvPr/>
        </p:nvSpPr>
        <p:spPr>
          <a:xfrm>
            <a:off x="6096000" y="1839555"/>
            <a:ext cx="487570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42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x30 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štamparija Josifa Šlezingera, Beč</a:t>
            </a:r>
          </a:p>
        </p:txBody>
      </p:sp>
    </p:spTree>
    <p:extLst>
      <p:ext uri="{BB962C8B-B14F-4D97-AF65-F5344CB8AC3E}">
        <p14:creationId xmlns:p14="http://schemas.microsoft.com/office/powerpoint/2010/main" val="385023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writing on it&#10;&#10;Description automatically generated">
            <a:extLst>
              <a:ext uri="{FF2B5EF4-FFF2-40B4-BE49-F238E27FC236}">
                <a16:creationId xmlns:a16="http://schemas.microsoft.com/office/drawing/2014/main" id="{ADE0EFE0-7BD0-D083-6126-843A6DD14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188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3346C-8029-2FD0-FD04-E47FB4E1302A}"/>
              </a:ext>
            </a:extLst>
          </p:cNvPr>
          <p:cNvSpPr txBox="1"/>
          <p:nvPr/>
        </p:nvSpPr>
        <p:spPr>
          <a:xfrm>
            <a:off x="5201920" y="1807109"/>
            <a:ext cx="51714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mastilo na hartiji, 34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x21 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štamparija Josifa Šlezingera, Budimpešta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svedoci Bernat Zait i Reiss</a:t>
            </a: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65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DCF-6D3A-A225-5A20-4ED40A53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2" y="1293338"/>
            <a:ext cx="10999071" cy="3274592"/>
          </a:xfrm>
        </p:spPr>
        <p:txBody>
          <a:bodyPr anchor="ctr">
            <a:normAutofit/>
          </a:bodyPr>
          <a:lstStyle/>
          <a:p>
            <a:r>
              <a:rPr lang="sr-Latn-RS">
                <a:latin typeface="Algerian" panose="04020705040A02060702" pitchFamily="82" charset="0"/>
              </a:rPr>
              <a:t>SRODNI DOKUMENTI</a:t>
            </a:r>
            <a:endParaRPr lang="sr-Latn-RS" dirty="0">
              <a:latin typeface="Algerian" panose="04020705040A02060702" pitchFamily="8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504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3009BFB5-9C0D-CBBF-BB65-7642D9A0E2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489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AACC7-18FF-E853-8492-8B6E6CB8A694}"/>
              </a:ext>
            </a:extLst>
          </p:cNvPr>
          <p:cNvSpPr txBox="1"/>
          <p:nvPr/>
        </p:nvSpPr>
        <p:spPr>
          <a:xfrm>
            <a:off x="6096000" y="1665895"/>
            <a:ext cx="541069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Sarajevo</a:t>
            </a:r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1907. – potvrda</a:t>
            </a:r>
            <a:endParaRPr lang="en-US" sz="3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potvrda da je gospodin Finci, mladoženja, platio taksu za venčanje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papir, 27x21 cm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JO Zenica</a:t>
            </a:r>
            <a:br>
              <a:rPr lang="sr-Latn-B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BB1AF6C9-0F93-8BAB-0219-347995A662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869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5B3C44-BD1C-5631-8CDB-52326C9D6C8A}"/>
              </a:ext>
            </a:extLst>
          </p:cNvPr>
          <p:cNvSpPr txBox="1"/>
          <p:nvPr/>
        </p:nvSpPr>
        <p:spPr>
          <a:xfrm>
            <a:off x="5882967" y="1409482"/>
            <a:ext cx="580103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Senta, 1928.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pozivnica na venčanje</a:t>
            </a:r>
            <a:endParaRPr lang="en-US" sz="3600" dirty="0"/>
          </a:p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mladoženja je Jisrael David Bunci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 Šindl Blajer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 na hartiji,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23,5x 15,5cm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štamparija „Kiraly“, Senta</a:t>
            </a: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77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">
            <a:extLst>
              <a:ext uri="{FF2B5EF4-FFF2-40B4-BE49-F238E27FC236}">
                <a16:creationId xmlns:a16="http://schemas.microsoft.com/office/drawing/2014/main" id="{5F22BF89-25AB-BC46-7A75-DC800C67CC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915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B8691-E9FB-6091-FEB9-FB93EB489CEC}"/>
              </a:ext>
            </a:extLst>
          </p:cNvPr>
          <p:cNvSpPr txBox="1"/>
          <p:nvPr/>
        </p:nvSpPr>
        <p:spPr>
          <a:xfrm>
            <a:off x="5917379" y="1608382"/>
            <a:ext cx="554310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Halica</a:t>
            </a:r>
            <a:endParaRPr lang="en-US" sz="3600" dirty="0"/>
          </a:p>
          <a:p>
            <a:endParaRPr lang="en-US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Samuela Elazara (Sarajevo), 1976.</a:t>
            </a:r>
          </a:p>
        </p:txBody>
      </p:sp>
    </p:spTree>
    <p:extLst>
      <p:ext uri="{BB962C8B-B14F-4D97-AF65-F5344CB8AC3E}">
        <p14:creationId xmlns:p14="http://schemas.microsoft.com/office/powerpoint/2010/main" val="3321187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DCF-6D3A-A225-5A20-4ED40A53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2" y="1293338"/>
            <a:ext cx="10999071" cy="3274592"/>
          </a:xfrm>
        </p:spPr>
        <p:txBody>
          <a:bodyPr anchor="ctr">
            <a:normAutofit/>
          </a:bodyPr>
          <a:lstStyle/>
          <a:p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Predavanje za zoom Šabat pripredila </a:t>
            </a: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Barbara Panić, kustos Jevrejskog istorijskog muzeja</a:t>
            </a: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avgust, 2024.</a:t>
            </a: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korišćenje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preuzimanje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sadržaja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prezentacije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potrebna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br>
              <a:rPr lang="sr-Latn-B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saglasnost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B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Jevrejskog istorijskog muzeja, Beograd</a:t>
            </a:r>
            <a:endParaRPr 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825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DCF-6D3A-A225-5A20-4ED40A53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2" y="1293338"/>
            <a:ext cx="10999071" cy="3274592"/>
          </a:xfrm>
        </p:spPr>
        <p:txBody>
          <a:bodyPr anchor="ctr">
            <a:normAutofit/>
          </a:bodyPr>
          <a:lstStyle/>
          <a:p>
            <a:r>
              <a:rPr lang="sr-Latn-RS" dirty="0">
                <a:latin typeface="Algerian" panose="04020705040A02060702" pitchFamily="82" charset="0"/>
              </a:rPr>
              <a:t>ILUMINIRANE KETUBE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24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roll&#10;&#10;Description automatically generated">
            <a:extLst>
              <a:ext uri="{FF2B5EF4-FFF2-40B4-BE49-F238E27FC236}">
                <a16:creationId xmlns:a16="http://schemas.microsoft.com/office/drawing/2014/main" id="{F3B33B41-2231-DAB4-1FB6-0901CFBA43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37" y="157480"/>
            <a:ext cx="4504107" cy="6598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37D48C-ABA8-82CB-FC74-18C94DD88906}"/>
              </a:ext>
            </a:extLst>
          </p:cNvPr>
          <p:cNvSpPr txBox="1"/>
          <p:nvPr/>
        </p:nvSpPr>
        <p:spPr>
          <a:xfrm>
            <a:off x="5674196" y="2241222"/>
            <a:ext cx="541069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Ankona, 1652.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Avram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Uziel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Kandije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Simha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Halevi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Mondolfa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pergament, 100x68 cm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porodice Morpurgo-Mladinov, 1974.</a:t>
            </a:r>
            <a:br>
              <a:rPr lang="sr-Latn-B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1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paper with text&#10;&#10;Description automatically generated">
            <a:extLst>
              <a:ext uri="{FF2B5EF4-FFF2-40B4-BE49-F238E27FC236}">
                <a16:creationId xmlns:a16="http://schemas.microsoft.com/office/drawing/2014/main" id="{F655F981-F295-6C88-043B-C56DCAA828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4"/>
          <a:stretch/>
        </p:blipFill>
        <p:spPr>
          <a:xfrm>
            <a:off x="0" y="6752"/>
            <a:ext cx="4643120" cy="6851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3CAD77-6CB2-87E3-1AF0-48624DECA67B}"/>
              </a:ext>
            </a:extLst>
          </p:cNvPr>
          <p:cNvSpPr txBox="1"/>
          <p:nvPr/>
        </p:nvSpPr>
        <p:spPr>
          <a:xfrm>
            <a:off x="5971296" y="2284372"/>
            <a:ext cx="541069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Sarajevo, 1746.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Jakov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Katan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 rabija Katan Šmuela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Talvi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kći Avrahama Talvija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papir, 49,5x33,8 cm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poklon Avrama Atijasa (Split), </a:t>
            </a:r>
            <a:r>
              <a:rPr lang="sr-Latn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1977.</a:t>
            </a:r>
            <a:br>
              <a:rPr lang="sr-Latn-B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7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1E2C6ECD-2E94-740C-B7F4-3EED2EB9CA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2918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6C3895-AD28-3357-8E1D-8F9D6C930CE6}"/>
              </a:ext>
            </a:extLst>
          </p:cNvPr>
          <p:cNvSpPr txBox="1"/>
          <p:nvPr/>
        </p:nvSpPr>
        <p:spPr>
          <a:xfrm>
            <a:off x="5689600" y="1582341"/>
            <a:ext cx="541069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Zemun, 1842.</a:t>
            </a:r>
            <a:endParaRPr lang="en-US" sz="3600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ladoženja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Ašer Šlomo Đerasi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mlada je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Mirjam, kći Alkana Halevija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papir, 58,2x42,5 cm</a:t>
            </a:r>
          </a:p>
        </p:txBody>
      </p:sp>
    </p:spTree>
    <p:extLst>
      <p:ext uri="{BB962C8B-B14F-4D97-AF65-F5344CB8AC3E}">
        <p14:creationId xmlns:p14="http://schemas.microsoft.com/office/powerpoint/2010/main" val="181072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aper&#10;&#10;Description automatically generated">
            <a:extLst>
              <a:ext uri="{FF2B5EF4-FFF2-40B4-BE49-F238E27FC236}">
                <a16:creationId xmlns:a16="http://schemas.microsoft.com/office/drawing/2014/main" id="{7B356D03-C9C7-2392-F173-D21A898E91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054" y="1632825"/>
            <a:ext cx="6976202" cy="5035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344B71-34D5-3261-57B9-5590BA25E4BF}"/>
              </a:ext>
            </a:extLst>
          </p:cNvPr>
          <p:cNvSpPr txBox="1"/>
          <p:nvPr/>
        </p:nvSpPr>
        <p:spPr>
          <a:xfrm>
            <a:off x="1957054" y="292060"/>
            <a:ext cx="697620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?,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sr-Latn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papir, </a:t>
            </a:r>
            <a:r>
              <a:rPr lang="sr-Latn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49x68 cm</a:t>
            </a:r>
            <a:br>
              <a:rPr lang="sr-Latn-BA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08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82DCF-6D3A-A225-5A20-4ED40A53A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62" y="1293338"/>
            <a:ext cx="10999071" cy="3274592"/>
          </a:xfrm>
        </p:spPr>
        <p:txBody>
          <a:bodyPr anchor="ctr">
            <a:normAutofit/>
          </a:bodyPr>
          <a:lstStyle/>
          <a:p>
            <a:r>
              <a:rPr lang="sr-Latn-RS" dirty="0">
                <a:latin typeface="Algerian" panose="04020705040A02060702" pitchFamily="82" charset="0"/>
              </a:rPr>
              <a:t>RUKOM PISANI dokumenti bez dekoracije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232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4860</TotalTime>
  <Words>1387</Words>
  <Application>Microsoft Office PowerPoint</Application>
  <PresentationFormat>Widescreen</PresentationFormat>
  <Paragraphs>187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Algerian</vt:lpstr>
      <vt:lpstr>Aptos</vt:lpstr>
      <vt:lpstr>Aptos Display</vt:lpstr>
      <vt:lpstr>Arial</vt:lpstr>
      <vt:lpstr>Times New Roman</vt:lpstr>
      <vt:lpstr>Wingdings</vt:lpstr>
      <vt:lpstr>Office Theme</vt:lpstr>
      <vt:lpstr>KETUBA  JEVREJSKI BRAČNI UGOVOR  ZBIRKA JEVREJSKOG ISTORIJSKOG MUZEJA, beograd  </vt:lpstr>
      <vt:lpstr>Spisak stvari koje Gos-ca Sofija dobija od svoga roditelja g. Isaka B. Arona trg. iz Beograda kao Darovi Devojački, a koje nosi kao miraz svom zaručniku g. Leonu Beraha trg. iz Filipopolja u Bugarskoj i to:</vt:lpstr>
      <vt:lpstr>PowerPoint Presentation</vt:lpstr>
      <vt:lpstr>ILUMINIRANE KETUBE</vt:lpstr>
      <vt:lpstr>PowerPoint Presentation</vt:lpstr>
      <vt:lpstr>PowerPoint Presentation</vt:lpstr>
      <vt:lpstr>PowerPoint Presentation</vt:lpstr>
      <vt:lpstr>PowerPoint Presentation</vt:lpstr>
      <vt:lpstr>RUKOM PISANI dokumenti bez dekoracije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ŠTAMPANE ILUSTROVANE KETUBE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ŠTAMPANE obrasci bez dekoracije</vt:lpstr>
      <vt:lpstr>PowerPoint Presentation</vt:lpstr>
      <vt:lpstr>PowerPoint Presentation</vt:lpstr>
      <vt:lpstr>SRODNI DOKUMENTI</vt:lpstr>
      <vt:lpstr>PowerPoint Presentation</vt:lpstr>
      <vt:lpstr>PowerPoint Presentation</vt:lpstr>
      <vt:lpstr>PowerPoint Presentation</vt:lpstr>
      <vt:lpstr>Predavanje za zoom Šabat pripredila  Barbara Panić, kustos Jevrejskog istorijskog muzeja  avgust, 2024.   Za korišćenje ili preuzimanje sadržaja sa prezentacije potrebna je  saglasnost Jevrejskog istorijskog muzeja, Beograd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286</cp:revision>
  <dcterms:created xsi:type="dcterms:W3CDTF">2024-07-16T15:54:01Z</dcterms:created>
  <dcterms:modified xsi:type="dcterms:W3CDTF">2024-08-03T07:00:27Z</dcterms:modified>
</cp:coreProperties>
</file>