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7" r:id="rId1"/>
  </p:sldMasterIdLst>
  <p:sldIdLst>
    <p:sldId id="256" r:id="rId2"/>
    <p:sldId id="325" r:id="rId3"/>
    <p:sldId id="298" r:id="rId4"/>
    <p:sldId id="299" r:id="rId5"/>
    <p:sldId id="297" r:id="rId6"/>
    <p:sldId id="300" r:id="rId7"/>
    <p:sldId id="301" r:id="rId8"/>
    <p:sldId id="302" r:id="rId9"/>
    <p:sldId id="303" r:id="rId10"/>
    <p:sldId id="304" r:id="rId11"/>
    <p:sldId id="305" r:id="rId12"/>
    <p:sldId id="306" r:id="rId13"/>
    <p:sldId id="307" r:id="rId14"/>
    <p:sldId id="308" r:id="rId15"/>
    <p:sldId id="309" r:id="rId16"/>
    <p:sldId id="310" r:id="rId17"/>
    <p:sldId id="311" r:id="rId18"/>
    <p:sldId id="312" r:id="rId19"/>
    <p:sldId id="313" r:id="rId20"/>
    <p:sldId id="314" r:id="rId21"/>
    <p:sldId id="315" r:id="rId22"/>
    <p:sldId id="316" r:id="rId23"/>
    <p:sldId id="317" r:id="rId24"/>
    <p:sldId id="318" r:id="rId25"/>
    <p:sldId id="319" r:id="rId26"/>
    <p:sldId id="320" r:id="rId27"/>
    <p:sldId id="322" r:id="rId28"/>
    <p:sldId id="321" r:id="rId29"/>
    <p:sldId id="32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C4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63" autoAdjust="0"/>
    <p:restoredTop sz="94660"/>
  </p:normalViewPr>
  <p:slideViewPr>
    <p:cSldViewPr snapToGrid="0">
      <p:cViewPr>
        <p:scale>
          <a:sx n="93" d="100"/>
          <a:sy n="93" d="100"/>
        </p:scale>
        <p:origin x="-36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cap="all"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March 2, 2026</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88284871"/>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March 2, 2026</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611019468"/>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March 2, 2026</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5866756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March 2, 2026</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15597586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March 2, 2026</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916338044"/>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March 2, 2026</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25599592"/>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March 2, 2026</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75365237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March 2, 2026</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40380378"/>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March 2, 2026</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82200373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March 2, 2026</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602927758"/>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March 2, 2026</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12800075"/>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March 2, 2026</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3944486106"/>
      </p:ext>
    </p:extLst>
  </p:cSld>
  <p:clrMap bg1="dk1" tx1="lt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0" r:id="rId6"/>
    <p:sldLayoutId id="2147483776" r:id="rId7"/>
    <p:sldLayoutId id="2147483777" r:id="rId8"/>
    <p:sldLayoutId id="2147483778" r:id="rId9"/>
    <p:sldLayoutId id="2147483779" r:id="rId10"/>
    <p:sldLayoutId id="2147483781" r:id="rId11"/>
  </p:sldLayoutIdLst>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hf sldNum="0" hdr="0" ftr="0" dt="0"/>
  <p:txStyles>
    <p:title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5.xml"/><Relationship Id="rId5" Type="http://schemas.microsoft.com/office/2007/relationships/hdphoto" Target="../media/hdphoto7.wdp"/><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2.png"/><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4.png"/><Relationship Id="rId1" Type="http://schemas.openxmlformats.org/officeDocument/2006/relationships/slideLayout" Target="../slideLayouts/slideLayout5.xml"/><Relationship Id="rId5" Type="http://schemas.microsoft.com/office/2007/relationships/hdphoto" Target="../media/hdphoto11.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xml"/><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6.png"/><Relationship Id="rId1" Type="http://schemas.openxmlformats.org/officeDocument/2006/relationships/slideLayout" Target="../slideLayouts/slideLayout5.xml"/><Relationship Id="rId5" Type="http://schemas.microsoft.com/office/2007/relationships/hdphoto" Target="../media/hdphoto16.wdp"/><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5.xml"/><Relationship Id="rId4" Type="http://schemas.microsoft.com/office/2007/relationships/hdphoto" Target="../media/hdphoto17.wdp"/></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44.png"/><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6.png"/><Relationship Id="rId1" Type="http://schemas.openxmlformats.org/officeDocument/2006/relationships/slideLayout" Target="../slideLayouts/slideLayout5.xml"/><Relationship Id="rId4"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8.png"/><Relationship Id="rId1" Type="http://schemas.openxmlformats.org/officeDocument/2006/relationships/slideLayout" Target="../slideLayouts/slideLayout5.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16"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0">
            <a:extLst>
              <a:ext uri="{FF2B5EF4-FFF2-40B4-BE49-F238E27FC236}">
                <a16:creationId xmlns:a16="http://schemas.microsoft.com/office/drawing/2014/main" id="{960066AE-516A-442D-AD0E-FB9A19E72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2">
            <a:extLst>
              <a:ext uri="{FF2B5EF4-FFF2-40B4-BE49-F238E27FC236}">
                <a16:creationId xmlns:a16="http://schemas.microsoft.com/office/drawing/2014/main" id="{0D43C154-1D94-40CC-93ED-E075731B1F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Freeform: Shape 14">
            <a:extLst>
              <a:ext uri="{FF2B5EF4-FFF2-40B4-BE49-F238E27FC236}">
                <a16:creationId xmlns:a16="http://schemas.microsoft.com/office/drawing/2014/main" id="{D72FA90D-8CAF-4C39-88C1-00DD80AF9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542374" y="542375"/>
            <a:ext cx="6858000" cy="5773253"/>
          </a:xfrm>
          <a:custGeom>
            <a:avLst/>
            <a:gdLst>
              <a:gd name="connsiteX0" fmla="*/ 0 w 6858000"/>
              <a:gd name="connsiteY0" fmla="*/ 5773253 h 5773253"/>
              <a:gd name="connsiteX1" fmla="*/ 0 w 6858000"/>
              <a:gd name="connsiteY1" fmla="*/ 43571 h 5773253"/>
              <a:gd name="connsiteX2" fmla="*/ 266567 w 6858000"/>
              <a:gd name="connsiteY2" fmla="*/ 43992 h 5773253"/>
              <a:gd name="connsiteX3" fmla="*/ 2395558 w 6858000"/>
              <a:gd name="connsiteY3" fmla="*/ 21121 h 5773253"/>
              <a:gd name="connsiteX4" fmla="*/ 6845953 w 6858000"/>
              <a:gd name="connsiteY4" fmla="*/ 52794 h 5773253"/>
              <a:gd name="connsiteX5" fmla="*/ 6858000 w 6858000"/>
              <a:gd name="connsiteY5" fmla="*/ 53070 h 5773253"/>
              <a:gd name="connsiteX6" fmla="*/ 6858000 w 6858000"/>
              <a:gd name="connsiteY6" fmla="*/ 5773253 h 57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73253">
                <a:moveTo>
                  <a:pt x="0" y="5773253"/>
                </a:moveTo>
                <a:lnTo>
                  <a:pt x="0" y="43571"/>
                </a:lnTo>
                <a:lnTo>
                  <a:pt x="266567" y="43992"/>
                </a:lnTo>
                <a:cubicBezTo>
                  <a:pt x="1182954" y="44986"/>
                  <a:pt x="2015133" y="42335"/>
                  <a:pt x="2395558" y="21121"/>
                </a:cubicBezTo>
                <a:cubicBezTo>
                  <a:pt x="3029599" y="-26022"/>
                  <a:pt x="5182696" y="15228"/>
                  <a:pt x="6845953" y="52794"/>
                </a:cubicBezTo>
                <a:lnTo>
                  <a:pt x="6858000" y="53070"/>
                </a:lnTo>
                <a:lnTo>
                  <a:pt x="6858000" y="5773253"/>
                </a:ln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2" name="Title 1">
            <a:extLst>
              <a:ext uri="{FF2B5EF4-FFF2-40B4-BE49-F238E27FC236}">
                <a16:creationId xmlns:a16="http://schemas.microsoft.com/office/drawing/2014/main" id="{23805CB3-18E3-4A5A-9189-B01AB916AE21}"/>
              </a:ext>
            </a:extLst>
          </p:cNvPr>
          <p:cNvSpPr>
            <a:spLocks noGrp="1"/>
          </p:cNvSpPr>
          <p:nvPr>
            <p:ph type="title"/>
          </p:nvPr>
        </p:nvSpPr>
        <p:spPr>
          <a:xfrm>
            <a:off x="7792720" y="1701800"/>
            <a:ext cx="4399280" cy="2052320"/>
          </a:xfrm>
        </p:spPr>
        <p:txBody>
          <a:bodyPr vert="horz" wrap="square" lIns="0" tIns="0" rIns="0" bIns="0" rtlCol="0" anchor="b" anchorCtr="0">
            <a:normAutofit/>
          </a:bodyPr>
          <a:lstStyle/>
          <a:p>
            <a:pPr algn="ctr">
              <a:lnSpc>
                <a:spcPct val="90000"/>
              </a:lnSpc>
            </a:pPr>
            <a:r>
              <a:rPr lang="sr-Latn-RS" sz="3400" b="1" spc="-1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Jewish Historical Museum</a:t>
            </a:r>
            <a:r>
              <a:rPr lang="en-US" sz="3400" b="1" spc="-1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 </a:t>
            </a:r>
            <a:br>
              <a:rPr lang="en-US" sz="3400" b="1" spc="-1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sz="3400" b="1" spc="-10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Art Collection</a:t>
            </a:r>
            <a:endParaRPr lang="en-US" sz="3400" b="1" spc="-100"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C346CCB0-FC9E-4A2D-9699-3151AE1B0F0C}"/>
              </a:ext>
            </a:extLst>
          </p:cNvPr>
          <p:cNvPicPr>
            <a:picLocks noChangeAspect="1"/>
          </p:cNvPicPr>
          <p:nvPr/>
        </p:nvPicPr>
        <p:blipFill rotWithShape="1">
          <a:blip r:embed="rId2"/>
          <a:srcRect l="40931" t="26242" r="22527" b="44113"/>
          <a:stretch/>
        </p:blipFill>
        <p:spPr>
          <a:xfrm>
            <a:off x="0" y="0"/>
            <a:ext cx="7792720" cy="6858000"/>
          </a:xfrm>
          <a:prstGeom prst="rect">
            <a:avLst/>
          </a:prstGeom>
          <a:ln>
            <a:noFill/>
          </a:ln>
          <a:effectLst>
            <a:outerShdw blurRad="292100" dist="139700" dir="2700000" algn="tl" rotWithShape="0">
              <a:srgbClr val="333333">
                <a:alpha val="65000"/>
              </a:srgbClr>
            </a:outerShdw>
          </a:effectLst>
          <a:scene3d>
            <a:camera prst="orthographicFront">
              <a:rot lat="0" lon="0" rev="0"/>
            </a:camera>
            <a:lightRig rig="threePt" dir="t"/>
          </a:scene3d>
          <a:sp3d prstMaterial="matte"/>
        </p:spPr>
      </p:pic>
    </p:spTree>
    <p:extLst>
      <p:ext uri="{BB962C8B-B14F-4D97-AF65-F5344CB8AC3E}">
        <p14:creationId xmlns:p14="http://schemas.microsoft.com/office/powerpoint/2010/main" val="1983098604"/>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799410" y="619200"/>
            <a:ext cx="4891623"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DIET </a:t>
            </a:r>
            <a:r>
              <a:rPr kumimoji="0" lang="en-U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(DIETMANN) </a:t>
            </a: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LEO</a:t>
            </a:r>
            <a:b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(1857 – 1942)</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620190" y="619200"/>
            <a:ext cx="4924710"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DIVJAK KSENIJA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(1924 – 1995)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a:extLst>
              <a:ext uri="{FF2B5EF4-FFF2-40B4-BE49-F238E27FC236}">
                <a16:creationId xmlns:a16="http://schemas.microsoft.com/office/drawing/2014/main" id="{8E228BAF-B188-46A4-8286-63C68388074F}"/>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a:ext>
            </a:extLst>
          </a:blip>
          <a:srcRect l="21895" t="27282" r="19275" b="28820"/>
          <a:stretch/>
        </p:blipFill>
        <p:spPr>
          <a:xfrm>
            <a:off x="799408" y="3164440"/>
            <a:ext cx="4891626" cy="241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F206EA5-2F38-4A19-BDE7-B98A8F6DD17B}"/>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a:ext>
            </a:extLst>
          </a:blip>
          <a:srcRect l="14933" t="17889" r="14632" b="18006"/>
          <a:stretch/>
        </p:blipFill>
        <p:spPr>
          <a:xfrm>
            <a:off x="6620190" y="2120418"/>
            <a:ext cx="4924710" cy="349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8A80145A-E1C9-4CD1-8D34-B8656FE62BE5}"/>
              </a:ext>
            </a:extLst>
          </p:cNvPr>
          <p:cNvSpPr>
            <a:spLocks noGrp="1"/>
          </p:cNvSpPr>
          <p:nvPr>
            <p:ph type="body" idx="1"/>
          </p:nvPr>
        </p:nvSpPr>
        <p:spPr>
          <a:xfrm>
            <a:off x="799408" y="5861460"/>
            <a:ext cx="4891625"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Jewish cemetery in Prague</a:t>
            </a:r>
            <a:br>
              <a:rPr lang="en-US" sz="3400" b="1" cap="none" spc="0" dirty="0">
                <a:solidFill>
                  <a:prstClr val="white"/>
                </a:solidFill>
                <a:latin typeface="Cambria" panose="02040503050406030204" pitchFamily="18" charset="0"/>
                <a:ea typeface="Cambria" panose="02040503050406030204" pitchFamily="18" charset="0"/>
              </a:rPr>
            </a:br>
            <a:r>
              <a:rPr lang="en-US" sz="1400" b="1" cap="none" spc="0" dirty="0">
                <a:solidFill>
                  <a:prstClr val="white"/>
                </a:solidFill>
                <a:latin typeface="Cambria" panose="02040503050406030204" pitchFamily="18" charset="0"/>
                <a:ea typeface="Cambria" panose="02040503050406030204" pitchFamily="18" charset="0"/>
              </a:rPr>
              <a:t>undated, o</a:t>
            </a:r>
            <a:r>
              <a:rPr lang="sr-Latn-RS" sz="1400" b="1" cap="none" spc="0" dirty="0">
                <a:solidFill>
                  <a:prstClr val="white"/>
                </a:solidFill>
                <a:latin typeface="Cambria" panose="02040503050406030204" pitchFamily="18" charset="0"/>
                <a:ea typeface="Cambria" panose="02040503050406030204" pitchFamily="18" charset="0"/>
              </a:rPr>
              <a:t>il on canvas, 20x39 cm</a:t>
            </a:r>
          </a:p>
          <a:p>
            <a:endParaRPr lang="en-US" dirty="0"/>
          </a:p>
        </p:txBody>
      </p:sp>
      <p:sp>
        <p:nvSpPr>
          <p:cNvPr id="11" name="Text Placeholder 2">
            <a:extLst>
              <a:ext uri="{FF2B5EF4-FFF2-40B4-BE49-F238E27FC236}">
                <a16:creationId xmlns:a16="http://schemas.microsoft.com/office/drawing/2014/main" id="{D1AE824F-46C5-471A-BAB1-E2FAC9B68307}"/>
              </a:ext>
            </a:extLst>
          </p:cNvPr>
          <p:cNvSpPr txBox="1">
            <a:spLocks/>
          </p:cNvSpPr>
          <p:nvPr/>
        </p:nvSpPr>
        <p:spPr>
          <a:xfrm>
            <a:off x="6620190" y="5866650"/>
            <a:ext cx="4924710"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Small town near Caesarea 1967 – Little shout</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1990, watercolor, 31,5x43,5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23684352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375187" y="619200"/>
            <a:ext cx="5107806"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ELAZAR JOSIP </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(1916 – 1994)</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793967" y="619200"/>
            <a:ext cx="2955344"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FISCHER EVA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(1920 – 2015)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a:extLst>
              <a:ext uri="{FF2B5EF4-FFF2-40B4-BE49-F238E27FC236}">
                <a16:creationId xmlns:a16="http://schemas.microsoft.com/office/drawing/2014/main" id="{707461C0-5F63-449E-A2CA-2D2B591352A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22906" t="31937" r="23661" b="32309"/>
          <a:stretch/>
        </p:blipFill>
        <p:spPr>
          <a:xfrm>
            <a:off x="1373635" y="2921065"/>
            <a:ext cx="5109358" cy="2698689"/>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442393EF-79BA-4C5D-98EC-69761925769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17508" t="17026" r="19061" b="22801"/>
          <a:stretch/>
        </p:blipFill>
        <p:spPr>
          <a:xfrm>
            <a:off x="7793967" y="1940554"/>
            <a:ext cx="2955344" cy="36792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6EAD15F8-D946-4725-8AED-9FE30E0112C2}"/>
              </a:ext>
            </a:extLst>
          </p:cNvPr>
          <p:cNvSpPr>
            <a:spLocks noGrp="1"/>
          </p:cNvSpPr>
          <p:nvPr>
            <p:ph type="body" idx="1"/>
          </p:nvPr>
        </p:nvSpPr>
        <p:spPr>
          <a:xfrm>
            <a:off x="1401355" y="5933380"/>
            <a:ext cx="5081638"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Barge</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1977, watercolor, 19,5x43,5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7EDFC58D-AD03-440A-B3D8-4D6118BAEBD8}"/>
              </a:ext>
            </a:extLst>
          </p:cNvPr>
          <p:cNvSpPr txBox="1">
            <a:spLocks/>
          </p:cNvSpPr>
          <p:nvPr/>
        </p:nvSpPr>
        <p:spPr>
          <a:xfrm>
            <a:off x="7793967" y="5933380"/>
            <a:ext cx="3022844"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Alan David – Bar mitzvah I</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1977, engraving</a:t>
            </a:r>
            <a:r>
              <a:rPr lang="sr-Latn-RS" sz="1400" b="1" cap="none" spc="0" dirty="0">
                <a:solidFill>
                  <a:prstClr val="white"/>
                </a:solidFill>
                <a:latin typeface="Cambria" panose="02040503050406030204" pitchFamily="18" charset="0"/>
                <a:ea typeface="Cambria" panose="02040503050406030204" pitchFamily="18" charset="0"/>
              </a:rPr>
              <a:t>, 16x12</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522073585"/>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275255" y="619200"/>
            <a:ext cx="2926047"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FRIGYES FRANK</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(1890 – 1976)</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5767419" y="619200"/>
            <a:ext cx="5319862"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GIRT ILONKA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(1906 – 1985)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a:extLst>
              <a:ext uri="{FF2B5EF4-FFF2-40B4-BE49-F238E27FC236}">
                <a16:creationId xmlns:a16="http://schemas.microsoft.com/office/drawing/2014/main" id="{76C6C148-1221-4DC6-8C98-A5C89B81BA6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10412" t="10871" r="12304" b="9029"/>
          <a:stretch/>
        </p:blipFill>
        <p:spPr>
          <a:xfrm>
            <a:off x="1275255" y="1943535"/>
            <a:ext cx="2926046" cy="36504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485BDDBB-3D0D-4DCF-A4B0-95D0CB9C577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6603945" y="1108803"/>
            <a:ext cx="3650401" cy="5319862"/>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7608551C-9F5A-4B98-9EEE-B7888E45EC7A}"/>
              </a:ext>
            </a:extLst>
          </p:cNvPr>
          <p:cNvSpPr>
            <a:spLocks noGrp="1"/>
          </p:cNvSpPr>
          <p:nvPr>
            <p:ph type="body" idx="1"/>
          </p:nvPr>
        </p:nvSpPr>
        <p:spPr>
          <a:xfrm>
            <a:off x="1275255" y="5974477"/>
            <a:ext cx="2926046"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Portrait of ing. Frank</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1938, oil on canvas, 90x72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0CD0FB6A-33EE-4DAD-90ED-F10D7508DE06}"/>
              </a:ext>
            </a:extLst>
          </p:cNvPr>
          <p:cNvSpPr txBox="1">
            <a:spLocks/>
          </p:cNvSpPr>
          <p:nvPr/>
        </p:nvSpPr>
        <p:spPr>
          <a:xfrm>
            <a:off x="5767418" y="5974476"/>
            <a:ext cx="5319861"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Sarajevo Ashkenazi synagogue</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1974, watercolor on paper, 24x35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491882114"/>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366462" y="619200"/>
            <a:ext cx="3031195"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GLID NANDR</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(1924 – 1997)</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852846" y="619200"/>
            <a:ext cx="3414731"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HERMANN OSKAR</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(1886 – 1974)</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a:extLst>
              <a:ext uri="{FF2B5EF4-FFF2-40B4-BE49-F238E27FC236}">
                <a16:creationId xmlns:a16="http://schemas.microsoft.com/office/drawing/2014/main" id="{57A2774C-D25C-4394-BB34-45096CF4A273}"/>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l="8814" r="8714" b="3795"/>
          <a:stretch/>
        </p:blipFill>
        <p:spPr>
          <a:xfrm>
            <a:off x="1829416" y="1881775"/>
            <a:ext cx="2123070" cy="3654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13D9B894-D7AC-46F2-9042-CF8D0CF9CC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284" t="7178" r="6895" b="7077"/>
          <a:stretch/>
        </p:blipFill>
        <p:spPr>
          <a:xfrm>
            <a:off x="6919482" y="1881776"/>
            <a:ext cx="3348095" cy="3653999"/>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57A2CA79-39CE-4606-B8CF-B310B44866C3}"/>
              </a:ext>
            </a:extLst>
          </p:cNvPr>
          <p:cNvSpPr txBox="1">
            <a:spLocks/>
          </p:cNvSpPr>
          <p:nvPr/>
        </p:nvSpPr>
        <p:spPr>
          <a:xfrm>
            <a:off x="1819758" y="5964203"/>
            <a:ext cx="242346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Portrait of Dr. Zoltan Lorant</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1959, bronze,</a:t>
            </a:r>
            <a:r>
              <a:rPr lang="en-US" sz="1400" b="1" cap="none" spc="0" dirty="0">
                <a:solidFill>
                  <a:prstClr val="white"/>
                </a:solidFill>
                <a:latin typeface="Cambria" panose="02040503050406030204" pitchFamily="18" charset="0"/>
                <a:ea typeface="Cambria" panose="02040503050406030204" pitchFamily="18" charset="0"/>
              </a:rPr>
              <a:t> 30x20x25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CAA7920E-6E81-45CB-A589-235BA7B528C6}"/>
              </a:ext>
            </a:extLst>
          </p:cNvPr>
          <p:cNvSpPr txBox="1">
            <a:spLocks/>
          </p:cNvSpPr>
          <p:nvPr/>
        </p:nvSpPr>
        <p:spPr>
          <a:xfrm>
            <a:off x="6919483" y="5964202"/>
            <a:ext cx="3414732"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Portrait of Robert Weith</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lang="en-US" sz="1400" b="1" cap="none" spc="0" dirty="0">
                <a:solidFill>
                  <a:prstClr val="white"/>
                </a:solidFill>
                <a:latin typeface="Cambria" panose="02040503050406030204" pitchFamily="18" charset="0"/>
                <a:ea typeface="Cambria" panose="02040503050406030204" pitchFamily="18" charset="0"/>
              </a:rPr>
              <a:t>undated</a:t>
            </a:r>
            <a:r>
              <a:rPr lang="sr-Latn-RS" sz="1400" b="1" cap="none" spc="0" dirty="0">
                <a:solidFill>
                  <a:prstClr val="white"/>
                </a:solidFill>
                <a:latin typeface="Cambria" panose="02040503050406030204" pitchFamily="18" charset="0"/>
                <a:ea typeface="Cambria" panose="02040503050406030204" pitchFamily="18" charset="0"/>
              </a:rPr>
              <a:t>, </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oil on canvas, 98x88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13676127"/>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915138" y="619200"/>
            <a:ext cx="2819103"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HIRŠL RADOVAN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(1924 – 1997)</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307514" y="619200"/>
            <a:ext cx="3092137"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JUKUNDUS BARD</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(1949 – 1986)</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a:extLst>
              <a:ext uri="{FF2B5EF4-FFF2-40B4-BE49-F238E27FC236}">
                <a16:creationId xmlns:a16="http://schemas.microsoft.com/office/drawing/2014/main" id="{06A16C1A-A57F-4386-A9D7-C0715A15AF71}"/>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a:ext>
            </a:extLst>
          </a:blip>
          <a:stretch>
            <a:fillRect/>
          </a:stretch>
        </p:blipFill>
        <p:spPr>
          <a:xfrm>
            <a:off x="1915138" y="2066709"/>
            <a:ext cx="2819103"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69373EAB-3DFC-4EC7-A5CD-CB9097FB024E}"/>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a:ext>
            </a:extLst>
          </a:blip>
          <a:srcRect l="10037" t="9017" r="10311" b="13750"/>
          <a:stretch/>
        </p:blipFill>
        <p:spPr>
          <a:xfrm>
            <a:off x="7320853" y="2066710"/>
            <a:ext cx="3078798"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4482CEEF-223B-46CD-8C40-747DFFE40B2A}"/>
              </a:ext>
            </a:extLst>
          </p:cNvPr>
          <p:cNvSpPr>
            <a:spLocks noGrp="1"/>
          </p:cNvSpPr>
          <p:nvPr>
            <p:ph type="body" idx="1"/>
          </p:nvPr>
        </p:nvSpPr>
        <p:spPr>
          <a:xfrm>
            <a:off x="1915138" y="5966753"/>
            <a:ext cx="2819103"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Runner</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1988, laser printing, 31x23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FA033449-1A8E-4231-B70E-2539FFD71034}"/>
              </a:ext>
            </a:extLst>
          </p:cNvPr>
          <p:cNvSpPr txBox="1">
            <a:spLocks/>
          </p:cNvSpPr>
          <p:nvPr/>
        </p:nvSpPr>
        <p:spPr>
          <a:xfrm>
            <a:off x="7320852" y="5966752"/>
            <a:ext cx="3115275"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Baal Shem Tov</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1978, oil on canvas, 50x40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436142257"/>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944344" y="619200"/>
            <a:ext cx="2853688"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KABILJO DANIEL</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(1894 – 1944)</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235358" y="619200"/>
            <a:ext cx="3167840"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KAVURIĆ VANJA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(1945 – 1977)</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picture containing wall, indoor, box, container&#10;&#10;Description automatically generated">
            <a:extLst>
              <a:ext uri="{FF2B5EF4-FFF2-40B4-BE49-F238E27FC236}">
                <a16:creationId xmlns:a16="http://schemas.microsoft.com/office/drawing/2014/main" id="{C91F24B4-15B5-40D1-B398-7259B5F4C2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792" t="18842" r="23792" b="18546"/>
          <a:stretch/>
        </p:blipFill>
        <p:spPr>
          <a:xfrm>
            <a:off x="2102956" y="2015339"/>
            <a:ext cx="2483857" cy="36504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 entertainment center, picture frame&#10;&#10;Description automatically generated">
            <a:extLst>
              <a:ext uri="{FF2B5EF4-FFF2-40B4-BE49-F238E27FC236}">
                <a16:creationId xmlns:a16="http://schemas.microsoft.com/office/drawing/2014/main" id="{0A939130-913C-4C59-8639-ECBCE28A7022}"/>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3562" t="3595" r="4213" b="4719"/>
          <a:stretch/>
        </p:blipFill>
        <p:spPr>
          <a:xfrm>
            <a:off x="7307515" y="2015339"/>
            <a:ext cx="3095683" cy="36504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8E260EF9-98D4-4A8F-8B9F-4E89CB6EF09E}"/>
              </a:ext>
            </a:extLst>
          </p:cNvPr>
          <p:cNvSpPr>
            <a:spLocks noGrp="1"/>
          </p:cNvSpPr>
          <p:nvPr>
            <p:ph type="body" idx="1"/>
          </p:nvPr>
        </p:nvSpPr>
        <p:spPr>
          <a:xfrm>
            <a:off x="2089436" y="5968883"/>
            <a:ext cx="3619749"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Sephardic women on a street in Sarajevo</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ca. 1920, oil on canvas, 29x19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B95F3F95-308B-4609-975A-72110DDA91CC}"/>
              </a:ext>
            </a:extLst>
          </p:cNvPr>
          <p:cNvSpPr txBox="1">
            <a:spLocks/>
          </p:cNvSpPr>
          <p:nvPr/>
        </p:nvSpPr>
        <p:spPr>
          <a:xfrm>
            <a:off x="7307515" y="5968882"/>
            <a:ext cx="3095683"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Somewhere</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ca. </a:t>
            </a:r>
            <a:r>
              <a:rPr lang="sr-Latn-RS" sz="1400" b="1" cap="none" spc="0" dirty="0">
                <a:solidFill>
                  <a:prstClr val="white"/>
                </a:solidFill>
                <a:latin typeface="Cambria" panose="02040503050406030204" pitchFamily="18" charset="0"/>
                <a:ea typeface="Cambria" panose="02040503050406030204" pitchFamily="18" charset="0"/>
              </a:rPr>
              <a:t>1970</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oil on canvas, 120x100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90734753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240795" y="619200"/>
            <a:ext cx="4732600"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KOEN LEON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(1859 – 1934)</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387120" y="619200"/>
            <a:ext cx="3644162"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KOLESNIKOV STEPAN</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(1879 – 1955)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descr="A picture containing text, indoor, painting, fireplace&#10;&#10;Description automatically generated">
            <a:extLst>
              <a:ext uri="{FF2B5EF4-FFF2-40B4-BE49-F238E27FC236}">
                <a16:creationId xmlns:a16="http://schemas.microsoft.com/office/drawing/2014/main" id="{225C0A32-A3A7-49F1-919E-4F604B6610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278" t="8733" r="5954" b="6367"/>
          <a:stretch/>
        </p:blipFill>
        <p:spPr>
          <a:xfrm>
            <a:off x="1240795" y="1986062"/>
            <a:ext cx="4732600"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ortrait of a person&#10;&#10;Description automatically generated">
            <a:extLst>
              <a:ext uri="{FF2B5EF4-FFF2-40B4-BE49-F238E27FC236}">
                <a16:creationId xmlns:a16="http://schemas.microsoft.com/office/drawing/2014/main" id="{038EC759-2492-4950-9DEE-867E098E0C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171" t="8733" r="9288" b="5619"/>
          <a:stretch/>
        </p:blipFill>
        <p:spPr>
          <a:xfrm>
            <a:off x="7826536" y="1986062"/>
            <a:ext cx="2947498" cy="3679273"/>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9AE65D47-6C52-4522-8310-A85F9CF3257A}"/>
              </a:ext>
            </a:extLst>
          </p:cNvPr>
          <p:cNvSpPr>
            <a:spLocks noGrp="1"/>
          </p:cNvSpPr>
          <p:nvPr>
            <p:ph type="body" idx="1"/>
          </p:nvPr>
        </p:nvSpPr>
        <p:spPr>
          <a:xfrm>
            <a:off x="1258965" y="5955417"/>
            <a:ext cx="4714430"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Pogrom</a:t>
            </a:r>
            <a:br>
              <a:rPr lang="en-US" sz="2000" b="1" cap="none" spc="0" dirty="0">
                <a:solidFill>
                  <a:prstClr val="white"/>
                </a:solidFill>
                <a:latin typeface="Cambria" panose="02040503050406030204" pitchFamily="18" charset="0"/>
                <a:ea typeface="Cambria" panose="02040503050406030204" pitchFamily="18" charset="0"/>
              </a:rPr>
            </a:br>
            <a:r>
              <a:rPr lang="en-US" sz="1400" b="1" cap="none" spc="0" dirty="0">
                <a:solidFill>
                  <a:prstClr val="white"/>
                </a:solidFill>
                <a:latin typeface="Cambria" panose="02040503050406030204" pitchFamily="18" charset="0"/>
                <a:ea typeface="Cambria" panose="02040503050406030204" pitchFamily="18" charset="0"/>
              </a:rPr>
              <a:t>undated, oi</a:t>
            </a:r>
            <a:r>
              <a:rPr lang="sr-Latn-RS" sz="1400" b="1" cap="none" spc="0" dirty="0">
                <a:solidFill>
                  <a:prstClr val="white"/>
                </a:solidFill>
                <a:latin typeface="Cambria" panose="02040503050406030204" pitchFamily="18" charset="0"/>
                <a:ea typeface="Cambria" panose="02040503050406030204" pitchFamily="18" charset="0"/>
              </a:rPr>
              <a:t>l on canvas, 69,8x89,2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B68FBC6A-090E-4F77-A67C-935B70B52D65}"/>
              </a:ext>
            </a:extLst>
          </p:cNvPr>
          <p:cNvSpPr txBox="1">
            <a:spLocks/>
          </p:cNvSpPr>
          <p:nvPr/>
        </p:nvSpPr>
        <p:spPr>
          <a:xfrm>
            <a:off x="7826536" y="5955417"/>
            <a:ext cx="2947498"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Portrait of Šemaja Demajo</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1932, chalk on cardboard, 64x69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821787411"/>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240795" y="619200"/>
            <a:ext cx="4968466"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LEHNER DRAGIĆ MIRJANA</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(1936 –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387120" y="619200"/>
            <a:ext cx="3644162"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LEVI RAJKO</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(1904 – 1986)</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picture containing gallery, indoor, room, picture frame&#10;&#10;Description automatically generated">
            <a:extLst>
              <a:ext uri="{FF2B5EF4-FFF2-40B4-BE49-F238E27FC236}">
                <a16:creationId xmlns:a16="http://schemas.microsoft.com/office/drawing/2014/main" id="{5FE2F8A4-B1F8-4B44-8226-9F5B1CD3D9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419" t="14382" r="11115" b="16255"/>
          <a:stretch/>
        </p:blipFill>
        <p:spPr>
          <a:xfrm>
            <a:off x="1240794" y="2027929"/>
            <a:ext cx="4968467"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painting, indoor, orange, picture frame&#10;&#10;Description automatically generated">
            <a:extLst>
              <a:ext uri="{FF2B5EF4-FFF2-40B4-BE49-F238E27FC236}">
                <a16:creationId xmlns:a16="http://schemas.microsoft.com/office/drawing/2014/main" id="{6CA952DC-312D-402C-9CB2-6D19940A3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319" t="14682" r="18623" b="16555"/>
          <a:stretch/>
        </p:blipFill>
        <p:spPr>
          <a:xfrm>
            <a:off x="7904408" y="2027930"/>
            <a:ext cx="2570738"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D105D0C0-FA90-4679-95E9-F1CBE866FC45}"/>
              </a:ext>
            </a:extLst>
          </p:cNvPr>
          <p:cNvSpPr>
            <a:spLocks noGrp="1"/>
          </p:cNvSpPr>
          <p:nvPr>
            <p:ph type="body" idx="1"/>
          </p:nvPr>
        </p:nvSpPr>
        <p:spPr>
          <a:xfrm>
            <a:off x="1238414" y="5986315"/>
            <a:ext cx="4968465"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Memory of Toni Azriel</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1987, acrylic, watercolor and pencil on paper, </a:t>
            </a:r>
            <a:r>
              <a:rPr lang="en-US" sz="1400" b="1" cap="none" spc="0" dirty="0">
                <a:solidFill>
                  <a:prstClr val="white"/>
                </a:solidFill>
                <a:latin typeface="Cambria" panose="02040503050406030204" pitchFamily="18" charset="0"/>
                <a:ea typeface="Cambria" panose="02040503050406030204" pitchFamily="18" charset="0"/>
              </a:rPr>
              <a:t>56</a:t>
            </a:r>
            <a:r>
              <a:rPr lang="sr-Latn-RS" sz="1400" b="1" cap="none" spc="0" dirty="0">
                <a:solidFill>
                  <a:prstClr val="white"/>
                </a:solidFill>
                <a:latin typeface="Cambria" panose="02040503050406030204" pitchFamily="18" charset="0"/>
                <a:ea typeface="Cambria" panose="02040503050406030204" pitchFamily="18" charset="0"/>
              </a:rPr>
              <a:t>x</a:t>
            </a:r>
            <a:r>
              <a:rPr lang="en-US" sz="1400" b="1" cap="none" spc="0" dirty="0">
                <a:solidFill>
                  <a:prstClr val="white"/>
                </a:solidFill>
                <a:latin typeface="Cambria" panose="02040503050406030204" pitchFamily="18" charset="0"/>
                <a:ea typeface="Cambria" panose="02040503050406030204" pitchFamily="18" charset="0"/>
              </a:rPr>
              <a:t>77</a:t>
            </a:r>
            <a:r>
              <a:rPr lang="sr-Latn-RS" sz="1400" b="1" cap="none" spc="0" dirty="0">
                <a:solidFill>
                  <a:prstClr val="white"/>
                </a:solidFill>
                <a:latin typeface="Cambria" panose="02040503050406030204" pitchFamily="18" charset="0"/>
                <a:ea typeface="Cambria" panose="02040503050406030204" pitchFamily="18" charset="0"/>
              </a:rPr>
              <a:t>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E9DC3547-9F78-4186-924E-54CF482B53B5}"/>
              </a:ext>
            </a:extLst>
          </p:cNvPr>
          <p:cNvSpPr txBox="1">
            <a:spLocks/>
          </p:cNvSpPr>
          <p:nvPr/>
        </p:nvSpPr>
        <p:spPr>
          <a:xfrm>
            <a:off x="7904408" y="5986314"/>
            <a:ext cx="2570738"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Lanscape</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1970, oil on hardboard 40,5x30,5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656879830"/>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625582" y="619200"/>
            <a:ext cx="4341094"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LIBERMAN SANDU</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(1923 – 1977)</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387119" y="619200"/>
            <a:ext cx="3811711"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MEVORAH MOŠA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(1890 – 1982)</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descr="A framed picture of a person and person&#10;&#10;Description automatically generated with low confidence">
            <a:extLst>
              <a:ext uri="{FF2B5EF4-FFF2-40B4-BE49-F238E27FC236}">
                <a16:creationId xmlns:a16="http://schemas.microsoft.com/office/drawing/2014/main" id="{323D7007-4A8A-4200-92BB-D9A03255D9B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843" t="7385" r="6840" b="5918"/>
          <a:stretch/>
        </p:blipFill>
        <p:spPr>
          <a:xfrm>
            <a:off x="1625582" y="1945737"/>
            <a:ext cx="4341094" cy="3744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erson in a military uniform&#10;&#10;Description automatically generated with medium confidence">
            <a:extLst>
              <a:ext uri="{FF2B5EF4-FFF2-40B4-BE49-F238E27FC236}">
                <a16:creationId xmlns:a16="http://schemas.microsoft.com/office/drawing/2014/main" id="{B04A7C3C-1A10-46EF-924F-A1479C5D1512}"/>
              </a:ext>
            </a:extLst>
          </p:cNvPr>
          <p:cNvPicPr>
            <a:picLocks noChangeAspect="1"/>
          </p:cNvPicPr>
          <p:nvPr/>
        </p:nvPicPr>
        <p:blipFill>
          <a:blip r:embed="rId3" cstate="screen">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a:ext>
            </a:extLst>
          </a:blip>
          <a:stretch>
            <a:fillRect/>
          </a:stretch>
        </p:blipFill>
        <p:spPr>
          <a:xfrm>
            <a:off x="8060597" y="1945738"/>
            <a:ext cx="2595412" cy="3744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D7689800-EFDB-4AAB-8D34-DBE5B94AD64E}"/>
              </a:ext>
            </a:extLst>
          </p:cNvPr>
          <p:cNvSpPr txBox="1">
            <a:spLocks/>
          </p:cNvSpPr>
          <p:nvPr/>
        </p:nvSpPr>
        <p:spPr>
          <a:xfrm>
            <a:off x="1627847" y="5961417"/>
            <a:ext cx="433882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a:solidFill>
                <a:prstClr val="white"/>
              </a:solidFill>
              <a:latin typeface="Cambria" panose="02040503050406030204" pitchFamily="18" charset="0"/>
              <a:ea typeface="Cambria" panose="02040503050406030204" pitchFamily="18" charset="0"/>
            </a:endParaRPr>
          </a:p>
          <a:p>
            <a:r>
              <a:rPr lang="sr-Latn-CS" sz="2000" b="1" cap="none" spc="0">
                <a:solidFill>
                  <a:prstClr val="white"/>
                </a:solidFill>
                <a:latin typeface="Cambria" panose="02040503050406030204" pitchFamily="18" charset="0"/>
                <a:ea typeface="Cambria" panose="02040503050406030204" pitchFamily="18" charset="0"/>
              </a:rPr>
              <a:t>Boherim</a:t>
            </a:r>
            <a:br>
              <a:rPr lang="en-US" sz="3400" b="1" cap="none" spc="0">
                <a:solidFill>
                  <a:prstClr val="white"/>
                </a:solidFill>
                <a:latin typeface="Cambria" panose="02040503050406030204" pitchFamily="18" charset="0"/>
                <a:ea typeface="Cambria" panose="02040503050406030204" pitchFamily="18" charset="0"/>
              </a:rPr>
            </a:br>
            <a:r>
              <a:rPr lang="sr-Latn-RS" sz="1400" b="1" cap="none" spc="0">
                <a:solidFill>
                  <a:prstClr val="white"/>
                </a:solidFill>
                <a:latin typeface="Cambria" panose="02040503050406030204" pitchFamily="18" charset="0"/>
                <a:ea typeface="Cambria" panose="02040503050406030204" pitchFamily="18" charset="0"/>
              </a:rPr>
              <a:t>ca. 1970, ink on paper, 52x62 cm</a:t>
            </a:r>
            <a:endParaRPr lang="en-US" sz="1400" b="1" cap="none" spc="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7599C773-2716-4B9B-B680-C836134C9F15}"/>
              </a:ext>
            </a:extLst>
          </p:cNvPr>
          <p:cNvSpPr txBox="1">
            <a:spLocks/>
          </p:cNvSpPr>
          <p:nvPr/>
        </p:nvSpPr>
        <p:spPr>
          <a:xfrm>
            <a:off x="8060598" y="5961417"/>
            <a:ext cx="2595412"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Portrait No.6</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Guta</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1941, pencil on paper, 42x30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08897785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448655" y="619200"/>
            <a:ext cx="3780891"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MILOVANOVIĆ DUŠAN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(1919 – </a:t>
            </a:r>
            <a:r>
              <a:rPr lang="sr-Latn-CS" sz="2000" b="1" spc="0" dirty="0">
                <a:solidFill>
                  <a:prstClr val="white"/>
                </a:solidFill>
                <a:latin typeface="Cambria" panose="02040503050406030204" pitchFamily="18" charset="0"/>
                <a:ea typeface="Cambria" panose="02040503050406030204" pitchFamily="18" charset="0"/>
                <a:cs typeface="+mn-cs"/>
              </a:rPr>
              <a:t>2000</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089169" y="619200"/>
            <a:ext cx="4150759"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sr-Latn-RS" sz="11200" b="1" spc="0" dirty="0">
                <a:solidFill>
                  <a:prstClr val="white"/>
                </a:solidFill>
                <a:latin typeface="Cambria" panose="02040503050406030204" pitchFamily="18" charset="0"/>
                <a:ea typeface="Cambria" panose="02040503050406030204" pitchFamily="18" charset="0"/>
              </a:rPr>
              <a:t>MLADENOVIĆ LUKA</a:t>
            </a:r>
            <a:endPar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(1909 – 2000)</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picture containing text, toilet, window, painted&#10;&#10;Description automatically generated">
            <a:extLst>
              <a:ext uri="{FF2B5EF4-FFF2-40B4-BE49-F238E27FC236}">
                <a16:creationId xmlns:a16="http://schemas.microsoft.com/office/drawing/2014/main" id="{7332EFF1-41D6-4568-A2F0-5FE0D44ED092}"/>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13110" t="5243" r="13110" b="4719"/>
          <a:stretch/>
        </p:blipFill>
        <p:spPr>
          <a:xfrm>
            <a:off x="2672727" y="1823777"/>
            <a:ext cx="1458678" cy="3952665"/>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rtrait of a person&#10;&#10;Description automatically generated">
            <a:extLst>
              <a:ext uri="{FF2B5EF4-FFF2-40B4-BE49-F238E27FC236}">
                <a16:creationId xmlns:a16="http://schemas.microsoft.com/office/drawing/2014/main" id="{9C0CE5C4-CA21-4028-9906-7E9BFFF788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2496" y="1823777"/>
            <a:ext cx="2768458" cy="3952665"/>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0C7077EE-9EAA-413C-AA3D-5AF7AFDE2B1D}"/>
              </a:ext>
            </a:extLst>
          </p:cNvPr>
          <p:cNvSpPr>
            <a:spLocks noGrp="1"/>
          </p:cNvSpPr>
          <p:nvPr>
            <p:ph type="body" idx="1"/>
          </p:nvPr>
        </p:nvSpPr>
        <p:spPr>
          <a:xfrm>
            <a:off x="2672727" y="5974221"/>
            <a:ext cx="3029429"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Woman prisoner</a:t>
            </a:r>
            <a:br>
              <a:rPr lang="en-US" sz="3400" b="1" cap="none" spc="0" dirty="0">
                <a:solidFill>
                  <a:prstClr val="white"/>
                </a:solidFill>
                <a:latin typeface="Cambria" panose="02040503050406030204" pitchFamily="18" charset="0"/>
                <a:ea typeface="Cambria" panose="02040503050406030204" pitchFamily="18" charset="0"/>
              </a:rPr>
            </a:br>
            <a:r>
              <a:rPr lang="en-US" sz="1400" b="1" cap="none" spc="0" dirty="0">
                <a:solidFill>
                  <a:prstClr val="white"/>
                </a:solidFill>
                <a:latin typeface="Cambria" panose="02040503050406030204" pitchFamily="18" charset="0"/>
                <a:ea typeface="Cambria" panose="02040503050406030204" pitchFamily="18" charset="0"/>
              </a:rPr>
              <a:t>undated</a:t>
            </a:r>
            <a:r>
              <a:rPr lang="sr-Latn-RS" sz="1400" b="1" cap="none" spc="0" dirty="0">
                <a:solidFill>
                  <a:prstClr val="white"/>
                </a:solidFill>
                <a:latin typeface="Cambria" panose="02040503050406030204" pitchFamily="18" charset="0"/>
                <a:ea typeface="Cambria" panose="02040503050406030204" pitchFamily="18" charset="0"/>
              </a:rPr>
              <a:t>, oil on wood, 173x63,5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8D1D6861-0167-4B10-B3AE-563821EDFC9D}"/>
              </a:ext>
            </a:extLst>
          </p:cNvPr>
          <p:cNvSpPr txBox="1">
            <a:spLocks/>
          </p:cNvSpPr>
          <p:nvPr/>
        </p:nvSpPr>
        <p:spPr>
          <a:xfrm>
            <a:off x="7818428" y="5974221"/>
            <a:ext cx="276845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Portrait of Dr. Lora Nahmijas</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lang="en-US" sz="1400" b="1" cap="none" spc="0" dirty="0">
                <a:solidFill>
                  <a:prstClr val="white"/>
                </a:solidFill>
                <a:latin typeface="Cambria" panose="02040503050406030204" pitchFamily="18" charset="0"/>
                <a:ea typeface="Cambria" panose="02040503050406030204" pitchFamily="18" charset="0"/>
              </a:rPr>
              <a:t>undated</a:t>
            </a: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p</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encil on paper, 55,5x36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49889198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1FABDDD-02ED-488D-B2A4-BBF12F612B42}"/>
              </a:ext>
            </a:extLst>
          </p:cNvPr>
          <p:cNvSpPr>
            <a:spLocks noGrp="1"/>
          </p:cNvSpPr>
          <p:nvPr>
            <p:ph type="body" idx="1"/>
          </p:nvPr>
        </p:nvSpPr>
        <p:spPr>
          <a:xfrm>
            <a:off x="796413" y="682113"/>
            <a:ext cx="10432026" cy="5312287"/>
          </a:xfrm>
        </p:spPr>
        <p:txBody>
          <a:bodyPr>
            <a:normAutofit fontScale="62500" lnSpcReduction="20000"/>
          </a:bodyPr>
          <a:lstStyle/>
          <a:p>
            <a:pPr algn="just"/>
            <a:r>
              <a:rPr lang="en-US" sz="3000" cap="none" spc="0" dirty="0">
                <a:latin typeface="Cambria" panose="02040503050406030204" pitchFamily="18" charset="0"/>
                <a:ea typeface="Cambria" panose="02040503050406030204" pitchFamily="18" charset="0"/>
              </a:rPr>
              <a:t>Within the Federation of Jewish Communities of Yugoslavia, the Historical-Museum Department</a:t>
            </a:r>
            <a:r>
              <a:rPr lang="sr-Latn-RS" sz="3000" cap="none" spc="0" dirty="0">
                <a:latin typeface="Cambria" panose="02040503050406030204" pitchFamily="18" charset="0"/>
                <a:ea typeface="Cambria" panose="02040503050406030204" pitchFamily="18" charset="0"/>
              </a:rPr>
              <a:t>,</a:t>
            </a:r>
            <a:r>
              <a:rPr lang="en-US" sz="3000" cap="none" spc="0" dirty="0">
                <a:latin typeface="Cambria" panose="02040503050406030204" pitchFamily="18" charset="0"/>
                <a:ea typeface="Cambria" panose="02040503050406030204" pitchFamily="18" charset="0"/>
              </a:rPr>
              <a:t> operated from 1945 to 1958</a:t>
            </a:r>
            <a:r>
              <a:rPr lang="sr-Latn-RS" sz="3000" cap="none" spc="0" dirty="0">
                <a:latin typeface="Cambria" panose="02040503050406030204" pitchFamily="18" charset="0"/>
                <a:ea typeface="Cambria" panose="02040503050406030204" pitchFamily="18" charset="0"/>
              </a:rPr>
              <a:t>, was</a:t>
            </a:r>
            <a:r>
              <a:rPr lang="en-US" sz="3000" cap="none" spc="0" dirty="0">
                <a:latin typeface="Cambria" panose="02040503050406030204" pitchFamily="18" charset="0"/>
                <a:ea typeface="Cambria" panose="02040503050406030204" pitchFamily="18" charset="0"/>
              </a:rPr>
              <a:t> established with the aim of locating and recovering, as far as possible, looted Jewish cultural-historical and artistic objects. For a full decade, through donations from individuals and Jewish communities, as well as through purchases, archival materials, </a:t>
            </a:r>
            <a:r>
              <a:rPr lang="sr-Latn-BA" sz="3000" cap="none" spc="0" dirty="0">
                <a:latin typeface="Cambria" panose="02040503050406030204" pitchFamily="18" charset="0"/>
                <a:ea typeface="Cambria" panose="02040503050406030204" pitchFamily="18" charset="0"/>
              </a:rPr>
              <a:t>Jewish ceremonial objects</a:t>
            </a:r>
            <a:r>
              <a:rPr lang="en-US" sz="3000" cap="none" spc="0" dirty="0">
                <a:latin typeface="Cambria" panose="02040503050406030204" pitchFamily="18" charset="0"/>
                <a:ea typeface="Cambria" panose="02040503050406030204" pitchFamily="18" charset="0"/>
              </a:rPr>
              <a:t> and traditional holiday items, old manuscripts, and works of fine art were acquired. This significant undertaking resulted in the opening of the Jewish Historical Museum in 1959 with a permanent exhibition and established collections.</a:t>
            </a:r>
            <a:r>
              <a:rPr lang="sr-Latn-RS" sz="3000" cap="none" spc="0" dirty="0">
                <a:latin typeface="Cambria" panose="02040503050406030204" pitchFamily="18" charset="0"/>
                <a:ea typeface="Cambria" panose="02040503050406030204" pitchFamily="18" charset="0"/>
              </a:rPr>
              <a:t> </a:t>
            </a:r>
          </a:p>
          <a:p>
            <a:pPr algn="just"/>
            <a:r>
              <a:rPr lang="en-US" sz="3000" cap="none" spc="0" dirty="0">
                <a:latin typeface="Cambria" panose="02040503050406030204" pitchFamily="18" charset="0"/>
                <a:ea typeface="Cambria" panose="02040503050406030204" pitchFamily="18" charset="0"/>
              </a:rPr>
              <a:t>The first inventoried item within the Arts Collection (paintings, drawings, sculptures) was the purchased work</a:t>
            </a:r>
            <a:r>
              <a:rPr lang="en-US" sz="3000" i="1" cap="none" spc="0" dirty="0">
                <a:latin typeface="Cambria" panose="02040503050406030204" pitchFamily="18" charset="0"/>
                <a:ea typeface="Cambria" panose="02040503050406030204" pitchFamily="18" charset="0"/>
              </a:rPr>
              <a:t> Eternal Jew </a:t>
            </a:r>
            <a:r>
              <a:rPr lang="en-US" sz="3000" cap="none" spc="0" dirty="0">
                <a:latin typeface="Cambria" panose="02040503050406030204" pitchFamily="18" charset="0"/>
                <a:ea typeface="Cambria" panose="02040503050406030204" pitchFamily="18" charset="0"/>
              </a:rPr>
              <a:t>by the Belgrade Sephardic painter Leon Koen (1859–1934). To date, around 600 works by Jewish artists or works with Jewish themes have been collected. The oldest </a:t>
            </a:r>
            <a:r>
              <a:rPr lang="sr-Latn-RS" sz="3000" cap="none" spc="0" dirty="0">
                <a:latin typeface="Cambria" panose="02040503050406030204" pitchFamily="18" charset="0"/>
                <a:ea typeface="Cambria" panose="02040503050406030204" pitchFamily="18" charset="0"/>
              </a:rPr>
              <a:t>item </a:t>
            </a:r>
            <a:r>
              <a:rPr lang="en-US" sz="3000" cap="none" spc="0" dirty="0">
                <a:latin typeface="Cambria" panose="02040503050406030204" pitchFamily="18" charset="0"/>
                <a:ea typeface="Cambria" panose="02040503050406030204" pitchFamily="18" charset="0"/>
              </a:rPr>
              <a:t>date from the first half of the 19th century and extend through the modern movements of the 20th century. In addition to amateur painters and anonymous authors, the collection includes works by over 100 renowned </a:t>
            </a:r>
            <a:r>
              <a:rPr lang="sr-Latn-RS" sz="3000" cap="none" spc="0" dirty="0">
                <a:latin typeface="Cambria" panose="02040503050406030204" pitchFamily="18" charset="0"/>
                <a:ea typeface="Cambria" panose="02040503050406030204" pitchFamily="18" charset="0"/>
              </a:rPr>
              <a:t>national</a:t>
            </a:r>
            <a:r>
              <a:rPr lang="en-US" sz="3000" cap="none" spc="0" dirty="0">
                <a:latin typeface="Cambria" panose="02040503050406030204" pitchFamily="18" charset="0"/>
                <a:ea typeface="Cambria" panose="02040503050406030204" pitchFamily="18" charset="0"/>
              </a:rPr>
              <a:t> and international artists – Bora Baruh, </a:t>
            </a:r>
            <a:r>
              <a:rPr lang="en-US" sz="3000" cap="none" spc="0" dirty="0" err="1">
                <a:latin typeface="Cambria" panose="02040503050406030204" pitchFamily="18" charset="0"/>
                <a:ea typeface="Cambria" panose="02040503050406030204" pitchFamily="18" charset="0"/>
              </a:rPr>
              <a:t>Moša</a:t>
            </a:r>
            <a:r>
              <a:rPr lang="en-US" sz="3000" cap="none" spc="0" dirty="0">
                <a:latin typeface="Cambria" panose="02040503050406030204" pitchFamily="18" charset="0"/>
                <a:ea typeface="Cambria" panose="02040503050406030204" pitchFamily="18" charset="0"/>
              </a:rPr>
              <a:t> </a:t>
            </a:r>
            <a:r>
              <a:rPr lang="en-US" sz="3000" cap="none" spc="0" dirty="0" err="1">
                <a:latin typeface="Cambria" panose="02040503050406030204" pitchFamily="18" charset="0"/>
                <a:ea typeface="Cambria" panose="02040503050406030204" pitchFamily="18" charset="0"/>
              </a:rPr>
              <a:t>Pijade</a:t>
            </a:r>
            <a:r>
              <a:rPr lang="en-US" sz="3000" cap="none" spc="0" dirty="0">
                <a:latin typeface="Cambria" panose="02040503050406030204" pitchFamily="18" charset="0"/>
                <a:ea typeface="Cambria" panose="02040503050406030204" pitchFamily="18" charset="0"/>
              </a:rPr>
              <a:t>, Daniel </a:t>
            </a:r>
            <a:r>
              <a:rPr lang="en-US" sz="3000" cap="none" spc="0" dirty="0" err="1">
                <a:latin typeface="Cambria" panose="02040503050406030204" pitchFamily="18" charset="0"/>
                <a:ea typeface="Cambria" panose="02040503050406030204" pitchFamily="18" charset="0"/>
              </a:rPr>
              <a:t>Ozmo</a:t>
            </a:r>
            <a:r>
              <a:rPr lang="en-US" sz="3000" cap="none" spc="0" dirty="0">
                <a:latin typeface="Cambria" panose="02040503050406030204" pitchFamily="18" charset="0"/>
                <a:ea typeface="Cambria" panose="02040503050406030204" pitchFamily="18" charset="0"/>
              </a:rPr>
              <a:t>, Daniel </a:t>
            </a:r>
            <a:r>
              <a:rPr lang="en-US" sz="3000" cap="none" spc="0" dirty="0" err="1">
                <a:latin typeface="Cambria" panose="02040503050406030204" pitchFamily="18" charset="0"/>
                <a:ea typeface="Cambria" panose="02040503050406030204" pitchFamily="18" charset="0"/>
              </a:rPr>
              <a:t>Kabiljo</a:t>
            </a:r>
            <a:r>
              <a:rPr lang="en-US" sz="3000" cap="none" spc="0" dirty="0">
                <a:latin typeface="Cambria" panose="02040503050406030204" pitchFamily="18" charset="0"/>
                <a:ea typeface="Cambria" panose="02040503050406030204" pitchFamily="18" charset="0"/>
              </a:rPr>
              <a:t>, Oskar Herman, Oskar </a:t>
            </a:r>
            <a:r>
              <a:rPr lang="en-US" sz="3000" cap="none" spc="0" dirty="0" err="1">
                <a:latin typeface="Cambria" panose="02040503050406030204" pitchFamily="18" charset="0"/>
                <a:ea typeface="Cambria" panose="02040503050406030204" pitchFamily="18" charset="0"/>
              </a:rPr>
              <a:t>Nemon</a:t>
            </a:r>
            <a:r>
              <a:rPr lang="en-US" sz="3000" cap="none" spc="0" dirty="0">
                <a:latin typeface="Cambria" panose="02040503050406030204" pitchFamily="18" charset="0"/>
                <a:ea typeface="Cambria" panose="02040503050406030204" pitchFamily="18" charset="0"/>
              </a:rPr>
              <a:t>, Albert Alcala</a:t>
            </a:r>
            <a:r>
              <a:rPr lang="sr-Latn-RS" sz="3000" cap="none" spc="0" dirty="0">
                <a:latin typeface="Cambria" panose="02040503050406030204" pitchFamily="18" charset="0"/>
                <a:ea typeface="Cambria" panose="02040503050406030204" pitchFamily="18" charset="0"/>
              </a:rPr>
              <a:t>y</a:t>
            </a:r>
            <a:r>
              <a:rPr lang="en-US" sz="3000" cap="none" spc="0" dirty="0">
                <a:latin typeface="Cambria" panose="02040503050406030204" pitchFamily="18" charset="0"/>
                <a:ea typeface="Cambria" panose="02040503050406030204" pitchFamily="18" charset="0"/>
              </a:rPr>
              <a:t>, Nandor Glid, </a:t>
            </a:r>
            <a:r>
              <a:rPr lang="en-US" sz="3000" cap="none" spc="0" dirty="0" err="1">
                <a:latin typeface="Cambria" panose="02040503050406030204" pitchFamily="18" charset="0"/>
                <a:ea typeface="Cambria" panose="02040503050406030204" pitchFamily="18" charset="0"/>
              </a:rPr>
              <a:t>Đorđe</a:t>
            </a:r>
            <a:r>
              <a:rPr lang="en-US" sz="3000" cap="none" spc="0" dirty="0">
                <a:latin typeface="Cambria" panose="02040503050406030204" pitchFamily="18" charset="0"/>
                <a:ea typeface="Cambria" panose="02040503050406030204" pitchFamily="18" charset="0"/>
              </a:rPr>
              <a:t> </a:t>
            </a:r>
            <a:r>
              <a:rPr lang="en-US" sz="3000" cap="none" spc="0" dirty="0" err="1">
                <a:latin typeface="Cambria" panose="02040503050406030204" pitchFamily="18" charset="0"/>
                <a:ea typeface="Cambria" panose="02040503050406030204" pitchFamily="18" charset="0"/>
              </a:rPr>
              <a:t>Bošan</a:t>
            </a:r>
            <a:r>
              <a:rPr lang="en-US" sz="3000" cap="none" spc="0" dirty="0">
                <a:latin typeface="Cambria" panose="02040503050406030204" pitchFamily="18" charset="0"/>
                <a:ea typeface="Cambria" panose="02040503050406030204" pitchFamily="18" charset="0"/>
              </a:rPr>
              <a:t>, Eva Fischer, Radovan </a:t>
            </a:r>
            <a:r>
              <a:rPr lang="en-US" sz="3000" cap="none" spc="0" dirty="0" err="1">
                <a:latin typeface="Cambria" panose="02040503050406030204" pitchFamily="18" charset="0"/>
                <a:ea typeface="Cambria" panose="02040503050406030204" pitchFamily="18" charset="0"/>
              </a:rPr>
              <a:t>Hiršl</a:t>
            </a:r>
            <a:r>
              <a:rPr lang="en-US" sz="3000" cap="none" spc="0" dirty="0">
                <a:latin typeface="Cambria" panose="02040503050406030204" pitchFamily="18" charset="0"/>
                <a:ea typeface="Cambria" panose="02040503050406030204" pitchFamily="18" charset="0"/>
              </a:rPr>
              <a:t>, Stepan Kolesnikov, Miloš Babić, Ksenija Divjak, Gabrijel Jurkić, Petar </a:t>
            </a:r>
            <a:r>
              <a:rPr lang="en-US" sz="3000" cap="none" spc="0" dirty="0" err="1">
                <a:latin typeface="Cambria" panose="02040503050406030204" pitchFamily="18" charset="0"/>
                <a:ea typeface="Cambria" panose="02040503050406030204" pitchFamily="18" charset="0"/>
              </a:rPr>
              <a:t>Palavičini</a:t>
            </a:r>
            <a:r>
              <a:rPr lang="en-US" sz="3000" cap="none" spc="0" dirty="0">
                <a:latin typeface="Cambria" panose="02040503050406030204" pitchFamily="18" charset="0"/>
                <a:ea typeface="Cambria" panose="02040503050406030204" pitchFamily="18" charset="0"/>
              </a:rPr>
              <a:t>, Sandu Liberman, Alfred Lakos, </a:t>
            </a:r>
            <a:r>
              <a:rPr lang="sr-Latn-RS" sz="3000" cap="none" spc="0" dirty="0">
                <a:latin typeface="Cambria" panose="02040503050406030204" pitchFamily="18" charset="0"/>
                <a:ea typeface="Cambria" panose="02040503050406030204" pitchFamily="18" charset="0"/>
              </a:rPr>
              <a:t>Avraham Omri</a:t>
            </a:r>
            <a:r>
              <a:rPr lang="en-US" sz="3000" cap="none" spc="0" dirty="0">
                <a:latin typeface="Cambria" panose="02040503050406030204" pitchFamily="18" charset="0"/>
                <a:ea typeface="Cambria" panose="02040503050406030204" pitchFamily="18" charset="0"/>
              </a:rPr>
              <a:t>, and others.</a:t>
            </a:r>
            <a:endParaRPr lang="sr-Latn-RS" sz="3000" cap="none" spc="0" dirty="0">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102212771"/>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945359" y="619200"/>
            <a:ext cx="2787461"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NASTIĆ ZORAN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(1948 –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811766" y="619200"/>
            <a:ext cx="3552882"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lang="sr-Latn-RS" sz="11200" b="1" spc="0" dirty="0">
                <a:solidFill>
                  <a:prstClr val="white"/>
                </a:solidFill>
                <a:latin typeface="Cambria" panose="02040503050406030204" pitchFamily="18" charset="0"/>
                <a:ea typeface="Cambria" panose="02040503050406030204" pitchFamily="18" charset="0"/>
              </a:rPr>
              <a:t>NIKOLIĆ GABRIJELA</a:t>
            </a:r>
            <a:endPar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endParaRP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(1967 – )</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picture containing text, picture frame, painting&#10;&#10;Description automatically generated">
            <a:extLst>
              <a:ext uri="{FF2B5EF4-FFF2-40B4-BE49-F238E27FC236}">
                <a16:creationId xmlns:a16="http://schemas.microsoft.com/office/drawing/2014/main" id="{DF557863-BE11-46D2-AA5D-4B57CD5C639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l="3510" t="3146" r="3833" b="2322"/>
          <a:stretch/>
        </p:blipFill>
        <p:spPr>
          <a:xfrm>
            <a:off x="1945359" y="2112519"/>
            <a:ext cx="2787461"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10;&#10;Description automatically generated">
            <a:extLst>
              <a:ext uri="{FF2B5EF4-FFF2-40B4-BE49-F238E27FC236}">
                <a16:creationId xmlns:a16="http://schemas.microsoft.com/office/drawing/2014/main" id="{A9C42DBC-862D-4F2F-867D-F976B1406743}"/>
              </a:ext>
            </a:extLst>
          </p:cNvPr>
          <p:cNvPicPr>
            <a:picLocks noChangeAspect="1"/>
          </p:cNvPicPr>
          <p:nvPr/>
        </p:nvPicPr>
        <p:blipFill>
          <a:blip r:embed="rId4" cstate="screen">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6768165" y="2112519"/>
            <a:ext cx="3596483"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81868990-9FC6-4281-8F71-5A1025728006}"/>
              </a:ext>
            </a:extLst>
          </p:cNvPr>
          <p:cNvSpPr>
            <a:spLocks noGrp="1"/>
          </p:cNvSpPr>
          <p:nvPr>
            <p:ph type="body" idx="1"/>
          </p:nvPr>
        </p:nvSpPr>
        <p:spPr>
          <a:xfrm>
            <a:off x="1945359" y="5974221"/>
            <a:ext cx="3011285"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Isaac</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1977, acrylic on paper, 90x120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830ED6AD-B395-4F02-8325-FB388D30AE94}"/>
              </a:ext>
            </a:extLst>
          </p:cNvPr>
          <p:cNvSpPr txBox="1">
            <a:spLocks/>
          </p:cNvSpPr>
          <p:nvPr/>
        </p:nvSpPr>
        <p:spPr>
          <a:xfrm>
            <a:off x="6811766" y="5974220"/>
            <a:ext cx="3552882"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Matilda is not here</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2013, oil on painting, silk screen, 105x105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84661265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955497" y="619200"/>
            <a:ext cx="4705564"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NIKOLIĆ SAVA GRAŽDANSKI</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(1920 – 1981 )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217865" y="619200"/>
            <a:ext cx="3011610"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OBERSON JOLA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(1910 – 1992)</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descr="A portrait of a person&#10;&#10;Description automatically generated with medium confidence">
            <a:extLst>
              <a:ext uri="{FF2B5EF4-FFF2-40B4-BE49-F238E27FC236}">
                <a16:creationId xmlns:a16="http://schemas.microsoft.com/office/drawing/2014/main" id="{A71F4110-625D-40EA-8D5A-37BF9EFDE5D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376" t="21918" r="26997" b="23146"/>
          <a:stretch/>
        </p:blipFill>
        <p:spPr>
          <a:xfrm>
            <a:off x="1962526" y="1980971"/>
            <a:ext cx="2785146"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9695E35-03EA-4E48-A326-CFFFE6C90B37}"/>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706" t="1798" r="1644" b="1574"/>
          <a:stretch/>
        </p:blipFill>
        <p:spPr>
          <a:xfrm>
            <a:off x="7217865" y="1980971"/>
            <a:ext cx="3011610"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8F447A1D-5EDB-435E-84F3-88F08805788B}"/>
              </a:ext>
            </a:extLst>
          </p:cNvPr>
          <p:cNvSpPr>
            <a:spLocks noGrp="1"/>
          </p:cNvSpPr>
          <p:nvPr>
            <p:ph type="body" idx="1"/>
          </p:nvPr>
        </p:nvSpPr>
        <p:spPr>
          <a:xfrm>
            <a:off x="1962527" y="5974221"/>
            <a:ext cx="2785146"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Portrait of Dr. Romano</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1974, oil on hardboard, 56,5x43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E2BE61C9-7FF4-4FCC-B169-6FC22280BC3E}"/>
              </a:ext>
            </a:extLst>
          </p:cNvPr>
          <p:cNvSpPr txBox="1">
            <a:spLocks/>
          </p:cNvSpPr>
          <p:nvPr/>
        </p:nvSpPr>
        <p:spPr>
          <a:xfrm>
            <a:off x="7217865" y="5974221"/>
            <a:ext cx="3011608"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Flower bouquet with mimosas</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undated, o</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 on canvas, 75x62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497150931"/>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766855" y="619200"/>
            <a:ext cx="4533588"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OBIČAN JOVAN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(1918 – 1981 )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321198" y="619200"/>
            <a:ext cx="5103946"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OMRI AVRAHAM</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(1914 – </a:t>
            </a:r>
            <a:r>
              <a:rPr lang="sr-Latn-RS" sz="7200" b="1" spc="0" dirty="0">
                <a:solidFill>
                  <a:prstClr val="white"/>
                </a:solidFill>
                <a:latin typeface="Cambria" panose="02040503050406030204" pitchFamily="18" charset="0"/>
                <a:ea typeface="Cambria" panose="02040503050406030204" pitchFamily="18" charset="0"/>
              </a:rPr>
              <a:t>2010</a:t>
            </a: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framed picture of a group of people&#10;&#10;Description automatically generated with low confidence">
            <a:extLst>
              <a:ext uri="{FF2B5EF4-FFF2-40B4-BE49-F238E27FC236}">
                <a16:creationId xmlns:a16="http://schemas.microsoft.com/office/drawing/2014/main" id="{E1E4D1C3-E549-4C3B-91C9-716C3380FC5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323" t="4644" r="5112" b="5768"/>
          <a:stretch/>
        </p:blipFill>
        <p:spPr>
          <a:xfrm>
            <a:off x="766855" y="2063163"/>
            <a:ext cx="4599330"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 indoor, old, fireplace&#10;&#10;Description automatically generated">
            <a:extLst>
              <a:ext uri="{FF2B5EF4-FFF2-40B4-BE49-F238E27FC236}">
                <a16:creationId xmlns:a16="http://schemas.microsoft.com/office/drawing/2014/main" id="{2C4C74A6-93C0-427A-BF5F-A7D28EA61F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990" t="4046" r="4061" b="4869"/>
          <a:stretch/>
        </p:blipFill>
        <p:spPr>
          <a:xfrm>
            <a:off x="6321199" y="2063163"/>
            <a:ext cx="5103946"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65E5DAB7-CF0F-4847-8E67-CED786D4B939}"/>
              </a:ext>
            </a:extLst>
          </p:cNvPr>
          <p:cNvSpPr>
            <a:spLocks noGrp="1"/>
          </p:cNvSpPr>
          <p:nvPr>
            <p:ph type="body" idx="1"/>
          </p:nvPr>
        </p:nvSpPr>
        <p:spPr>
          <a:xfrm>
            <a:off x="793971" y="5974222"/>
            <a:ext cx="4572214"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Teaching the Youth</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1980, lithograph, 41x52 cm </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AEED5109-F4A6-4095-841A-B59A39229177}"/>
              </a:ext>
            </a:extLst>
          </p:cNvPr>
          <p:cNvSpPr txBox="1">
            <a:spLocks/>
          </p:cNvSpPr>
          <p:nvPr/>
        </p:nvSpPr>
        <p:spPr>
          <a:xfrm>
            <a:off x="6321198" y="5974222"/>
            <a:ext cx="5103946"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Petrified tears</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1982, oil on canvas and sand, 78x101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59997467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396127" y="619200"/>
            <a:ext cx="4966594"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OZMO DANIEL</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(1912 – 1942)</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921374" y="619200"/>
            <a:ext cx="3109907"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PAJEVIĆ TATJANA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(1933 – )</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Diagram&#10;&#10;Description automatically generated">
            <a:extLst>
              <a:ext uri="{FF2B5EF4-FFF2-40B4-BE49-F238E27FC236}">
                <a16:creationId xmlns:a16="http://schemas.microsoft.com/office/drawing/2014/main" id="{802574FF-A869-4248-9B27-AB47AFFB85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96126" y="2082236"/>
            <a:ext cx="4966595"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icture containing text, old&#10;&#10;Description automatically generated">
            <a:extLst>
              <a:ext uri="{FF2B5EF4-FFF2-40B4-BE49-F238E27FC236}">
                <a16:creationId xmlns:a16="http://schemas.microsoft.com/office/drawing/2014/main" id="{360A1738-88B6-47E6-8F62-6AB94BFDB3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5709" y="2082236"/>
            <a:ext cx="2610166"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A8B751C3-98BD-4C63-9846-ACFACC33C3B5}"/>
              </a:ext>
            </a:extLst>
          </p:cNvPr>
          <p:cNvSpPr>
            <a:spLocks noGrp="1"/>
          </p:cNvSpPr>
          <p:nvPr>
            <p:ph type="body" idx="1"/>
          </p:nvPr>
        </p:nvSpPr>
        <p:spPr>
          <a:xfrm>
            <a:off x="1405239" y="5974221"/>
            <a:ext cx="4957481"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Adriatic landscape</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1939, watercolor on paper, 36x48,5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5812F822-0E15-4BFA-9805-BC8A3E74D813}"/>
              </a:ext>
            </a:extLst>
          </p:cNvPr>
          <p:cNvSpPr txBox="1">
            <a:spLocks/>
          </p:cNvSpPr>
          <p:nvPr/>
        </p:nvSpPr>
        <p:spPr>
          <a:xfrm>
            <a:off x="8185709" y="5974220"/>
            <a:ext cx="3109907"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Court of Israel – Trial of Eichmann</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1961, oil on canvas, 145x113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59552207"/>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570639" y="619200"/>
            <a:ext cx="5079240"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PETROVIĆ MIODRAG</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(1888 – 1950)</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609145" y="619200"/>
            <a:ext cx="5012216"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RILA RAFAEL</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(1907 – 1993)</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descr="A picture containing text, window, painting, old&#10;&#10;Description automatically generated">
            <a:extLst>
              <a:ext uri="{FF2B5EF4-FFF2-40B4-BE49-F238E27FC236}">
                <a16:creationId xmlns:a16="http://schemas.microsoft.com/office/drawing/2014/main" id="{C007C689-0315-4E9A-8085-F22C8A8E688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11665" t="14082" r="11627" b="14457"/>
          <a:stretch/>
        </p:blipFill>
        <p:spPr>
          <a:xfrm>
            <a:off x="570638" y="2082234"/>
            <a:ext cx="5079240"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Map&#10;&#10;Description automatically generated with medium confidence">
            <a:extLst>
              <a:ext uri="{FF2B5EF4-FFF2-40B4-BE49-F238E27FC236}">
                <a16:creationId xmlns:a16="http://schemas.microsoft.com/office/drawing/2014/main" id="{1F08C898-63CA-415C-BC9F-6862EAB81C2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9144" y="2082234"/>
            <a:ext cx="5012218"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7D7D0D29-50D0-433B-BC2E-54C4DD95FA88}"/>
              </a:ext>
            </a:extLst>
          </p:cNvPr>
          <p:cNvSpPr txBox="1">
            <a:spLocks/>
          </p:cNvSpPr>
          <p:nvPr/>
        </p:nvSpPr>
        <p:spPr>
          <a:xfrm>
            <a:off x="570637" y="5974221"/>
            <a:ext cx="507923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Solunska Street – Jewish quarter</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1930, oil on hardboard, 35x51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0F551543-8AEE-4382-80E3-ECD84BEB4B31}"/>
              </a:ext>
            </a:extLst>
          </p:cNvPr>
          <p:cNvSpPr txBox="1">
            <a:spLocks/>
          </p:cNvSpPr>
          <p:nvPr/>
        </p:nvSpPr>
        <p:spPr>
          <a:xfrm>
            <a:off x="6631263" y="5974220"/>
            <a:ext cx="5036852"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Old jugs with a bird and a goldfish near the ancient pillar</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1978, varnished gouache, </a:t>
            </a:r>
            <a:r>
              <a:rPr lang="sr-Latn-RS" sz="1400" b="1" cap="none" spc="0" dirty="0">
                <a:solidFill>
                  <a:prstClr val="white"/>
                </a:solidFill>
                <a:latin typeface="Cambria" panose="02040503050406030204" pitchFamily="18" charset="0"/>
                <a:ea typeface="Cambria" panose="02040503050406030204" pitchFamily="18" charset="0"/>
              </a:rPr>
              <a:t>35x50</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227753337"/>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489753" y="619200"/>
            <a:ext cx="3688423"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SKOPAL STELA</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(1904 – 1992)</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013826" y="619200"/>
            <a:ext cx="3578830"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ŠERBAN MILENKO</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(1907 – 1979)</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6" name="Picture 5" descr="A statue of a person&#10;&#10;Description automatically generated with low confidence">
            <a:extLst>
              <a:ext uri="{FF2B5EF4-FFF2-40B4-BE49-F238E27FC236}">
                <a16:creationId xmlns:a16="http://schemas.microsoft.com/office/drawing/2014/main" id="{954328CC-DCB2-4B62-B947-DED01E6D1E23}"/>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a:ext>
            </a:extLst>
          </a:blip>
          <a:stretch>
            <a:fillRect/>
          </a:stretch>
        </p:blipFill>
        <p:spPr>
          <a:xfrm>
            <a:off x="2109238" y="1923310"/>
            <a:ext cx="2504251" cy="378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framed picture of a person&#10;&#10;Description automatically generated with low confidence">
            <a:extLst>
              <a:ext uri="{FF2B5EF4-FFF2-40B4-BE49-F238E27FC236}">
                <a16:creationId xmlns:a16="http://schemas.microsoft.com/office/drawing/2014/main" id="{C1AD7957-46C8-427B-BE17-2B4EBF6FEDBE}"/>
              </a:ext>
            </a:extLst>
          </p:cNvPr>
          <p:cNvPicPr>
            <a:picLocks noChangeAspect="1"/>
          </p:cNvPicPr>
          <p:nvPr/>
        </p:nvPicPr>
        <p:blipFill rotWithShape="1">
          <a:blip r:embed="rId4">
            <a:extLst>
              <a:ext uri="{28A0092B-C50C-407E-A947-70E740481C1C}">
                <a14:useLocalDpi xmlns:a14="http://schemas.microsoft.com/office/drawing/2010/main"/>
              </a:ext>
            </a:extLst>
          </a:blip>
          <a:srcRect l="23842" t="22063" r="25346" b="22063"/>
          <a:stretch/>
        </p:blipFill>
        <p:spPr>
          <a:xfrm>
            <a:off x="7510487" y="1923310"/>
            <a:ext cx="2624997" cy="378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97144FBF-1293-4AAD-8703-11F00B43D472}"/>
              </a:ext>
            </a:extLst>
          </p:cNvPr>
          <p:cNvSpPr>
            <a:spLocks noGrp="1"/>
          </p:cNvSpPr>
          <p:nvPr>
            <p:ph type="body" idx="1"/>
          </p:nvPr>
        </p:nvSpPr>
        <p:spPr>
          <a:xfrm>
            <a:off x="2109238" y="5971691"/>
            <a:ext cx="2504251"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Female</a:t>
            </a:r>
            <a:r>
              <a:rPr lang="sr-Latn-CS" sz="2000" b="1" cap="none" spc="0" dirty="0">
                <a:solidFill>
                  <a:prstClr val="white"/>
                </a:solidFill>
                <a:latin typeface="Cambria" panose="02040503050406030204" pitchFamily="18" charset="0"/>
                <a:ea typeface="Cambria" panose="02040503050406030204" pitchFamily="18" charset="0"/>
              </a:rPr>
              <a:t> prisoners</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1945, terracotta, 52x31x31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BB244EF8-761A-4132-9E79-958786FFB100}"/>
              </a:ext>
            </a:extLst>
          </p:cNvPr>
          <p:cNvSpPr txBox="1">
            <a:spLocks/>
          </p:cNvSpPr>
          <p:nvPr/>
        </p:nvSpPr>
        <p:spPr>
          <a:xfrm>
            <a:off x="7510487" y="5971691"/>
            <a:ext cx="2624997"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Portrait of Hinko Lederer</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undated, c</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halk on cardboard, 40x27,5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84966132"/>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224292" y="619200"/>
            <a:ext cx="3634932" cy="673005"/>
          </a:xfrm>
        </p:spPr>
        <p:txBody>
          <a:bodyPr>
            <a:normAutofit fontScale="90000"/>
          </a:bodyPr>
          <a:lstStyle/>
          <a:p>
            <a:pPr algn="ctr"/>
            <a:r>
              <a:rPr kumimoji="0" lang="en-U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MASKARELI BRUNO</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926</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 </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2019</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626149" y="619200"/>
            <a:ext cx="4341559"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TALVI RAFAEL</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(1907 – 1979)</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8" name="Picture 7" descr="A picture containing text, gallery, window, room&#10;&#10;Description automatically generated">
            <a:extLst>
              <a:ext uri="{FF2B5EF4-FFF2-40B4-BE49-F238E27FC236}">
                <a16:creationId xmlns:a16="http://schemas.microsoft.com/office/drawing/2014/main" id="{E7E436AF-8414-47E7-828C-73491EF9F257}"/>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rcRect l="9770" t="11835" r="9067" b="10112"/>
          <a:stretch/>
        </p:blipFill>
        <p:spPr>
          <a:xfrm>
            <a:off x="6626149" y="2067148"/>
            <a:ext cx="4341559" cy="3672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3152AE10-9E89-4136-A8D4-C903F4773176}"/>
              </a:ext>
            </a:extLst>
          </p:cNvPr>
          <p:cNvSpPr>
            <a:spLocks noGrp="1"/>
          </p:cNvSpPr>
          <p:nvPr>
            <p:ph type="body" idx="1"/>
          </p:nvPr>
        </p:nvSpPr>
        <p:spPr>
          <a:xfrm>
            <a:off x="1224292" y="5974222"/>
            <a:ext cx="3634931"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Promised morning</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 19</a:t>
            </a:r>
            <a:r>
              <a:rPr lang="en-US" sz="1400" b="1" cap="none" spc="0" dirty="0">
                <a:solidFill>
                  <a:prstClr val="white"/>
                </a:solidFill>
                <a:latin typeface="Cambria" panose="02040503050406030204" pitchFamily="18" charset="0"/>
                <a:ea typeface="Cambria" panose="02040503050406030204" pitchFamily="18" charset="0"/>
              </a:rPr>
              <a:t>71</a:t>
            </a:r>
            <a:r>
              <a:rPr lang="sr-Latn-RS" sz="1400" b="1" cap="none" spc="0" dirty="0">
                <a:solidFill>
                  <a:prstClr val="white"/>
                </a:solidFill>
                <a:latin typeface="Cambria" panose="02040503050406030204" pitchFamily="18" charset="0"/>
                <a:ea typeface="Cambria" panose="02040503050406030204" pitchFamily="18" charset="0"/>
              </a:rPr>
              <a:t>, </a:t>
            </a:r>
            <a:r>
              <a:rPr lang="en-US" sz="1400" b="1" cap="none" spc="0" dirty="0">
                <a:solidFill>
                  <a:prstClr val="white"/>
                </a:solidFill>
                <a:latin typeface="Cambria" panose="02040503050406030204" pitchFamily="18" charset="0"/>
                <a:ea typeface="Cambria" panose="02040503050406030204" pitchFamily="18" charset="0"/>
              </a:rPr>
              <a:t>oil on canvas</a:t>
            </a:r>
            <a:r>
              <a:rPr lang="sr-Latn-RS" sz="1400" b="1" cap="none" spc="0" dirty="0">
                <a:solidFill>
                  <a:prstClr val="white"/>
                </a:solidFill>
                <a:latin typeface="Cambria" panose="02040503050406030204" pitchFamily="18" charset="0"/>
                <a:ea typeface="Cambria" panose="02040503050406030204" pitchFamily="18" charset="0"/>
              </a:rPr>
              <a:t>, </a:t>
            </a:r>
            <a:r>
              <a:rPr lang="en-US" sz="1400" b="1" cap="none" spc="0" dirty="0">
                <a:solidFill>
                  <a:prstClr val="white"/>
                </a:solidFill>
                <a:latin typeface="Cambria" panose="02040503050406030204" pitchFamily="18" charset="0"/>
                <a:ea typeface="Cambria" panose="02040503050406030204" pitchFamily="18" charset="0"/>
              </a:rPr>
              <a:t>71x71</a:t>
            </a:r>
            <a:r>
              <a:rPr lang="sr-Latn-RS" sz="1400" b="1" cap="none" spc="0" dirty="0">
                <a:solidFill>
                  <a:prstClr val="white"/>
                </a:solidFill>
                <a:latin typeface="Cambria" panose="02040503050406030204" pitchFamily="18" charset="0"/>
                <a:ea typeface="Cambria" panose="02040503050406030204" pitchFamily="18" charset="0"/>
              </a:rPr>
              <a:t>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423D3EFE-D21C-43A5-ADB2-62EE4EBF67C3}"/>
              </a:ext>
            </a:extLst>
          </p:cNvPr>
          <p:cNvSpPr txBox="1">
            <a:spLocks/>
          </p:cNvSpPr>
          <p:nvPr/>
        </p:nvSpPr>
        <p:spPr>
          <a:xfrm>
            <a:off x="6626149" y="5974222"/>
            <a:ext cx="434155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India II</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1956, oil on hardboard, 53x66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D34368CA-50D1-4102-803A-AA7D050C0C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4292" y="2067148"/>
            <a:ext cx="3634931" cy="3672000"/>
          </a:xfrm>
          <a:prstGeom prst="rect">
            <a:avLst/>
          </a:prstGeom>
          <a:solidFill>
            <a:srgbClr val="FFFFFF">
              <a:shade val="85000"/>
            </a:srgbClr>
          </a:solidFill>
          <a:ln w="5715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1068725"/>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068512" y="619200"/>
            <a:ext cx="4613097" cy="673005"/>
          </a:xfrm>
        </p:spPr>
        <p:txBody>
          <a:bodyPr>
            <a:normAutofit fontScale="90000"/>
          </a:bodyPr>
          <a:lstStyle/>
          <a:p>
            <a:pPr algn="ctr"/>
            <a:r>
              <a:rPr lang="sr-Latn-RS" sz="3100" b="1" spc="0" dirty="0">
                <a:solidFill>
                  <a:prstClr val="white"/>
                </a:solidFill>
                <a:latin typeface="Cambria" panose="02040503050406030204" pitchFamily="18" charset="0"/>
                <a:ea typeface="Cambria" panose="02040503050406030204" pitchFamily="18" charset="0"/>
                <a:cs typeface="+mn-cs"/>
              </a:rPr>
              <a:t>VUKOVIĆ SVETISLAV</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(1901 – 1978)</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pic>
        <p:nvPicPr>
          <p:cNvPr id="6" name="Picture 5" descr="A painting of a person&#10;&#10;Description automatically generated with low confidence">
            <a:extLst>
              <a:ext uri="{FF2B5EF4-FFF2-40B4-BE49-F238E27FC236}">
                <a16:creationId xmlns:a16="http://schemas.microsoft.com/office/drawing/2014/main" id="{1187F407-0A70-4CD3-A275-C8CAACD36EF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10216" t="8733" r="10516" b="8733"/>
          <a:stretch/>
        </p:blipFill>
        <p:spPr>
          <a:xfrm>
            <a:off x="1891920" y="1971574"/>
            <a:ext cx="2628673" cy="3744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itle 1">
            <a:extLst>
              <a:ext uri="{FF2B5EF4-FFF2-40B4-BE49-F238E27FC236}">
                <a16:creationId xmlns:a16="http://schemas.microsoft.com/office/drawing/2014/main" id="{5CECD23B-9477-4FEA-BEF0-2A3EAD7BAB7A}"/>
              </a:ext>
            </a:extLst>
          </p:cNvPr>
          <p:cNvSpPr txBox="1">
            <a:spLocks/>
          </p:cNvSpPr>
          <p:nvPr/>
        </p:nvSpPr>
        <p:spPr>
          <a:xfrm>
            <a:off x="7491482" y="700869"/>
            <a:ext cx="3131997" cy="695693"/>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algn="ctr"/>
            <a:r>
              <a:rPr lang="sr-Latn-RS" sz="11200" b="1" spc="0" dirty="0">
                <a:solidFill>
                  <a:prstClr val="white"/>
                </a:solidFill>
                <a:latin typeface="Cambria" panose="02040503050406030204" pitchFamily="18" charset="0"/>
                <a:ea typeface="Cambria" panose="02040503050406030204" pitchFamily="18" charset="0"/>
                <a:cs typeface="+mn-cs"/>
              </a:rPr>
              <a:t>VAJLER ADOLF</a:t>
            </a:r>
            <a:br>
              <a:rPr lang="sr-Latn-RS" b="1" spc="0" dirty="0">
                <a:solidFill>
                  <a:prstClr val="white"/>
                </a:solidFill>
                <a:latin typeface="Cambria" panose="02040503050406030204" pitchFamily="18" charset="0"/>
                <a:ea typeface="Cambria" panose="02040503050406030204" pitchFamily="18" charset="0"/>
                <a:cs typeface="+mn-cs"/>
              </a:rPr>
            </a:br>
            <a:r>
              <a:rPr lang="sr-Latn-CS" sz="7200" b="1" spc="0" dirty="0">
                <a:solidFill>
                  <a:prstClr val="white"/>
                </a:solidFill>
                <a:latin typeface="Cambria" panose="02040503050406030204" pitchFamily="18" charset="0"/>
                <a:ea typeface="Cambria" panose="02040503050406030204" pitchFamily="18" charset="0"/>
                <a:cs typeface="+mn-cs"/>
              </a:rPr>
              <a:t>(1895 – 1969)</a:t>
            </a:r>
            <a:br>
              <a:rPr lang="sr-Latn-CS" sz="7200" b="1" spc="0" dirty="0">
                <a:solidFill>
                  <a:prstClr val="white"/>
                </a:solidFill>
                <a:latin typeface="Cambria" panose="02040503050406030204" pitchFamily="18" charset="0"/>
                <a:ea typeface="Cambria" panose="02040503050406030204" pitchFamily="18" charset="0"/>
                <a:cs typeface="+mn-cs"/>
              </a:rPr>
            </a:br>
            <a:endParaRPr lang="en-US" sz="7200" dirty="0"/>
          </a:p>
        </p:txBody>
      </p:sp>
      <p:pic>
        <p:nvPicPr>
          <p:cNvPr id="5" name="Picture 4" descr="A picture containing mammal, staring&#10;&#10;Description automatically generated">
            <a:extLst>
              <a:ext uri="{FF2B5EF4-FFF2-40B4-BE49-F238E27FC236}">
                <a16:creationId xmlns:a16="http://schemas.microsoft.com/office/drawing/2014/main" id="{2F4948E5-2411-4E13-B90E-ADB05365E3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2351" y="1990604"/>
            <a:ext cx="2417729" cy="3744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2714B8AD-8793-4C66-AC4B-D7BEDA495A42}"/>
              </a:ext>
            </a:extLst>
          </p:cNvPr>
          <p:cNvSpPr>
            <a:spLocks noGrp="1"/>
          </p:cNvSpPr>
          <p:nvPr>
            <p:ph type="body" idx="1"/>
          </p:nvPr>
        </p:nvSpPr>
        <p:spPr>
          <a:xfrm>
            <a:off x="1891920" y="6017605"/>
            <a:ext cx="2628673"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Portrait of Dr. Žak Konfino</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1946,  oil on canvas, 68,5x45,6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FA410B90-B919-4621-9FF0-FE6A7F2AA53D}"/>
              </a:ext>
            </a:extLst>
          </p:cNvPr>
          <p:cNvSpPr txBox="1">
            <a:spLocks/>
          </p:cNvSpPr>
          <p:nvPr/>
        </p:nvSpPr>
        <p:spPr>
          <a:xfrm>
            <a:off x="7873698" y="6017605"/>
            <a:ext cx="2944990"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lvl="0">
              <a:buClr>
                <a:srgbClr val="CE7F01"/>
              </a:buClr>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Old man</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lang="en-US" sz="1400" b="1" cap="none" spc="0" dirty="0">
                <a:solidFill>
                  <a:prstClr val="white"/>
                </a:solidFill>
                <a:latin typeface="Cambria" panose="02040503050406030204" pitchFamily="18" charset="0"/>
                <a:ea typeface="Cambria" panose="02040503050406030204" pitchFamily="18" charset="0"/>
              </a:rPr>
              <a:t>undated, p</a:t>
            </a:r>
            <a:r>
              <a:rPr lang="sr-Latn-RS" sz="1400" b="1" cap="none" spc="0" dirty="0">
                <a:solidFill>
                  <a:prstClr val="white"/>
                </a:solidFill>
                <a:latin typeface="Cambria" panose="02040503050406030204" pitchFamily="18" charset="0"/>
                <a:ea typeface="Cambria" panose="02040503050406030204" pitchFamily="18" charset="0"/>
              </a:rPr>
              <a:t>astel on </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paper</a:t>
            </a:r>
            <a:r>
              <a:rPr lang="sr-Latn-RS" sz="1400" b="1" cap="none" spc="0" dirty="0">
                <a:solidFill>
                  <a:prstClr val="white"/>
                </a:solidFill>
                <a:latin typeface="Cambria" panose="02040503050406030204" pitchFamily="18" charset="0"/>
                <a:ea typeface="Cambria" panose="02040503050406030204" pitchFamily="18" charset="0"/>
              </a:rPr>
              <a:t>, 50x32,5 cm</a:t>
            </a:r>
            <a:endParaRPr kumimoji="0" lang="en-US" sz="1400" b="1" i="0" u="none" strike="noStrike" kern="120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21446515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ll, indoor, picture frame, old&#10;&#10;Description automatically generated">
            <a:extLst>
              <a:ext uri="{FF2B5EF4-FFF2-40B4-BE49-F238E27FC236}">
                <a16:creationId xmlns:a16="http://schemas.microsoft.com/office/drawing/2014/main" id="{3E2C9297-DFA4-45D3-9900-C6FFE75D33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2347" t="23329" r="23926" b="18389"/>
          <a:stretch/>
        </p:blipFill>
        <p:spPr>
          <a:xfrm>
            <a:off x="1808491" y="1728350"/>
            <a:ext cx="3287965" cy="3888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A picture containing text, electronics, wall, indoor&#10;&#10;Description automatically generated">
            <a:extLst>
              <a:ext uri="{FF2B5EF4-FFF2-40B4-BE49-F238E27FC236}">
                <a16:creationId xmlns:a16="http://schemas.microsoft.com/office/drawing/2014/main" id="{10550516-A818-4488-ADD0-CBE422B9C0F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533" t="6291" r="8396" b="8733"/>
          <a:stretch/>
        </p:blipFill>
        <p:spPr>
          <a:xfrm>
            <a:off x="7356296" y="1728350"/>
            <a:ext cx="3132566" cy="3888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a:extLst>
              <a:ext uri="{FF2B5EF4-FFF2-40B4-BE49-F238E27FC236}">
                <a16:creationId xmlns:a16="http://schemas.microsoft.com/office/drawing/2014/main" id="{C039AA9D-0EDC-4FE6-98F0-23AE628BCFA6}"/>
              </a:ext>
            </a:extLst>
          </p:cNvPr>
          <p:cNvSpPr>
            <a:spLocks noGrp="1"/>
          </p:cNvSpPr>
          <p:nvPr>
            <p:ph type="title"/>
          </p:nvPr>
        </p:nvSpPr>
        <p:spPr>
          <a:xfrm>
            <a:off x="1784278" y="619200"/>
            <a:ext cx="8704583" cy="673005"/>
          </a:xfrm>
        </p:spPr>
        <p:txBody>
          <a:bodyPr>
            <a:normAutofit fontScale="90000"/>
          </a:bodyPr>
          <a:lstStyle/>
          <a:p>
            <a:pPr algn="ctr"/>
            <a:r>
              <a:rPr lang="sr-Latn-RS" sz="3100" b="1" spc="0" dirty="0">
                <a:solidFill>
                  <a:prstClr val="white"/>
                </a:solidFill>
                <a:latin typeface="Cambria" panose="02040503050406030204" pitchFamily="18" charset="0"/>
                <a:ea typeface="Cambria" panose="02040503050406030204" pitchFamily="18" charset="0"/>
                <a:cs typeface="+mn-cs"/>
              </a:rPr>
              <a:t>ANONYMOUS</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9" name="Text Placeholder 2">
            <a:extLst>
              <a:ext uri="{FF2B5EF4-FFF2-40B4-BE49-F238E27FC236}">
                <a16:creationId xmlns:a16="http://schemas.microsoft.com/office/drawing/2014/main" id="{3D266CCD-BBBF-4892-9F45-1B611B608E75}"/>
              </a:ext>
            </a:extLst>
          </p:cNvPr>
          <p:cNvSpPr>
            <a:spLocks noGrp="1"/>
          </p:cNvSpPr>
          <p:nvPr>
            <p:ph type="body" idx="1"/>
          </p:nvPr>
        </p:nvSpPr>
        <p:spPr>
          <a:xfrm>
            <a:off x="1808491" y="5974222"/>
            <a:ext cx="4631637"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Yeshiva bocher</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beginning of the </a:t>
            </a:r>
            <a:r>
              <a:rPr lang="en-US" sz="1400" b="1" cap="none" spc="0" dirty="0">
                <a:solidFill>
                  <a:prstClr val="white"/>
                </a:solidFill>
                <a:latin typeface="Cambria" panose="02040503050406030204" pitchFamily="18" charset="0"/>
                <a:ea typeface="Cambria" panose="02040503050406030204" pitchFamily="18" charset="0"/>
              </a:rPr>
              <a:t>20</a:t>
            </a:r>
            <a:r>
              <a:rPr lang="en-US" sz="1400" b="1" cap="none" spc="0" baseline="30000" dirty="0">
                <a:solidFill>
                  <a:prstClr val="white"/>
                </a:solidFill>
                <a:latin typeface="Cambria" panose="02040503050406030204" pitchFamily="18" charset="0"/>
                <a:ea typeface="Cambria" panose="02040503050406030204" pitchFamily="18" charset="0"/>
              </a:rPr>
              <a:t>th</a:t>
            </a:r>
            <a:r>
              <a:rPr lang="en-US" sz="1400" b="1" cap="none" spc="0" dirty="0">
                <a:solidFill>
                  <a:prstClr val="white"/>
                </a:solidFill>
                <a:latin typeface="Cambria" panose="02040503050406030204" pitchFamily="18" charset="0"/>
                <a:ea typeface="Cambria" panose="02040503050406030204" pitchFamily="18" charset="0"/>
              </a:rPr>
              <a:t> </a:t>
            </a:r>
            <a:r>
              <a:rPr lang="sr-Latn-RS" sz="1400" b="1" cap="none" spc="0" dirty="0">
                <a:solidFill>
                  <a:prstClr val="white"/>
                </a:solidFill>
                <a:latin typeface="Cambria" panose="02040503050406030204" pitchFamily="18" charset="0"/>
                <a:ea typeface="Cambria" panose="02040503050406030204" pitchFamily="18" charset="0"/>
              </a:rPr>
              <a:t>century, oil on plywood, 40x32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0" name="Text Placeholder 2">
            <a:extLst>
              <a:ext uri="{FF2B5EF4-FFF2-40B4-BE49-F238E27FC236}">
                <a16:creationId xmlns:a16="http://schemas.microsoft.com/office/drawing/2014/main" id="{F8B9BF42-D960-48DD-A5D4-CC14E8759FB6}"/>
              </a:ext>
            </a:extLst>
          </p:cNvPr>
          <p:cNvSpPr txBox="1">
            <a:spLocks/>
          </p:cNvSpPr>
          <p:nvPr/>
        </p:nvSpPr>
        <p:spPr>
          <a:xfrm>
            <a:off x="7356296" y="5974221"/>
            <a:ext cx="3153115"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Rabbi from Ilok</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lang="sr-Latn-RS" sz="1400" b="1" cap="none" spc="0" dirty="0">
                <a:solidFill>
                  <a:prstClr val="white"/>
                </a:solidFill>
                <a:latin typeface="Cambria" panose="02040503050406030204" pitchFamily="18" charset="0"/>
                <a:ea typeface="Cambria" panose="02040503050406030204" pitchFamily="18" charset="0"/>
              </a:rPr>
              <a:t>1</a:t>
            </a:r>
            <a:r>
              <a:rPr lang="en-US" sz="1400" b="1" cap="none" spc="0" dirty="0">
                <a:solidFill>
                  <a:prstClr val="white"/>
                </a:solidFill>
                <a:latin typeface="Cambria" panose="02040503050406030204" pitchFamily="18" charset="0"/>
                <a:ea typeface="Cambria" panose="02040503050406030204" pitchFamily="18" charset="0"/>
              </a:rPr>
              <a:t>9</a:t>
            </a:r>
            <a:r>
              <a:rPr lang="en-US" sz="1400" b="1" cap="none" spc="0" baseline="30000" dirty="0">
                <a:solidFill>
                  <a:prstClr val="white"/>
                </a:solidFill>
                <a:latin typeface="Cambria" panose="02040503050406030204" pitchFamily="18" charset="0"/>
                <a:ea typeface="Cambria" panose="02040503050406030204" pitchFamily="18" charset="0"/>
              </a:rPr>
              <a:t>th</a:t>
            </a:r>
            <a:r>
              <a:rPr lang="en-US" sz="1400" b="1" cap="none" spc="0" dirty="0">
                <a:solidFill>
                  <a:prstClr val="white"/>
                </a:solidFill>
                <a:latin typeface="Cambria" panose="02040503050406030204" pitchFamily="18" charset="0"/>
                <a:ea typeface="Cambria" panose="02040503050406030204" pitchFamily="18" charset="0"/>
              </a:rPr>
              <a:t> </a:t>
            </a:r>
            <a:r>
              <a:rPr lang="sr-Latn-RS" sz="1400" b="1" cap="none" spc="0" dirty="0">
                <a:solidFill>
                  <a:prstClr val="white"/>
                </a:solidFill>
                <a:latin typeface="Cambria" panose="02040503050406030204" pitchFamily="18" charset="0"/>
                <a:ea typeface="Cambria" panose="02040503050406030204" pitchFamily="18" charset="0"/>
              </a:rPr>
              <a:t>century, oil on canvas, 66x53 cm</a:t>
            </a:r>
            <a:endParaRPr kumimoji="0" lang="en-US" sz="1400" b="1" i="0" u="none" strike="noStrike" kern="1200" cap="none" spc="0" normalizeH="0" baseline="0" noProof="0" dirty="0">
              <a:ln>
                <a:noFill/>
              </a:ln>
              <a:solidFill>
                <a:srgbClr val="FF0000"/>
              </a:solidFill>
              <a:effectLst/>
              <a:highlight>
                <a:srgbClr val="FFFF00"/>
              </a:highligh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009613460"/>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39AA9D-0EDC-4FE6-98F0-23AE628BCFA6}"/>
              </a:ext>
            </a:extLst>
          </p:cNvPr>
          <p:cNvSpPr>
            <a:spLocks noGrp="1"/>
          </p:cNvSpPr>
          <p:nvPr>
            <p:ph type="title"/>
          </p:nvPr>
        </p:nvSpPr>
        <p:spPr>
          <a:xfrm>
            <a:off x="1784278" y="619200"/>
            <a:ext cx="8704583" cy="673005"/>
          </a:xfrm>
        </p:spPr>
        <p:txBody>
          <a:bodyPr>
            <a:normAutofit fontScale="90000"/>
          </a:bodyPr>
          <a:lstStyle/>
          <a:p>
            <a:pPr algn="ctr"/>
            <a:r>
              <a:rPr lang="sr-Latn-RS" sz="3100" b="1" spc="0" dirty="0">
                <a:solidFill>
                  <a:prstClr val="white"/>
                </a:solidFill>
                <a:latin typeface="Cambria" panose="02040503050406030204" pitchFamily="18" charset="0"/>
                <a:ea typeface="Cambria" panose="02040503050406030204" pitchFamily="18" charset="0"/>
                <a:cs typeface="+mn-cs"/>
              </a:rPr>
              <a:t>ANONYMOUS</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9" name="Text Placeholder 2">
            <a:extLst>
              <a:ext uri="{FF2B5EF4-FFF2-40B4-BE49-F238E27FC236}">
                <a16:creationId xmlns:a16="http://schemas.microsoft.com/office/drawing/2014/main" id="{3D266CCD-BBBF-4892-9F45-1B611B608E75}"/>
              </a:ext>
            </a:extLst>
          </p:cNvPr>
          <p:cNvSpPr>
            <a:spLocks noGrp="1"/>
          </p:cNvSpPr>
          <p:nvPr>
            <p:ph type="body" idx="1"/>
          </p:nvPr>
        </p:nvSpPr>
        <p:spPr>
          <a:xfrm>
            <a:off x="894834" y="5974222"/>
            <a:ext cx="4641873" cy="754674"/>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Rabbis </a:t>
            </a:r>
            <a:r>
              <a:rPr lang="sr-Latn-RS" sz="2000" b="1" cap="none" spc="0" dirty="0">
                <a:solidFill>
                  <a:prstClr val="white"/>
                </a:solidFill>
                <a:latin typeface="Cambria" panose="02040503050406030204" pitchFamily="18" charset="0"/>
                <a:ea typeface="Cambria" panose="02040503050406030204" pitchFamily="18" charset="0"/>
              </a:rPr>
              <a:t>in discussion</a:t>
            </a:r>
            <a:br>
              <a:rPr lang="en-US" sz="3400" b="1" cap="none" spc="0" dirty="0">
                <a:solidFill>
                  <a:prstClr val="white"/>
                </a:solidFill>
                <a:latin typeface="Cambria" panose="02040503050406030204" pitchFamily="18" charset="0"/>
                <a:ea typeface="Cambria" panose="02040503050406030204" pitchFamily="18" charset="0"/>
              </a:rPr>
            </a:br>
            <a:r>
              <a:rPr lang="en-US" sz="1400" b="1" cap="none" spc="0" dirty="0">
                <a:solidFill>
                  <a:prstClr val="white"/>
                </a:solidFill>
                <a:latin typeface="Cambria" panose="02040503050406030204" pitchFamily="18" charset="0"/>
                <a:ea typeface="Cambria" panose="02040503050406030204" pitchFamily="18" charset="0"/>
              </a:rPr>
              <a:t>first half of 19</a:t>
            </a:r>
            <a:r>
              <a:rPr lang="en-US" sz="1400" b="1" cap="none" spc="0" baseline="30000" dirty="0">
                <a:solidFill>
                  <a:prstClr val="white"/>
                </a:solidFill>
                <a:latin typeface="Cambria" panose="02040503050406030204" pitchFamily="18" charset="0"/>
                <a:ea typeface="Cambria" panose="02040503050406030204" pitchFamily="18" charset="0"/>
              </a:rPr>
              <a:t>th</a:t>
            </a:r>
            <a:r>
              <a:rPr lang="en-US" sz="1400" b="1" cap="none" spc="0" dirty="0">
                <a:solidFill>
                  <a:prstClr val="white"/>
                </a:solidFill>
                <a:latin typeface="Cambria" panose="02040503050406030204" pitchFamily="18" charset="0"/>
                <a:ea typeface="Cambria" panose="02040503050406030204" pitchFamily="18" charset="0"/>
              </a:rPr>
              <a:t> century, o</a:t>
            </a:r>
            <a:r>
              <a:rPr lang="sr-Latn-RS" sz="1400" b="1" cap="none" spc="0" dirty="0">
                <a:solidFill>
                  <a:prstClr val="white"/>
                </a:solidFill>
                <a:latin typeface="Cambria" panose="02040503050406030204" pitchFamily="18" charset="0"/>
                <a:ea typeface="Cambria" panose="02040503050406030204" pitchFamily="18" charset="0"/>
              </a:rPr>
              <a:t>il on </a:t>
            </a:r>
            <a:r>
              <a:rPr lang="en-US" sz="1400" b="1" cap="none" spc="0" dirty="0">
                <a:solidFill>
                  <a:prstClr val="white"/>
                </a:solidFill>
                <a:latin typeface="Cambria" panose="02040503050406030204" pitchFamily="18" charset="0"/>
                <a:ea typeface="Cambria" panose="02040503050406030204" pitchFamily="18" charset="0"/>
              </a:rPr>
              <a:t>canvas</a:t>
            </a:r>
            <a:r>
              <a:rPr lang="sr-Latn-RS" sz="1400" b="1" cap="none" spc="0" dirty="0">
                <a:solidFill>
                  <a:prstClr val="white"/>
                </a:solidFill>
                <a:latin typeface="Cambria" panose="02040503050406030204" pitchFamily="18" charset="0"/>
                <a:ea typeface="Cambria" panose="02040503050406030204" pitchFamily="18" charset="0"/>
              </a:rPr>
              <a:t>,</a:t>
            </a:r>
            <a:r>
              <a:rPr lang="en-US" sz="1400" b="1" cap="none" spc="0" dirty="0">
                <a:solidFill>
                  <a:prstClr val="white"/>
                </a:solidFill>
                <a:latin typeface="Cambria" panose="02040503050406030204" pitchFamily="18" charset="0"/>
                <a:ea typeface="Cambria" panose="02040503050406030204" pitchFamily="18" charset="0"/>
              </a:rPr>
              <a:t> 52x35,5</a:t>
            </a:r>
            <a:r>
              <a:rPr lang="sr-Latn-RS" sz="1400" b="1" cap="none" spc="0" dirty="0">
                <a:solidFill>
                  <a:prstClr val="white"/>
                </a:solidFill>
                <a:latin typeface="Cambria" panose="02040503050406030204" pitchFamily="18" charset="0"/>
                <a:ea typeface="Cambria" panose="02040503050406030204" pitchFamily="18" charset="0"/>
              </a:rPr>
              <a:t> 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0" name="Text Placeholder 2">
            <a:extLst>
              <a:ext uri="{FF2B5EF4-FFF2-40B4-BE49-F238E27FC236}">
                <a16:creationId xmlns:a16="http://schemas.microsoft.com/office/drawing/2014/main" id="{F8B9BF42-D960-48DD-A5D4-CC14E8759FB6}"/>
              </a:ext>
            </a:extLst>
          </p:cNvPr>
          <p:cNvSpPr txBox="1">
            <a:spLocks/>
          </p:cNvSpPr>
          <p:nvPr/>
        </p:nvSpPr>
        <p:spPr>
          <a:xfrm>
            <a:off x="5863174" y="5974221"/>
            <a:ext cx="5527040"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Ceremonial welcome for Emperor Franz Joseph in Sarajevo</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lang="sr-Latn-BA" sz="1400" b="1" cap="none" spc="0" dirty="0">
                <a:solidFill>
                  <a:prstClr val="white"/>
                </a:solidFill>
                <a:latin typeface="Cambria" panose="02040503050406030204" pitchFamily="18" charset="0"/>
                <a:ea typeface="Cambria" panose="02040503050406030204" pitchFamily="18" charset="0"/>
              </a:rPr>
              <a:t>begining</a:t>
            </a:r>
            <a:r>
              <a:rPr lang="en-US" sz="1400" b="1" cap="none" spc="0" dirty="0">
                <a:solidFill>
                  <a:prstClr val="white"/>
                </a:solidFill>
                <a:latin typeface="Cambria" panose="02040503050406030204" pitchFamily="18" charset="0"/>
                <a:ea typeface="Cambria" panose="02040503050406030204" pitchFamily="18" charset="0"/>
              </a:rPr>
              <a:t> of </a:t>
            </a:r>
            <a:r>
              <a:rPr lang="sr-Latn-BA" sz="1400" b="1" cap="none" spc="0" dirty="0">
                <a:solidFill>
                  <a:prstClr val="white"/>
                </a:solidFill>
                <a:latin typeface="Cambria" panose="02040503050406030204" pitchFamily="18" charset="0"/>
                <a:ea typeface="Cambria" panose="02040503050406030204" pitchFamily="18" charset="0"/>
              </a:rPr>
              <a:t>20</a:t>
            </a:r>
            <a:r>
              <a:rPr lang="en-US" sz="1400" b="1" cap="none" spc="0" baseline="30000" dirty="0" err="1">
                <a:solidFill>
                  <a:prstClr val="white"/>
                </a:solidFill>
                <a:latin typeface="Cambria" panose="02040503050406030204" pitchFamily="18" charset="0"/>
                <a:ea typeface="Cambria" panose="02040503050406030204" pitchFamily="18" charset="0"/>
              </a:rPr>
              <a:t>t</a:t>
            </a:r>
            <a:r>
              <a:rPr lang="en-US" sz="1400" b="1" cap="none" spc="0" baseline="30000" noProof="0" dirty="0">
                <a:solidFill>
                  <a:prstClr val="white"/>
                </a:solidFill>
                <a:latin typeface="Cambria" panose="02040503050406030204" pitchFamily="18" charset="0"/>
                <a:ea typeface="Cambria" panose="02040503050406030204" pitchFamily="18" charset="0"/>
              </a:rPr>
              <a:t>h</a:t>
            </a:r>
            <a:r>
              <a:rPr lang="en-US" sz="1400" b="1" cap="none" spc="0" noProof="0" dirty="0">
                <a:solidFill>
                  <a:prstClr val="white"/>
                </a:solidFill>
                <a:latin typeface="Cambria" panose="02040503050406030204" pitchFamily="18" charset="0"/>
                <a:ea typeface="Cambria" panose="02040503050406030204" pitchFamily="18" charset="0"/>
              </a:rPr>
              <a:t> </a:t>
            </a:r>
            <a:r>
              <a:rPr lang="en-US" sz="1400" b="1" cap="none" spc="0" dirty="0">
                <a:solidFill>
                  <a:prstClr val="white"/>
                </a:solidFill>
                <a:latin typeface="Cambria" panose="02040503050406030204" pitchFamily="18" charset="0"/>
                <a:ea typeface="Cambria" panose="02040503050406030204" pitchFamily="18" charset="0"/>
              </a:rPr>
              <a:t>century</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oil on canvas</a:t>
            </a:r>
            <a:r>
              <a:rPr kumimoji="0" lang="sr-Latn-RS" sz="1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a:t>
            </a:r>
            <a:r>
              <a:rPr kumimoji="0" lang="en-US" sz="1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100 x160</a:t>
            </a:r>
            <a:r>
              <a:rPr kumimoji="0" lang="sr-Latn-RS" sz="1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rPr>
              <a:t> cm</a:t>
            </a:r>
            <a:endParaRPr kumimoji="0" lang="en-US" sz="1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pic>
        <p:nvPicPr>
          <p:cNvPr id="5" name="Picture 4" descr="A group of people standing around a horse drawn carriage&#10;&#10;Description automatically generated with medium confidence">
            <a:extLst>
              <a:ext uri="{FF2B5EF4-FFF2-40B4-BE49-F238E27FC236}">
                <a16:creationId xmlns:a16="http://schemas.microsoft.com/office/drawing/2014/main" id="{65CFC59B-0BAA-4D79-8D22-D572B03AAD7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304" t="4148" r="3304" b="5332"/>
          <a:stretch/>
        </p:blipFill>
        <p:spPr>
          <a:xfrm>
            <a:off x="5863174" y="2102911"/>
            <a:ext cx="5527040" cy="3474302"/>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C49706B0-6E2A-41EE-A329-10921320D8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0395" t="21128" r="20509" b="24513"/>
          <a:stretch/>
        </p:blipFill>
        <p:spPr>
          <a:xfrm>
            <a:off x="894835" y="2102912"/>
            <a:ext cx="4641873" cy="3474302"/>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3653881"/>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013718" y="622851"/>
            <a:ext cx="4205149"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ABINUN MORIS</a:t>
            </a:r>
            <a:b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(1910 – 1993) </a:t>
            </a:r>
            <a:b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pic>
        <p:nvPicPr>
          <p:cNvPr id="11" name="Content Placeholder 10" descr="A picture containing text&#10;&#10;Description automatically generated">
            <a:extLst>
              <a:ext uri="{FF2B5EF4-FFF2-40B4-BE49-F238E27FC236}">
                <a16:creationId xmlns:a16="http://schemas.microsoft.com/office/drawing/2014/main" id="{B4D3DA0C-9C26-4716-BE8D-23342356F1B4}"/>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l="12760" t="9514" r="11055" b="14736"/>
          <a:stretch/>
        </p:blipFill>
        <p:spPr>
          <a:xfrm>
            <a:off x="1013718" y="2020966"/>
            <a:ext cx="4205149" cy="3650369"/>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Content Placeholder 13" descr="A picture containing text, picture frame, gallery, painting&#10;&#10;Description automatically generated">
            <a:extLst>
              <a:ext uri="{FF2B5EF4-FFF2-40B4-BE49-F238E27FC236}">
                <a16:creationId xmlns:a16="http://schemas.microsoft.com/office/drawing/2014/main" id="{5D55C14B-5978-421F-9BE9-A4C5AE27E62A}"/>
              </a:ext>
            </a:extLst>
          </p:cNvPr>
          <p:cNvPicPr>
            <a:picLocks noGrp="1" noChangeAspect="1"/>
          </p:cNvPicPr>
          <p:nvPr>
            <p:ph sz="quarter" idx="4"/>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8821" t="22339" r="22088" b="22959"/>
          <a:stretch/>
        </p:blipFill>
        <p:spPr>
          <a:xfrm>
            <a:off x="6096001" y="2015604"/>
            <a:ext cx="5082282" cy="3677705"/>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8550E0D9-3969-451F-8456-828A11B51EC6}"/>
              </a:ext>
            </a:extLst>
          </p:cNvPr>
          <p:cNvSpPr txBox="1">
            <a:spLocks/>
          </p:cNvSpPr>
          <p:nvPr/>
        </p:nvSpPr>
        <p:spPr>
          <a:xfrm>
            <a:off x="6096000" y="619200"/>
            <a:ext cx="5082282" cy="676656"/>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AL</a:t>
            </a:r>
            <a:r>
              <a:rPr lang="en-US" sz="11200" b="1" spc="0" dirty="0">
                <a:solidFill>
                  <a:prstClr val="white"/>
                </a:solidFill>
                <a:latin typeface="Cambria" panose="02040503050406030204" pitchFamily="18" charset="0"/>
                <a:ea typeface="Cambria" panose="02040503050406030204" pitchFamily="18" charset="0"/>
              </a:rPr>
              <a:t>CALAY</a:t>
            </a: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 ALBERT</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(1917 – 2008)</a:t>
            </a: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sp>
        <p:nvSpPr>
          <p:cNvPr id="13" name="Text Placeholder 2">
            <a:extLst>
              <a:ext uri="{FF2B5EF4-FFF2-40B4-BE49-F238E27FC236}">
                <a16:creationId xmlns:a16="http://schemas.microsoft.com/office/drawing/2014/main" id="{C35BC4FC-6995-43F4-8C84-98443BDE091F}"/>
              </a:ext>
            </a:extLst>
          </p:cNvPr>
          <p:cNvSpPr txBox="1">
            <a:spLocks/>
          </p:cNvSpPr>
          <p:nvPr/>
        </p:nvSpPr>
        <p:spPr>
          <a:xfrm>
            <a:off x="1035326" y="6019107"/>
            <a:ext cx="4205180"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Synagogue in Stefan </a:t>
            </a:r>
            <a:r>
              <a:rPr lang="en-US" sz="2000" b="1" cap="none" spc="0" dirty="0" err="1">
                <a:solidFill>
                  <a:prstClr val="white"/>
                </a:solidFill>
                <a:latin typeface="Cambria" panose="02040503050406030204" pitchFamily="18" charset="0"/>
                <a:ea typeface="Cambria" panose="02040503050406030204" pitchFamily="18" charset="0"/>
              </a:rPr>
              <a:t>Visoki</a:t>
            </a:r>
            <a:r>
              <a:rPr lang="en-US" sz="2000" b="1" cap="none" spc="0" dirty="0">
                <a:solidFill>
                  <a:prstClr val="white"/>
                </a:solidFill>
                <a:latin typeface="Cambria" panose="02040503050406030204" pitchFamily="18" charset="0"/>
                <a:ea typeface="Cambria" panose="02040503050406030204" pitchFamily="18" charset="0"/>
              </a:rPr>
              <a:t> Street</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1984, f</a:t>
            </a:r>
            <a:r>
              <a:rPr lang="en-US" sz="1400" b="1" cap="none" spc="0" dirty="0" err="1">
                <a:solidFill>
                  <a:prstClr val="white"/>
                </a:solidFill>
                <a:latin typeface="Cambria" panose="02040503050406030204" pitchFamily="18" charset="0"/>
                <a:ea typeface="Cambria" panose="02040503050406030204" pitchFamily="18" charset="0"/>
              </a:rPr>
              <a:t>elt</a:t>
            </a:r>
            <a:r>
              <a:rPr lang="en-US" sz="1400" b="1" cap="none" spc="0" dirty="0">
                <a:solidFill>
                  <a:prstClr val="white"/>
                </a:solidFill>
                <a:latin typeface="Cambria" panose="02040503050406030204" pitchFamily="18" charset="0"/>
                <a:ea typeface="Cambria" panose="02040503050406030204" pitchFamily="18" charset="0"/>
              </a:rPr>
              <a:t>-tip on paper</a:t>
            </a:r>
            <a:r>
              <a:rPr lang="sr-Latn-RS" sz="1400" b="1" cap="none" spc="0" dirty="0">
                <a:solidFill>
                  <a:prstClr val="white"/>
                </a:solidFill>
                <a:latin typeface="Cambria" panose="02040503050406030204" pitchFamily="18" charset="0"/>
                <a:ea typeface="Cambria" panose="02040503050406030204" pitchFamily="18" charset="0"/>
              </a:rPr>
              <a:t>, 16x13,5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6" name="Text Placeholder 2">
            <a:extLst>
              <a:ext uri="{FF2B5EF4-FFF2-40B4-BE49-F238E27FC236}">
                <a16:creationId xmlns:a16="http://schemas.microsoft.com/office/drawing/2014/main" id="{363A8E71-67C5-406B-A35C-E65684B32BBC}"/>
              </a:ext>
            </a:extLst>
          </p:cNvPr>
          <p:cNvSpPr txBox="1">
            <a:spLocks/>
          </p:cNvSpPr>
          <p:nvPr/>
        </p:nvSpPr>
        <p:spPr>
          <a:xfrm>
            <a:off x="6133733" y="6048380"/>
            <a:ext cx="5044549"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The last day of the War</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1945, </a:t>
            </a: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oil on cardboard</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33x50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4185173587"/>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375187" y="619200"/>
            <a:ext cx="4614645"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AL</a:t>
            </a:r>
            <a:r>
              <a:rPr kumimoji="0" lang="en-U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CHEH</a:t>
            </a: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ELIEZER </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(1908 – 1983)</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793967" y="619200"/>
            <a:ext cx="2856610"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BABIĆ MILOŠ</a:t>
            </a:r>
          </a:p>
          <a:p>
            <a:pPr marL="0" marR="0" lvl="0" indent="0" algn="ctr" defTabSz="914400" rtl="0" eaLnBrk="1" fontAlgn="auto" latinLnBrk="0" hangingPunct="1">
              <a:lnSpc>
                <a:spcPct val="120000"/>
              </a:lnSpc>
              <a:spcBef>
                <a:spcPct val="0"/>
              </a:spcBef>
              <a:spcAft>
                <a:spcPts val="0"/>
              </a:spcAft>
              <a:buClrTx/>
              <a:buSzTx/>
              <a:buFontTx/>
              <a:buNone/>
              <a:tabLst/>
              <a:defRPr/>
            </a:pPr>
            <a:r>
              <a:rPr lang="sr-Latn-RS" sz="7200" b="1" spc="0" dirty="0">
                <a:solidFill>
                  <a:prstClr val="white"/>
                </a:solidFill>
                <a:latin typeface="Cambria" panose="02040503050406030204" pitchFamily="18" charset="0"/>
                <a:ea typeface="Cambria" panose="02040503050406030204" pitchFamily="18" charset="0"/>
              </a:rPr>
              <a:t>(1904 – 1968)</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19" name="Picture 18" descr="A picture containing text, book&#10;&#10;Description automatically generated">
            <a:extLst>
              <a:ext uri="{FF2B5EF4-FFF2-40B4-BE49-F238E27FC236}">
                <a16:creationId xmlns:a16="http://schemas.microsoft.com/office/drawing/2014/main" id="{664A7A4A-C689-42BF-ADBC-A5A108EF951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75186" y="1990548"/>
            <a:ext cx="4727758" cy="360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linedrawing&#10;&#10;Description automatically generated">
            <a:extLst>
              <a:ext uri="{FF2B5EF4-FFF2-40B4-BE49-F238E27FC236}">
                <a16:creationId xmlns:a16="http://schemas.microsoft.com/office/drawing/2014/main" id="{5F3F4915-5E2D-40B1-95FB-8EABA8F489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3968" y="1954548"/>
            <a:ext cx="2856610" cy="3636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C0A6D9D1-05B9-48DD-B60C-B5AB3E821926}"/>
              </a:ext>
            </a:extLst>
          </p:cNvPr>
          <p:cNvSpPr txBox="1">
            <a:spLocks/>
          </p:cNvSpPr>
          <p:nvPr/>
        </p:nvSpPr>
        <p:spPr>
          <a:xfrm>
            <a:off x="1383913" y="5861462"/>
            <a:ext cx="4712087"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Jerusa</a:t>
            </a:r>
            <a:r>
              <a:rPr lang="en-US" sz="2000" b="1" cap="none" spc="0" dirty="0" err="1">
                <a:solidFill>
                  <a:prstClr val="white"/>
                </a:solidFill>
                <a:latin typeface="Cambria" panose="02040503050406030204" pitchFamily="18" charset="0"/>
                <a:ea typeface="Cambria" panose="02040503050406030204" pitchFamily="18" charset="0"/>
              </a:rPr>
              <a:t>lem</a:t>
            </a:r>
            <a:r>
              <a:rPr lang="sr-Latn-RS" sz="2000" b="1" cap="none" spc="0" dirty="0">
                <a:solidFill>
                  <a:prstClr val="white"/>
                </a:solidFill>
                <a:latin typeface="Cambria" panose="02040503050406030204" pitchFamily="18" charset="0"/>
                <a:ea typeface="Cambria" panose="02040503050406030204" pitchFamily="18" charset="0"/>
              </a:rPr>
              <a:t> </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a:t>
            </a:r>
            <a:r>
              <a:rPr lang="en-US" sz="1400" b="1" cap="none" spc="0" dirty="0">
                <a:solidFill>
                  <a:prstClr val="white"/>
                </a:solidFill>
                <a:latin typeface="Cambria" panose="02040503050406030204" pitchFamily="18" charset="0"/>
                <a:ea typeface="Cambria" panose="02040503050406030204" pitchFamily="18" charset="0"/>
              </a:rPr>
              <a:t>6-3</a:t>
            </a:r>
            <a:r>
              <a:rPr lang="sr-Latn-RS" sz="1400" b="1" cap="none" spc="0" dirty="0">
                <a:solidFill>
                  <a:prstClr val="white"/>
                </a:solidFill>
                <a:latin typeface="Cambria" panose="02040503050406030204" pitchFamily="18" charset="0"/>
                <a:ea typeface="Cambria" panose="02040503050406030204" pitchFamily="18" charset="0"/>
              </a:rPr>
              <a:t>7, char</a:t>
            </a:r>
            <a:r>
              <a:rPr lang="en-US" sz="1400" b="1" cap="none" spc="0" dirty="0">
                <a:solidFill>
                  <a:prstClr val="white"/>
                </a:solidFill>
                <a:latin typeface="Cambria" panose="02040503050406030204" pitchFamily="18" charset="0"/>
                <a:ea typeface="Cambria" panose="02040503050406030204" pitchFamily="18" charset="0"/>
              </a:rPr>
              <a:t>coal on paper</a:t>
            </a:r>
            <a:r>
              <a:rPr lang="sr-Latn-RS" sz="1400" b="1" cap="none" spc="0" dirty="0">
                <a:solidFill>
                  <a:prstClr val="white"/>
                </a:solidFill>
                <a:latin typeface="Cambria" panose="02040503050406030204" pitchFamily="18" charset="0"/>
                <a:ea typeface="Cambria" panose="02040503050406030204" pitchFamily="18" charset="0"/>
              </a:rPr>
              <a:t>, 47x62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8FEA7300-91F1-4C5A-A1A7-64801E0200F2}"/>
              </a:ext>
            </a:extLst>
          </p:cNvPr>
          <p:cNvSpPr txBox="1">
            <a:spLocks/>
          </p:cNvSpPr>
          <p:nvPr/>
        </p:nvSpPr>
        <p:spPr>
          <a:xfrm>
            <a:off x="7793967" y="5861461"/>
            <a:ext cx="2828327"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P</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or</a:t>
            </a: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trait of </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Isak Alkalaj</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1957, ink on paper, 24x18,5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3173218823"/>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748344" y="619200"/>
            <a:ext cx="3098960"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BARARON JAKOV</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(1939 –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275870" y="619200"/>
            <a:ext cx="3098960" cy="676656"/>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algn="ctr">
              <a:lnSpc>
                <a:spcPct val="120000"/>
              </a:lnSpc>
            </a:pPr>
            <a:r>
              <a:rPr lang="sr-Latn-RS" sz="11200" b="1" spc="0" dirty="0">
                <a:solidFill>
                  <a:prstClr val="white"/>
                </a:solidFill>
                <a:latin typeface="Cambria" panose="02040503050406030204" pitchFamily="18" charset="0"/>
                <a:ea typeface="Cambria" panose="02040503050406030204" pitchFamily="18" charset="0"/>
                <a:cs typeface="+mn-cs"/>
              </a:rPr>
              <a:t>BARUH BORA</a:t>
            </a:r>
            <a:br>
              <a:rPr lang="sr-Latn-RS" b="1" spc="0" dirty="0">
                <a:solidFill>
                  <a:prstClr val="white"/>
                </a:solidFill>
                <a:latin typeface="Cambria" panose="02040503050406030204" pitchFamily="18" charset="0"/>
                <a:ea typeface="Cambria" panose="02040503050406030204" pitchFamily="18" charset="0"/>
                <a:cs typeface="+mn-cs"/>
              </a:rPr>
            </a:br>
            <a:r>
              <a:rPr lang="sr-Latn-CS" sz="7200" b="1" spc="0" dirty="0">
                <a:solidFill>
                  <a:prstClr val="white"/>
                </a:solidFill>
                <a:latin typeface="Cambria" panose="02040503050406030204" pitchFamily="18" charset="0"/>
                <a:ea typeface="Cambria" panose="02040503050406030204" pitchFamily="18" charset="0"/>
                <a:cs typeface="+mn-cs"/>
              </a:rPr>
              <a:t>(1911 – 1942)</a:t>
            </a:r>
            <a:br>
              <a:rPr lang="sr-Latn-CS" sz="7200" b="1" spc="0" dirty="0">
                <a:solidFill>
                  <a:prstClr val="white"/>
                </a:solidFill>
                <a:latin typeface="Cambria" panose="02040503050406030204" pitchFamily="18" charset="0"/>
                <a:ea typeface="Cambria" panose="02040503050406030204" pitchFamily="18" charset="0"/>
                <a:cs typeface="+mn-cs"/>
              </a:rPr>
            </a:br>
            <a:endParaRPr lang="en-US" sz="7200" dirty="0"/>
          </a:p>
        </p:txBody>
      </p:sp>
      <p:pic>
        <p:nvPicPr>
          <p:cNvPr id="5" name="Picture 4" descr="A black and white drawing of a person with a mustache and a beard&#10;&#10;Description automatically generated with low confidence">
            <a:extLst>
              <a:ext uri="{FF2B5EF4-FFF2-40B4-BE49-F238E27FC236}">
                <a16:creationId xmlns:a16="http://schemas.microsoft.com/office/drawing/2014/main" id="{D32399BE-A0DF-41FB-8118-A261223C94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48344" y="1755726"/>
            <a:ext cx="3041642" cy="3816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indoor, window, wall, gallery&#10;&#10;Description automatically generated">
            <a:extLst>
              <a:ext uri="{FF2B5EF4-FFF2-40B4-BE49-F238E27FC236}">
                <a16:creationId xmlns:a16="http://schemas.microsoft.com/office/drawing/2014/main" id="{C87428F6-E409-48AC-B46C-6E9482069D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8416" t="16345" r="19579" b="17275"/>
          <a:stretch/>
        </p:blipFill>
        <p:spPr>
          <a:xfrm>
            <a:off x="7275870" y="1791726"/>
            <a:ext cx="3045225" cy="37800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Placeholder 2">
            <a:extLst>
              <a:ext uri="{FF2B5EF4-FFF2-40B4-BE49-F238E27FC236}">
                <a16:creationId xmlns:a16="http://schemas.microsoft.com/office/drawing/2014/main" id="{1A73CE47-6CC4-48CE-9473-AB1D878B89BF}"/>
              </a:ext>
            </a:extLst>
          </p:cNvPr>
          <p:cNvSpPr>
            <a:spLocks noGrp="1"/>
          </p:cNvSpPr>
          <p:nvPr>
            <p:ph type="body" idx="1"/>
          </p:nvPr>
        </p:nvSpPr>
        <p:spPr>
          <a:xfrm>
            <a:off x="1780412" y="5861462"/>
            <a:ext cx="2869474"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Old Jew</a:t>
            </a:r>
            <a:r>
              <a:rPr lang="sr-Latn-RS" sz="2000" b="1" cap="none" spc="0" dirty="0">
                <a:solidFill>
                  <a:prstClr val="white"/>
                </a:solidFill>
                <a:latin typeface="Cambria" panose="02040503050406030204" pitchFamily="18" charset="0"/>
                <a:ea typeface="Cambria" panose="02040503050406030204" pitchFamily="18" charset="0"/>
              </a:rPr>
              <a:t> </a:t>
            </a:r>
            <a:br>
              <a:rPr lang="en-US" sz="3400" b="1" cap="none" spc="0" dirty="0">
                <a:solidFill>
                  <a:prstClr val="white"/>
                </a:solidFill>
                <a:latin typeface="Cambria" panose="02040503050406030204" pitchFamily="18" charset="0"/>
                <a:ea typeface="Cambria" panose="02040503050406030204" pitchFamily="18" charset="0"/>
              </a:rPr>
            </a:br>
            <a:r>
              <a:rPr lang="sr-Latn-BA" sz="1400" b="1" cap="none" spc="0" dirty="0">
                <a:solidFill>
                  <a:prstClr val="white"/>
                </a:solidFill>
                <a:latin typeface="Cambria" panose="02040503050406030204" pitchFamily="18" charset="0"/>
                <a:ea typeface="Cambria" panose="02040503050406030204" pitchFamily="18" charset="0"/>
              </a:rPr>
              <a:t>1967</a:t>
            </a:r>
            <a:r>
              <a:rPr lang="sr-Latn-RS" sz="1400" b="1" cap="none" spc="0" dirty="0">
                <a:solidFill>
                  <a:prstClr val="white"/>
                </a:solidFill>
                <a:latin typeface="Cambria" panose="02040503050406030204" pitchFamily="18" charset="0"/>
                <a:ea typeface="Cambria" panose="02040503050406030204" pitchFamily="18" charset="0"/>
              </a:rPr>
              <a:t>, ink and tempera on paper, 14,5x11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3" name="Text Placeholder 2">
            <a:extLst>
              <a:ext uri="{FF2B5EF4-FFF2-40B4-BE49-F238E27FC236}">
                <a16:creationId xmlns:a16="http://schemas.microsoft.com/office/drawing/2014/main" id="{FA73996C-B58B-4E4A-BDF7-769DE4CBBEF7}"/>
              </a:ext>
            </a:extLst>
          </p:cNvPr>
          <p:cNvSpPr txBox="1">
            <a:spLocks/>
          </p:cNvSpPr>
          <p:nvPr/>
        </p:nvSpPr>
        <p:spPr>
          <a:xfrm>
            <a:off x="7275871" y="5861461"/>
            <a:ext cx="2900214"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Veduta of Paris </a:t>
            </a:r>
            <a:r>
              <a:rPr lang="sr-Latn-RS" sz="2000" b="1" cap="none" spc="0" dirty="0">
                <a:solidFill>
                  <a:prstClr val="white"/>
                </a:solidFill>
                <a:latin typeface="Cambria" panose="02040503050406030204" pitchFamily="18" charset="0"/>
                <a:ea typeface="Cambria" panose="02040503050406030204" pitchFamily="18" charset="0"/>
              </a:rPr>
              <a:t> </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1937, oil on canvas, 48,5x39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Tree>
    <p:extLst>
      <p:ext uri="{BB962C8B-B14F-4D97-AF65-F5344CB8AC3E}">
        <p14:creationId xmlns:p14="http://schemas.microsoft.com/office/powerpoint/2010/main" val="2039305918"/>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375186" y="619200"/>
            <a:ext cx="5295917"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BAUERNFREUND JOSHUA</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(1915 – 1990)</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7438490" y="619200"/>
            <a:ext cx="3799781"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BELOŽANSKI STAŠA</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(1924 – 1995)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descr="A picture containing text, painting, graffiti, painted&#10;&#10;Description automatically generated">
            <a:extLst>
              <a:ext uri="{FF2B5EF4-FFF2-40B4-BE49-F238E27FC236}">
                <a16:creationId xmlns:a16="http://schemas.microsoft.com/office/drawing/2014/main" id="{39A9428E-0414-4820-9A84-B627BA38377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7718" t="10466" r="8350" b="10252"/>
          <a:stretch/>
        </p:blipFill>
        <p:spPr>
          <a:xfrm>
            <a:off x="1375186" y="1862722"/>
            <a:ext cx="5295917" cy="36792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10;&#10;Description automatically generated">
            <a:extLst>
              <a:ext uri="{FF2B5EF4-FFF2-40B4-BE49-F238E27FC236}">
                <a16:creationId xmlns:a16="http://schemas.microsoft.com/office/drawing/2014/main" id="{BCD5CAF0-E102-42AD-81C9-5C7B9C71410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1545" t="7025" r="10972" b="7383"/>
          <a:stretch/>
        </p:blipFill>
        <p:spPr>
          <a:xfrm>
            <a:off x="8095669" y="1862722"/>
            <a:ext cx="2466632" cy="36792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4E58AA57-0585-44C7-8173-D3B845243539}"/>
              </a:ext>
            </a:extLst>
          </p:cNvPr>
          <p:cNvSpPr>
            <a:spLocks noGrp="1"/>
          </p:cNvSpPr>
          <p:nvPr>
            <p:ph type="body" idx="1"/>
          </p:nvPr>
        </p:nvSpPr>
        <p:spPr>
          <a:xfrm>
            <a:off x="1375186" y="5861462"/>
            <a:ext cx="5295917"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Untitled</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1951, oil on hardboard, 48,5x692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8A5869BF-E381-49FB-AD0B-168CE3B8F608}"/>
              </a:ext>
            </a:extLst>
          </p:cNvPr>
          <p:cNvSpPr txBox="1">
            <a:spLocks/>
          </p:cNvSpPr>
          <p:nvPr/>
        </p:nvSpPr>
        <p:spPr>
          <a:xfrm>
            <a:off x="8095674" y="5912916"/>
            <a:ext cx="2386678"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Jewish Square in Piran</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1960, watercolor on paper, 41,5x31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50957993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1467199" y="619200"/>
            <a:ext cx="2760162"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BLAJER IVAN</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(1953 –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096001" y="619200"/>
            <a:ext cx="4720726"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BOŠAN ĐORĐE</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(1924 – 1995)</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11" name="Picture 10" descr="A picture containing text&#10;&#10;Description automatically generated">
            <a:extLst>
              <a:ext uri="{FF2B5EF4-FFF2-40B4-BE49-F238E27FC236}">
                <a16:creationId xmlns:a16="http://schemas.microsoft.com/office/drawing/2014/main" id="{F2D4366E-148C-44A6-9DDA-8500853D57A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7199" y="1878252"/>
            <a:ext cx="2698039" cy="3823905"/>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icture containing old, dirty&#10;&#10;Description automatically generated">
            <a:extLst>
              <a:ext uri="{FF2B5EF4-FFF2-40B4-BE49-F238E27FC236}">
                <a16:creationId xmlns:a16="http://schemas.microsoft.com/office/drawing/2014/main" id="{F47897BD-F162-416D-B86E-7131A282AD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86" y="1878252"/>
            <a:ext cx="4720726" cy="3823905"/>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DD5ACDD6-4377-47BA-806A-534CC6C7AAA5}"/>
              </a:ext>
            </a:extLst>
          </p:cNvPr>
          <p:cNvSpPr>
            <a:spLocks noGrp="1"/>
          </p:cNvSpPr>
          <p:nvPr>
            <p:ph type="body" idx="1"/>
          </p:nvPr>
        </p:nvSpPr>
        <p:spPr>
          <a:xfrm>
            <a:off x="1467199" y="5987303"/>
            <a:ext cx="2698039"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2000" b="1" cap="none" spc="0" dirty="0">
                <a:solidFill>
                  <a:prstClr val="white"/>
                </a:solidFill>
                <a:latin typeface="Cambria" panose="02040503050406030204" pitchFamily="18" charset="0"/>
                <a:ea typeface="Cambria" panose="02040503050406030204" pitchFamily="18" charset="0"/>
              </a:rPr>
              <a:t>Memory of Tanja</a:t>
            </a:r>
            <a:br>
              <a:rPr lang="en-US" sz="25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ca. 1970, felt-tip on paper, 21x15 cm</a:t>
            </a:r>
            <a:endParaRPr lang="en-US" sz="14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3" name="Text Placeholder 2">
            <a:extLst>
              <a:ext uri="{FF2B5EF4-FFF2-40B4-BE49-F238E27FC236}">
                <a16:creationId xmlns:a16="http://schemas.microsoft.com/office/drawing/2014/main" id="{5C5E4697-AB3B-4CDE-93C4-723214AA54E2}"/>
              </a:ext>
            </a:extLst>
          </p:cNvPr>
          <p:cNvSpPr txBox="1">
            <a:spLocks/>
          </p:cNvSpPr>
          <p:nvPr/>
        </p:nvSpPr>
        <p:spPr>
          <a:xfrm>
            <a:off x="6096000" y="5987303"/>
            <a:ext cx="4720726"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Still life</a:t>
            </a:r>
            <a:r>
              <a:rPr kumimoji="0" lang="sr-Latn-R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1955, oil on plywood, 32,5x39,5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spTree>
    <p:extLst>
      <p:ext uri="{BB962C8B-B14F-4D97-AF65-F5344CB8AC3E}">
        <p14:creationId xmlns:p14="http://schemas.microsoft.com/office/powerpoint/2010/main" val="1506719619"/>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884240" y="619200"/>
            <a:ext cx="3581400"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BRILL SLAVKO</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(1900 – 1943)</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5506662" y="619200"/>
            <a:ext cx="5696827"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ČELEBONOVIĆ MARKO</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(1902 – 1986)</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7" name="Picture 6">
            <a:extLst>
              <a:ext uri="{FF2B5EF4-FFF2-40B4-BE49-F238E27FC236}">
                <a16:creationId xmlns:a16="http://schemas.microsoft.com/office/drawing/2014/main" id="{FCDB1DE1-B2B5-4FCC-9A2B-4FCBF608D5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6663" y="1993821"/>
            <a:ext cx="5696827" cy="36792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120F1E89-40D5-49BA-99D8-128A0EC56A4C}"/>
              </a:ext>
            </a:extLst>
          </p:cNvPr>
          <p:cNvSpPr>
            <a:spLocks noGrp="1"/>
          </p:cNvSpPr>
          <p:nvPr>
            <p:ph type="body" idx="1"/>
          </p:nvPr>
        </p:nvSpPr>
        <p:spPr>
          <a:xfrm>
            <a:off x="884240" y="5997297"/>
            <a:ext cx="2845351" cy="754675"/>
          </a:xfrm>
        </p:spPr>
        <p:txBody>
          <a:bodyPr>
            <a:normAutofit fontScale="7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en-US" sz="2000" b="1" cap="none" spc="0" dirty="0">
                <a:solidFill>
                  <a:prstClr val="white"/>
                </a:solidFill>
                <a:latin typeface="Cambria" panose="02040503050406030204" pitchFamily="18" charset="0"/>
                <a:ea typeface="Cambria" panose="02040503050406030204" pitchFamily="18" charset="0"/>
              </a:rPr>
              <a:t>Moses</a:t>
            </a:r>
            <a:br>
              <a:rPr lang="en-US" sz="3400" b="1" cap="none" spc="0" dirty="0">
                <a:solidFill>
                  <a:prstClr val="white"/>
                </a:solidFill>
                <a:latin typeface="Cambria" panose="02040503050406030204" pitchFamily="18" charset="0"/>
                <a:ea typeface="Cambria" panose="02040503050406030204" pitchFamily="18" charset="0"/>
              </a:rPr>
            </a:br>
            <a:r>
              <a:rPr lang="sr-Latn-RS" sz="1400" b="1" cap="none" spc="0" dirty="0">
                <a:solidFill>
                  <a:prstClr val="white"/>
                </a:solidFill>
                <a:latin typeface="Cambria" panose="02040503050406030204" pitchFamily="18" charset="0"/>
                <a:ea typeface="Cambria" panose="02040503050406030204" pitchFamily="18" charset="0"/>
              </a:rPr>
              <a:t>193</a:t>
            </a:r>
            <a:r>
              <a:rPr lang="sr-Cyrl-RS" sz="1400" b="1" cap="none" spc="0" dirty="0">
                <a:solidFill>
                  <a:prstClr val="white"/>
                </a:solidFill>
                <a:latin typeface="Cambria" panose="02040503050406030204" pitchFamily="18" charset="0"/>
                <a:ea typeface="Cambria" panose="02040503050406030204" pitchFamily="18" charset="0"/>
              </a:rPr>
              <a:t>6</a:t>
            </a:r>
            <a:r>
              <a:rPr lang="sr-Latn-RS" sz="1400" b="1" cap="none" spc="0" dirty="0">
                <a:solidFill>
                  <a:prstClr val="white"/>
                </a:solidFill>
                <a:latin typeface="Cambria" panose="02040503050406030204" pitchFamily="18" charset="0"/>
                <a:ea typeface="Cambria" panose="02040503050406030204" pitchFamily="18" charset="0"/>
              </a:rPr>
              <a:t>, bronz</a:t>
            </a:r>
            <a:r>
              <a:rPr lang="en-US" sz="1400" b="1" cap="none" spc="0" dirty="0">
                <a:solidFill>
                  <a:prstClr val="white"/>
                </a:solidFill>
                <a:latin typeface="Cambria" panose="02040503050406030204" pitchFamily="18" charset="0"/>
                <a:ea typeface="Cambria" panose="02040503050406030204" pitchFamily="18" charset="0"/>
              </a:rPr>
              <a:t>e,</a:t>
            </a:r>
            <a:r>
              <a:rPr lang="sr-Latn-RS" sz="1400" b="1" cap="none" spc="0" dirty="0">
                <a:solidFill>
                  <a:prstClr val="white"/>
                </a:solidFill>
                <a:latin typeface="Cambria" panose="02040503050406030204" pitchFamily="18" charset="0"/>
                <a:ea typeface="Cambria" panose="02040503050406030204" pitchFamily="18" charset="0"/>
              </a:rPr>
              <a:t> </a:t>
            </a:r>
            <a:r>
              <a:rPr lang="sr-Cyrl-RS" sz="1400" b="1" cap="none" spc="0" dirty="0">
                <a:solidFill>
                  <a:prstClr val="white"/>
                </a:solidFill>
                <a:latin typeface="Cambria" panose="02040503050406030204" pitchFamily="18" charset="0"/>
                <a:ea typeface="Cambria" panose="02040503050406030204" pitchFamily="18" charset="0"/>
              </a:rPr>
              <a:t>67,5</a:t>
            </a:r>
            <a:r>
              <a:rPr lang="sr-Latn-RS" sz="1400" b="1" cap="none" spc="0" dirty="0">
                <a:solidFill>
                  <a:prstClr val="white"/>
                </a:solidFill>
                <a:latin typeface="Cambria" panose="02040503050406030204" pitchFamily="18" charset="0"/>
                <a:ea typeface="Cambria" panose="02040503050406030204" pitchFamily="18" charset="0"/>
              </a:rPr>
              <a:t>x</a:t>
            </a:r>
            <a:r>
              <a:rPr lang="sr-Cyrl-RS" sz="1400" b="1" cap="none" spc="0" dirty="0">
                <a:solidFill>
                  <a:prstClr val="white"/>
                </a:solidFill>
                <a:latin typeface="Cambria" panose="02040503050406030204" pitchFamily="18" charset="0"/>
                <a:ea typeface="Cambria" panose="02040503050406030204" pitchFamily="18" charset="0"/>
              </a:rPr>
              <a:t>78</a:t>
            </a:r>
            <a:r>
              <a:rPr lang="sr-Latn-RS" sz="1400" b="1" cap="none" spc="0" dirty="0">
                <a:solidFill>
                  <a:prstClr val="white"/>
                </a:solidFill>
                <a:latin typeface="Cambria" panose="02040503050406030204" pitchFamily="18" charset="0"/>
                <a:ea typeface="Cambria" panose="02040503050406030204" pitchFamily="18" charset="0"/>
              </a:rPr>
              <a:t>x</a:t>
            </a:r>
            <a:r>
              <a:rPr lang="sr-Cyrl-RS" sz="1400" b="1" cap="none" spc="0" dirty="0">
                <a:solidFill>
                  <a:prstClr val="white"/>
                </a:solidFill>
                <a:latin typeface="Cambria" panose="02040503050406030204" pitchFamily="18" charset="0"/>
                <a:ea typeface="Cambria" panose="02040503050406030204" pitchFamily="18" charset="0"/>
              </a:rPr>
              <a:t>43 </a:t>
            </a:r>
            <a:r>
              <a:rPr lang="sr-Latn-RS" sz="1400" b="1" cap="none" spc="0" dirty="0">
                <a:solidFill>
                  <a:prstClr val="white"/>
                </a:solidFill>
                <a:latin typeface="Cambria" panose="02040503050406030204" pitchFamily="18" charset="0"/>
                <a:ea typeface="Cambria" panose="02040503050406030204" pitchFamily="18" charset="0"/>
              </a:rPr>
              <a:t>cm</a:t>
            </a:r>
            <a:endParaRPr lang="en-US" sz="1400" b="1" cap="none" spc="0" dirty="0">
              <a:solidFill>
                <a:srgbClr val="FF0000"/>
              </a:solidFill>
              <a:highlight>
                <a:srgbClr val="FFFF00"/>
              </a:highlight>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59858EFB-6A01-4369-B6D2-12D368C8FDAD}"/>
              </a:ext>
            </a:extLst>
          </p:cNvPr>
          <p:cNvSpPr txBox="1">
            <a:spLocks/>
          </p:cNvSpPr>
          <p:nvPr/>
        </p:nvSpPr>
        <p:spPr>
          <a:xfrm>
            <a:off x="5506663" y="5988708"/>
            <a:ext cx="5551684"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r>
              <a:rPr lang="sr-Latn-CS" sz="2000" b="1" cap="none" spc="0" dirty="0">
                <a:solidFill>
                  <a:prstClr val="white"/>
                </a:solidFill>
                <a:latin typeface="Cambria" panose="02040503050406030204" pitchFamily="18" charset="0"/>
                <a:ea typeface="Cambria" panose="02040503050406030204" pitchFamily="18" charset="0"/>
              </a:rPr>
              <a:t>Gr</a:t>
            </a: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eeting card</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1969, felt-tip on cardboard, 16x25 cm</a:t>
            </a:r>
            <a:endPar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DC0726BB-84CA-7261-E098-224D3F8B9A65}"/>
              </a:ext>
            </a:extLst>
          </p:cNvPr>
          <p:cNvPicPr>
            <a:picLocks noChangeAspect="1"/>
          </p:cNvPicPr>
          <p:nvPr/>
        </p:nvPicPr>
        <p:blipFill>
          <a:blip r:embed="rId3" cstate="screen">
            <a:extLst>
              <a:ext uri="{28A0092B-C50C-407E-A947-70E740481C1C}">
                <a14:useLocalDpi xmlns:a14="http://schemas.microsoft.com/office/drawing/2010/main"/>
              </a:ext>
            </a:extLst>
          </a:blip>
          <a:srcRect b="2019"/>
          <a:stretch>
            <a:fillRect/>
          </a:stretch>
        </p:blipFill>
        <p:spPr>
          <a:xfrm>
            <a:off x="884240" y="1993821"/>
            <a:ext cx="3581400" cy="3679200"/>
          </a:xfrm>
          <a:prstGeom prst="rect">
            <a:avLst/>
          </a:prstGeom>
          <a:solidFill>
            <a:srgbClr val="FFFFFF">
              <a:shade val="85000"/>
            </a:srgbClr>
          </a:solidFill>
          <a:ln w="5715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1774566"/>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52078-7B33-498C-82A8-4BD307A7B4B9}"/>
              </a:ext>
            </a:extLst>
          </p:cNvPr>
          <p:cNvSpPr>
            <a:spLocks noGrp="1"/>
          </p:cNvSpPr>
          <p:nvPr>
            <p:ph type="title"/>
          </p:nvPr>
        </p:nvSpPr>
        <p:spPr>
          <a:xfrm>
            <a:off x="716239" y="619200"/>
            <a:ext cx="4626324" cy="673005"/>
          </a:xfrm>
        </p:spPr>
        <p:txBody>
          <a:bodyPr>
            <a:normAutofit fontScale="90000"/>
          </a:bodyPr>
          <a:lstStyle/>
          <a:p>
            <a:pPr algn="ctr"/>
            <a: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DAMNJANOVIĆ RADOMIR DAMJAN</a:t>
            </a:r>
            <a:br>
              <a:rPr kumimoji="0" lang="sr-Latn-RS" sz="31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(1935 – )</a:t>
            </a:r>
            <a:br>
              <a:rPr kumimoji="0" lang="sr-Latn-C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endParaRPr lang="en-US" sz="2000" dirty="0"/>
          </a:p>
        </p:txBody>
      </p:sp>
      <p:sp>
        <p:nvSpPr>
          <p:cNvPr id="12" name="Title 1">
            <a:extLst>
              <a:ext uri="{FF2B5EF4-FFF2-40B4-BE49-F238E27FC236}">
                <a16:creationId xmlns:a16="http://schemas.microsoft.com/office/drawing/2014/main" id="{8550E0D9-3969-451F-8456-828A11B51EC6}"/>
              </a:ext>
            </a:extLst>
          </p:cNvPr>
          <p:cNvSpPr txBox="1">
            <a:spLocks/>
          </p:cNvSpPr>
          <p:nvPr/>
        </p:nvSpPr>
        <p:spPr>
          <a:xfrm>
            <a:off x="6746452" y="619200"/>
            <a:ext cx="4298267" cy="754674"/>
          </a:xfrm>
          <a:prstGeom prst="rect">
            <a:avLst/>
          </a:prstGeom>
        </p:spPr>
        <p:txBody>
          <a:bodyPr vert="horz" wrap="square" lIns="0" tIns="0" rIns="0" bIns="0" rtlCol="0" anchor="t" anchorCtr="0">
            <a:normAutofit fontScale="25000" lnSpcReduction="20000"/>
          </a:bodyPr>
          <a:lstStyle>
            <a:lvl1pPr algn="l" defTabSz="914400" rtl="0" eaLnBrk="1" latinLnBrk="0" hangingPunct="1">
              <a:lnSpc>
                <a:spcPct val="100000"/>
              </a:lnSpc>
              <a:spcBef>
                <a:spcPct val="0"/>
              </a:spcBef>
              <a:buNone/>
              <a:defRPr sz="3200" kern="1200" cap="none" spc="40" baseline="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11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DIDA DEMAJO</a:t>
            </a:r>
          </a:p>
          <a:p>
            <a:pPr marL="0" marR="0" lvl="0" indent="0" algn="ctr" defTabSz="914400" rtl="0" eaLnBrk="1" fontAlgn="auto" latinLnBrk="0" hangingPunct="1">
              <a:lnSpc>
                <a:spcPct val="120000"/>
              </a:lnSpc>
              <a:spcBef>
                <a:spcPct val="0"/>
              </a:spcBef>
              <a:spcAft>
                <a:spcPts val="0"/>
              </a:spcAft>
              <a:buClrTx/>
              <a:buSzTx/>
              <a:buFontTx/>
              <a:buNone/>
              <a:tabLst/>
              <a:defRPr/>
            </a:pPr>
            <a:r>
              <a:rPr kumimoji="0" lang="sr-Latn-R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t>(1906 – 1964)</a:t>
            </a:r>
            <a:br>
              <a:rPr kumimoji="0" lang="sr-Latn-R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br>
              <a:rPr kumimoji="0" lang="sr-Latn-C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j-cs"/>
              </a:rPr>
            </a:br>
            <a:endParaRPr kumimoji="0" lang="en-US" sz="7200" b="0" i="0" u="none" strike="noStrike" kern="1200" cap="none" spc="40" normalizeH="0" baseline="0" noProof="0" dirty="0">
              <a:ln>
                <a:noFill/>
              </a:ln>
              <a:solidFill>
                <a:prstClr val="white"/>
              </a:solidFill>
              <a:effectLst/>
              <a:uLnTx/>
              <a:uFillTx/>
              <a:latin typeface="Rockwell Nova Light"/>
              <a:ea typeface="+mj-ea"/>
              <a:cs typeface="+mj-cs"/>
            </a:endParaRPr>
          </a:p>
        </p:txBody>
      </p:sp>
      <p:pic>
        <p:nvPicPr>
          <p:cNvPr id="5" name="Picture 4">
            <a:extLst>
              <a:ext uri="{FF2B5EF4-FFF2-40B4-BE49-F238E27FC236}">
                <a16:creationId xmlns:a16="http://schemas.microsoft.com/office/drawing/2014/main" id="{C794971E-E9F4-4450-8F94-42809BB9CC68}"/>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l="5824" t="2872" r="5164" b="4821"/>
          <a:stretch/>
        </p:blipFill>
        <p:spPr>
          <a:xfrm>
            <a:off x="1623177" y="1965725"/>
            <a:ext cx="2486276" cy="3679200"/>
          </a:xfrm>
          <a:prstGeom prst="rect">
            <a:avLst/>
          </a:prstGeom>
          <a:solidFill>
            <a:srgbClr val="FFFFFF">
              <a:shade val="85000"/>
            </a:srgbClr>
          </a:solidFill>
          <a:ln w="57150" cap="sq">
            <a:solidFill>
              <a:schemeClr val="tx2">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 Placeholder 2">
            <a:extLst>
              <a:ext uri="{FF2B5EF4-FFF2-40B4-BE49-F238E27FC236}">
                <a16:creationId xmlns:a16="http://schemas.microsoft.com/office/drawing/2014/main" id="{1A040AF2-A479-4A39-B334-079F8DC1B38D}"/>
              </a:ext>
            </a:extLst>
          </p:cNvPr>
          <p:cNvSpPr>
            <a:spLocks noGrp="1"/>
          </p:cNvSpPr>
          <p:nvPr>
            <p:ph type="body" idx="1"/>
          </p:nvPr>
        </p:nvSpPr>
        <p:spPr>
          <a:xfrm>
            <a:off x="1623178" y="5861462"/>
            <a:ext cx="4626324" cy="754675"/>
          </a:xfrm>
        </p:spPr>
        <p:txBody>
          <a:bodyPr>
            <a:normAutofit fontScale="40000" lnSpcReduction="20000"/>
          </a:bodyPr>
          <a:lstStyle/>
          <a:p>
            <a:endParaRPr lang="sr-Latn-CS" sz="2100" b="1" cap="none" dirty="0">
              <a:solidFill>
                <a:prstClr val="white"/>
              </a:solidFill>
              <a:latin typeface="Cambria" panose="02040503050406030204" pitchFamily="18" charset="0"/>
              <a:ea typeface="Cambria" panose="02040503050406030204" pitchFamily="18" charset="0"/>
            </a:endParaRPr>
          </a:p>
          <a:p>
            <a:r>
              <a:rPr lang="sr-Latn-CS" sz="3400" b="1" cap="none" spc="0" dirty="0">
                <a:solidFill>
                  <a:prstClr val="white"/>
                </a:solidFill>
                <a:latin typeface="Cambria" panose="02040503050406030204" pitchFamily="18" charset="0"/>
                <a:ea typeface="Cambria" panose="02040503050406030204" pitchFamily="18" charset="0"/>
              </a:rPr>
              <a:t>Rabbi </a:t>
            </a:r>
            <a:r>
              <a:rPr lang="en-US" sz="3400" b="1" cap="none" spc="0" dirty="0" err="1">
                <a:solidFill>
                  <a:prstClr val="white"/>
                </a:solidFill>
                <a:latin typeface="Cambria" panose="02040503050406030204" pitchFamily="18" charset="0"/>
                <a:ea typeface="Cambria" panose="02040503050406030204" pitchFamily="18" charset="0"/>
              </a:rPr>
              <a:t>fr</a:t>
            </a:r>
            <a:r>
              <a:rPr lang="sr-Latn-CS" sz="3400" b="1" cap="none" spc="0" dirty="0">
                <a:solidFill>
                  <a:prstClr val="white"/>
                </a:solidFill>
                <a:latin typeface="Cambria" panose="02040503050406030204" pitchFamily="18" charset="0"/>
                <a:ea typeface="Cambria" panose="02040503050406030204" pitchFamily="18" charset="0"/>
              </a:rPr>
              <a:t>o</a:t>
            </a:r>
            <a:r>
              <a:rPr lang="en-US" sz="3400" b="1" cap="none" spc="0" dirty="0">
                <a:solidFill>
                  <a:prstClr val="white"/>
                </a:solidFill>
                <a:latin typeface="Cambria" panose="02040503050406030204" pitchFamily="18" charset="0"/>
                <a:ea typeface="Cambria" panose="02040503050406030204" pitchFamily="18" charset="0"/>
              </a:rPr>
              <a:t>m</a:t>
            </a:r>
            <a:r>
              <a:rPr lang="sr-Latn-CS" sz="3400" b="1" cap="none" spc="0" dirty="0">
                <a:solidFill>
                  <a:prstClr val="white"/>
                </a:solidFill>
                <a:latin typeface="Cambria" panose="02040503050406030204" pitchFamily="18" charset="0"/>
                <a:ea typeface="Cambria" panose="02040503050406030204" pitchFamily="18" charset="0"/>
              </a:rPr>
              <a:t> Dorćol </a:t>
            </a:r>
            <a:br>
              <a:rPr lang="en-US" sz="3400" b="1" cap="none" spc="0" dirty="0">
                <a:solidFill>
                  <a:prstClr val="white"/>
                </a:solidFill>
                <a:latin typeface="Cambria" panose="02040503050406030204" pitchFamily="18" charset="0"/>
                <a:ea typeface="Cambria" panose="02040503050406030204" pitchFamily="18" charset="0"/>
              </a:rPr>
            </a:br>
            <a:r>
              <a:rPr lang="sr-Latn-RS" sz="2500" b="1" cap="none" spc="0" dirty="0">
                <a:solidFill>
                  <a:prstClr val="white"/>
                </a:solidFill>
                <a:latin typeface="Cambria" panose="02040503050406030204" pitchFamily="18" charset="0"/>
                <a:ea typeface="Cambria" panose="02040503050406030204" pitchFamily="18" charset="0"/>
              </a:rPr>
              <a:t>1958, watercolor, ink, pencil and wax chalk on paper, 70,3x50,2 cm</a:t>
            </a:r>
            <a:endParaRPr lang="en-US" sz="2500" b="1" cap="none" spc="0" dirty="0">
              <a:solidFill>
                <a:prstClr val="white"/>
              </a:solidFill>
              <a:latin typeface="Cambria" panose="02040503050406030204" pitchFamily="18" charset="0"/>
              <a:ea typeface="Cambria" panose="02040503050406030204" pitchFamily="18" charset="0"/>
            </a:endParaRPr>
          </a:p>
          <a:p>
            <a:endParaRPr lang="en-US" dirty="0"/>
          </a:p>
        </p:txBody>
      </p:sp>
      <p:sp>
        <p:nvSpPr>
          <p:cNvPr id="11" name="Text Placeholder 2">
            <a:extLst>
              <a:ext uri="{FF2B5EF4-FFF2-40B4-BE49-F238E27FC236}">
                <a16:creationId xmlns:a16="http://schemas.microsoft.com/office/drawing/2014/main" id="{366F92A6-D4F3-4377-B42D-B97CB4A762F1}"/>
              </a:ext>
            </a:extLst>
          </p:cNvPr>
          <p:cNvSpPr txBox="1">
            <a:spLocks/>
          </p:cNvSpPr>
          <p:nvPr/>
        </p:nvSpPr>
        <p:spPr>
          <a:xfrm>
            <a:off x="6746452" y="5954293"/>
            <a:ext cx="4298267" cy="754675"/>
          </a:xfrm>
          <a:prstGeom prst="rect">
            <a:avLst/>
          </a:prstGeom>
        </p:spPr>
        <p:txBody>
          <a:bodyPr vert="horz" wrap="square" lIns="0" tIns="0" rIns="0" bIns="0" rtlCol="0" anchor="b">
            <a:normAutofit fontScale="70000" lnSpcReduction="20000"/>
          </a:bodyPr>
          <a:lstStyle>
            <a:lvl1pPr marL="0" indent="0" algn="l" defTabSz="914400" rtl="0" eaLnBrk="1" latinLnBrk="0" hangingPunct="1">
              <a:lnSpc>
                <a:spcPct val="120000"/>
              </a:lnSpc>
              <a:spcBef>
                <a:spcPts val="1000"/>
              </a:spcBef>
              <a:buClr>
                <a:schemeClr val="accent4"/>
              </a:buClr>
              <a:buFont typeface="The Hand Extrablack" panose="03070A02030502020204" pitchFamily="66" charset="0"/>
              <a:buNone/>
              <a:defRPr sz="1600" b="0" kern="1200" cap="all" spc="200" baseline="0">
                <a:solidFill>
                  <a:schemeClr val="tx1"/>
                </a:solidFill>
                <a:latin typeface="+mn-lt"/>
                <a:ea typeface="+mn-ea"/>
                <a:cs typeface="+mn-cs"/>
              </a:defRPr>
            </a:lvl1pPr>
            <a:lvl2pPr marL="457200" indent="0" algn="l" defTabSz="914400" rtl="0" eaLnBrk="1" latinLnBrk="0" hangingPunct="1">
              <a:lnSpc>
                <a:spcPct val="120000"/>
              </a:lnSpc>
              <a:spcBef>
                <a:spcPts val="500"/>
              </a:spcBef>
              <a:buClr>
                <a:schemeClr val="accent4"/>
              </a:buClr>
              <a:buFont typeface="The Hand Extrablack" panose="03070A02030502020204" pitchFamily="66" charset="0"/>
              <a:buNone/>
              <a:defRPr sz="2000" b="1" kern="1200" spc="20" baseline="0">
                <a:solidFill>
                  <a:schemeClr val="tx1">
                    <a:alpha val="58000"/>
                  </a:schemeClr>
                </a:solidFill>
                <a:latin typeface="+mn-lt"/>
                <a:ea typeface="+mn-ea"/>
                <a:cs typeface="+mn-cs"/>
              </a:defRPr>
            </a:lvl2pPr>
            <a:lvl3pPr marL="914400" indent="0" algn="l" defTabSz="914400" rtl="0" eaLnBrk="1" latinLnBrk="0" hangingPunct="1">
              <a:lnSpc>
                <a:spcPct val="120000"/>
              </a:lnSpc>
              <a:spcBef>
                <a:spcPts val="500"/>
              </a:spcBef>
              <a:buClr>
                <a:schemeClr val="accent4"/>
              </a:buClr>
              <a:buFont typeface="The Hand Extrablack" panose="03070A02030502020204" pitchFamily="66" charset="0"/>
              <a:buNone/>
              <a:defRPr sz="1800" b="1" kern="1200" spc="20" baseline="0">
                <a:solidFill>
                  <a:schemeClr val="tx1">
                    <a:alpha val="58000"/>
                  </a:schemeClr>
                </a:solidFill>
                <a:latin typeface="+mn-lt"/>
                <a:ea typeface="+mn-ea"/>
                <a:cs typeface="+mn-cs"/>
              </a:defRPr>
            </a:lvl3pPr>
            <a:lvl4pPr marL="13716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4pPr>
            <a:lvl5pPr marL="1828800" indent="0" algn="l" defTabSz="914400" rtl="0" eaLnBrk="1" latinLnBrk="0" hangingPunct="1">
              <a:lnSpc>
                <a:spcPct val="120000"/>
              </a:lnSpc>
              <a:spcBef>
                <a:spcPts val="500"/>
              </a:spcBef>
              <a:buClr>
                <a:schemeClr val="accent4"/>
              </a:buClr>
              <a:buFont typeface="The Hand Extrablack" panose="03070A02030502020204" pitchFamily="66" charset="0"/>
              <a:buNone/>
              <a:defRPr sz="1600" b="1" kern="1200" spc="20" baseline="0">
                <a:solidFill>
                  <a:schemeClr val="tx1">
                    <a:alpha val="58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sr-Latn-CS" sz="2100" b="1" i="0" u="none" strike="noStrike" kern="1200" cap="none" spc="20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lvl="0">
              <a:buClr>
                <a:srgbClr val="CE7F01"/>
              </a:buClr>
              <a:defRPr/>
            </a:pPr>
            <a:r>
              <a:rPr lang="en-US" sz="2000" b="1" cap="none" spc="0" dirty="0">
                <a:solidFill>
                  <a:prstClr val="white"/>
                </a:solidFill>
                <a:latin typeface="Cambria" panose="02040503050406030204" pitchFamily="18" charset="0"/>
                <a:ea typeface="Cambria" panose="02040503050406030204" pitchFamily="18" charset="0"/>
              </a:rPr>
              <a:t>Dance</a:t>
            </a:r>
            <a:br>
              <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b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19</a:t>
            </a: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58</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gouache</a:t>
            </a:r>
            <a:r>
              <a:rPr kumimoji="0" lang="sr-Latn-RS" sz="1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lang="sr-Cyrl-RS" sz="1400" b="1" cap="none" spc="0" dirty="0">
                <a:solidFill>
                  <a:prstClr val="white"/>
                </a:solidFill>
                <a:latin typeface="Cambria" panose="02040503050406030204" pitchFamily="18" charset="0"/>
                <a:ea typeface="Cambria" panose="02040503050406030204" pitchFamily="18" charset="0"/>
              </a:rPr>
              <a:t>15</a:t>
            </a:r>
            <a:r>
              <a:rPr lang="sr-Latn-RS" sz="1400" b="1" cap="none" spc="0" dirty="0">
                <a:solidFill>
                  <a:prstClr val="white"/>
                </a:solidFill>
                <a:latin typeface="Cambria" panose="02040503050406030204" pitchFamily="18" charset="0"/>
                <a:ea typeface="Cambria" panose="02040503050406030204" pitchFamily="18" charset="0"/>
              </a:rPr>
              <a:t>,</a:t>
            </a:r>
            <a:r>
              <a:rPr lang="sr-Cyrl-RS" sz="1400" b="1" cap="none" spc="0" dirty="0">
                <a:solidFill>
                  <a:prstClr val="white"/>
                </a:solidFill>
                <a:latin typeface="Cambria" panose="02040503050406030204" pitchFamily="18" charset="0"/>
                <a:ea typeface="Cambria" panose="02040503050406030204" pitchFamily="18" charset="0"/>
              </a:rPr>
              <a:t>5</a:t>
            </a:r>
            <a:r>
              <a:rPr lang="sr-Latn-RS" sz="1400" b="1" cap="none" spc="0" dirty="0">
                <a:solidFill>
                  <a:prstClr val="white"/>
                </a:solidFill>
                <a:latin typeface="Cambria" panose="02040503050406030204" pitchFamily="18" charset="0"/>
                <a:ea typeface="Cambria" panose="02040503050406030204" pitchFamily="18" charset="0"/>
              </a:rPr>
              <a:t>x</a:t>
            </a:r>
            <a:r>
              <a:rPr lang="sr-Cyrl-RS" sz="1400" b="1" cap="none" spc="0" dirty="0">
                <a:solidFill>
                  <a:prstClr val="white"/>
                </a:solidFill>
                <a:latin typeface="Cambria" panose="02040503050406030204" pitchFamily="18" charset="0"/>
                <a:ea typeface="Cambria" panose="02040503050406030204" pitchFamily="18" charset="0"/>
              </a:rPr>
              <a:t>22</a:t>
            </a:r>
            <a:r>
              <a:rPr lang="sr-Latn-RS" sz="1400" b="1" cap="none" spc="0" dirty="0">
                <a:solidFill>
                  <a:prstClr val="white"/>
                </a:solidFill>
                <a:latin typeface="Cambria" panose="02040503050406030204" pitchFamily="18" charset="0"/>
                <a:ea typeface="Cambria" panose="02040503050406030204" pitchFamily="18" charset="0"/>
              </a:rPr>
              <a:t> cm</a:t>
            </a:r>
            <a:endParaRPr lang="en-US" sz="1400" b="1" cap="none" spc="0" dirty="0">
              <a:solidFill>
                <a:prstClr val="white"/>
              </a:solidFill>
              <a:latin typeface="Cambria" panose="02040503050406030204" pitchFamily="18" charset="0"/>
              <a:ea typeface="Cambria" panose="02040503050406030204" pitchFamily="18" charset="0"/>
            </a:endParaRPr>
          </a:p>
          <a:p>
            <a:pPr marL="0" marR="0" lvl="0" indent="0" algn="l" defTabSz="914400" rtl="0" eaLnBrk="1" fontAlgn="auto" latinLnBrk="0" hangingPunct="1">
              <a:lnSpc>
                <a:spcPct val="120000"/>
              </a:lnSpc>
              <a:spcBef>
                <a:spcPts val="1000"/>
              </a:spcBef>
              <a:spcAft>
                <a:spcPts val="0"/>
              </a:spcAft>
              <a:buClr>
                <a:srgbClr val="CE7F01"/>
              </a:buClr>
              <a:buSzTx/>
              <a:buFont typeface="The Hand Extrablack" panose="03070A02030502020204" pitchFamily="66" charset="0"/>
              <a:buNone/>
              <a:tabLst/>
              <a:defRPr/>
            </a:pPr>
            <a:endParaRPr kumimoji="0" lang="en-US" sz="1600" b="0" i="0" u="none" strike="noStrike" kern="1200" cap="all" spc="200" normalizeH="0" baseline="0" noProof="0" dirty="0">
              <a:ln>
                <a:noFill/>
              </a:ln>
              <a:solidFill>
                <a:prstClr val="white"/>
              </a:solidFill>
              <a:effectLst/>
              <a:uLnTx/>
              <a:uFillTx/>
              <a:latin typeface="Avenir Next LT Pro"/>
              <a:ea typeface="+mn-ea"/>
              <a:cs typeface="+mn-cs"/>
            </a:endParaRPr>
          </a:p>
        </p:txBody>
      </p:sp>
      <p:pic>
        <p:nvPicPr>
          <p:cNvPr id="3" name="Picture 2">
            <a:extLst>
              <a:ext uri="{FF2B5EF4-FFF2-40B4-BE49-F238E27FC236}">
                <a16:creationId xmlns:a16="http://schemas.microsoft.com/office/drawing/2014/main" id="{DDB92413-FA7A-C976-90B5-B0F364DF4083}"/>
              </a:ext>
            </a:extLst>
          </p:cNvPr>
          <p:cNvPicPr>
            <a:picLocks noChangeAspect="1"/>
          </p:cNvPicPr>
          <p:nvPr/>
        </p:nvPicPr>
        <p:blipFill>
          <a:blip r:embed="rId4" cstate="screen">
            <a:extLst>
              <a:ext uri="{28A0092B-C50C-407E-A947-70E740481C1C}">
                <a14:useLocalDpi xmlns:a14="http://schemas.microsoft.com/office/drawing/2010/main"/>
              </a:ext>
            </a:extLst>
          </a:blip>
          <a:srcRect l="3742" t="6483" r="2745" b="5577"/>
          <a:stretch>
            <a:fillRect/>
          </a:stretch>
        </p:blipFill>
        <p:spPr>
          <a:xfrm>
            <a:off x="6746452" y="2743199"/>
            <a:ext cx="4182806" cy="2901726"/>
          </a:xfrm>
          <a:prstGeom prst="rect">
            <a:avLst/>
          </a:prstGeom>
          <a:solidFill>
            <a:srgbClr val="FFFFFF">
              <a:shade val="85000"/>
            </a:srgbClr>
          </a:solidFill>
          <a:ln w="5715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8047753"/>
      </p:ext>
    </p:extLst>
  </p:cSld>
  <p:clrMapOvr>
    <a:masterClrMapping/>
  </p:clrMapOvr>
  <mc:AlternateContent xmlns:mc="http://schemas.openxmlformats.org/markup-compatibility/2006" xmlns:p14="http://schemas.microsoft.com/office/powerpoint/2010/main">
    <mc:Choice Requires="p14">
      <p:transition spd="slow" p14:dur="4500">
        <p14:doors dir="vert"/>
      </p:transition>
    </mc:Choice>
    <mc:Fallback xmlns="">
      <p:transition spd="slow">
        <p:fade/>
      </p:transition>
    </mc:Fallback>
  </mc:AlternateContent>
</p:sld>
</file>

<file path=ppt/theme/theme1.xml><?xml version="1.0" encoding="utf-8"?>
<a:theme xmlns:a="http://schemas.openxmlformats.org/drawingml/2006/main" name="BlobVTI">
  <a:themeElements>
    <a:clrScheme name="Blob V2">
      <a:dk1>
        <a:sysClr val="windowText" lastClr="000000"/>
      </a:dk1>
      <a:lt1>
        <a:sysClr val="window" lastClr="FFFFFF"/>
      </a:lt1>
      <a:dk2>
        <a:srgbClr val="0B2827"/>
      </a:dk2>
      <a:lt2>
        <a:srgbClr val="DAE3E3"/>
      </a:lt2>
      <a:accent1>
        <a:srgbClr val="B495C2"/>
      </a:accent1>
      <a:accent2>
        <a:srgbClr val="767E37"/>
      </a:accent2>
      <a:accent3>
        <a:srgbClr val="8FA3A3"/>
      </a:accent3>
      <a:accent4>
        <a:srgbClr val="CE7F01"/>
      </a:accent4>
      <a:accent5>
        <a:srgbClr val="D15A29"/>
      </a:accent5>
      <a:accent6>
        <a:srgbClr val="B88470"/>
      </a:accent6>
      <a:hlink>
        <a:srgbClr val="B57001"/>
      </a:hlink>
      <a:folHlink>
        <a:srgbClr val="996209"/>
      </a:folHlink>
    </a:clrScheme>
    <a:fontScheme name="Blob">
      <a:majorFont>
        <a:latin typeface="Rockwell Nova Light"/>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emplate/>
  <TotalTime>5112</TotalTime>
  <Words>1455</Words>
  <Application>Microsoft Office PowerPoint</Application>
  <PresentationFormat>Widescreen</PresentationFormat>
  <Paragraphs>185</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Avenir Next LT Pro</vt:lpstr>
      <vt:lpstr>Cambria</vt:lpstr>
      <vt:lpstr>Rockwell Nova Light</vt:lpstr>
      <vt:lpstr>The Hand Extrablack</vt:lpstr>
      <vt:lpstr>BlobVTI</vt:lpstr>
      <vt:lpstr>The Jewish Historical Museum’s  Art Collection</vt:lpstr>
      <vt:lpstr>PowerPoint Presentation</vt:lpstr>
      <vt:lpstr>ABINUN MORIS (1910 – 1993)   </vt:lpstr>
      <vt:lpstr>ALCHEH ELIEZER  (1908 – 1983) </vt:lpstr>
      <vt:lpstr>BARARON JAKOV (1939 – ) </vt:lpstr>
      <vt:lpstr>BAUERNFREUND JOSHUA (1915 – 1990) </vt:lpstr>
      <vt:lpstr>BLAJER IVAN (1953 – ) </vt:lpstr>
      <vt:lpstr>BRILL SLAVKO (1900 – 1943) </vt:lpstr>
      <vt:lpstr>DAMNJANOVIĆ RADOMIR DAMJAN (1935 – ) </vt:lpstr>
      <vt:lpstr>DIET (DIETMANN) LEO (1857 – 1942) </vt:lpstr>
      <vt:lpstr>ELAZAR JOSIP  (1916 – 1994) </vt:lpstr>
      <vt:lpstr>FRIGYES FRANK (1890 – 1976) </vt:lpstr>
      <vt:lpstr>GLID NANDR (1924 – 1997) </vt:lpstr>
      <vt:lpstr>HIRŠL RADOVAN (1924 – 1997) </vt:lpstr>
      <vt:lpstr>KABILJO DANIEL (1894 – 1944) </vt:lpstr>
      <vt:lpstr>KOEN LEON (1859 – 1934) </vt:lpstr>
      <vt:lpstr>LEHNER DRAGIĆ MIRJANA (1936 – ) </vt:lpstr>
      <vt:lpstr>LIBERMAN SANDU (1923 – 1977) </vt:lpstr>
      <vt:lpstr>MILOVANOVIĆ DUŠAN (1919 – 2000) </vt:lpstr>
      <vt:lpstr>NASTIĆ ZORAN (1948 – ) </vt:lpstr>
      <vt:lpstr>NIKOLIĆ SAVA GRAŽDANSKI (1920 – 1981 ) </vt:lpstr>
      <vt:lpstr>OBIČAN JOVAN (1918 – 1981 ) </vt:lpstr>
      <vt:lpstr>OZMO DANIEL (1912 – 1942) </vt:lpstr>
      <vt:lpstr>PETROVIĆ MIODRAG (1888 – 1950) </vt:lpstr>
      <vt:lpstr>SKOPAL STELA (1904 – 1992) </vt:lpstr>
      <vt:lpstr>MASKARELI BRUNO (1926 – 2019) </vt:lpstr>
      <vt:lpstr>VUKOVIĆ SVETISLAV (1901 – 1978) </vt:lpstr>
      <vt:lpstr>ANONYMOUS  </vt:lpstr>
      <vt:lpstr>ANONYMOUS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Likovna zbirka Jevrejskog istorijskog muzeja</dc:title>
  <dc:creator>Barbi Barbi</dc:creator>
  <cp:lastModifiedBy>Barbi Barbi</cp:lastModifiedBy>
  <cp:revision>302</cp:revision>
  <dcterms:created xsi:type="dcterms:W3CDTF">2021-11-25T17:06:06Z</dcterms:created>
  <dcterms:modified xsi:type="dcterms:W3CDTF">2026-03-02T21:12:24Z</dcterms:modified>
</cp:coreProperties>
</file>